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0" r:id="rId7"/>
    <p:sldId id="264" r:id="rId8"/>
    <p:sldId id="261" r:id="rId9"/>
    <p:sldId id="259" r:id="rId10"/>
    <p:sldId id="263" r:id="rId11"/>
    <p:sldId id="265" r:id="rId12"/>
    <p:sldId id="262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63C34-D16B-65A2-72EC-2C899E82E134}" v="84" dt="2025-10-24T09:38:10.214"/>
    <p1510:client id="{ACE1D230-0694-329A-6E49-F5A3271D1B17}" v="6" dt="2025-10-24T08:19:13.125"/>
    <p1510:client id="{CBF03CDE-D66C-499F-89B5-1A7861238B8F}" v="33" dt="2025-10-24T12:52:32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78329" autoAdjust="0"/>
  </p:normalViewPr>
  <p:slideViewPr>
    <p:cSldViewPr snapToGrid="0">
      <p:cViewPr varScale="1">
        <p:scale>
          <a:sx n="86" d="100"/>
          <a:sy n="86" d="100"/>
        </p:scale>
        <p:origin x="17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DDEFE-3AD9-4E4E-9EAC-742FA3C27C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D6247-57E4-4DE6-B85C-154678D016F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Urinveisinfeksjoner er blant de vanligste infeksjonene både i allmennpraksis og i sykehus, og bidrar i stor grad til </a:t>
          </a:r>
          <a:r>
            <a:rPr lang="nb-NO" dirty="0" err="1"/>
            <a:t>antibiotikabruk</a:t>
          </a:r>
          <a:endParaRPr lang="en-US" dirty="0"/>
        </a:p>
      </dgm:t>
    </dgm:pt>
    <dgm:pt modelId="{294575D3-D7C4-46DE-A836-C43980239441}" type="parTrans" cxnId="{993B8552-BECD-4EAF-AA35-8FDBC3BC8075}">
      <dgm:prSet/>
      <dgm:spPr/>
      <dgm:t>
        <a:bodyPr/>
        <a:lstStyle/>
        <a:p>
          <a:endParaRPr lang="en-US"/>
        </a:p>
      </dgm:t>
    </dgm:pt>
    <dgm:pt modelId="{B4CD7BCF-24DB-4669-9C48-491BB6CFAB12}" type="sibTrans" cxnId="{993B8552-BECD-4EAF-AA35-8FDBC3BC8075}">
      <dgm:prSet/>
      <dgm:spPr/>
      <dgm:t>
        <a:bodyPr/>
        <a:lstStyle/>
        <a:p>
          <a:endParaRPr lang="en-US"/>
        </a:p>
      </dgm:t>
    </dgm:pt>
    <dgm:pt modelId="{510D16A7-262C-4F18-B0EB-457D0DF4F71A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Rasjonell bruk av antibiotika er viktig for å hindre resistensutvikling og sikre effektiv behandling av urinveisinfeksjoner</a:t>
          </a:r>
          <a:endParaRPr lang="en-US" dirty="0"/>
        </a:p>
      </dgm:t>
    </dgm:pt>
    <dgm:pt modelId="{015DE5FE-F68F-4B5D-B544-B7DA30820B2B}" type="parTrans" cxnId="{6F03057C-0BE4-42F0-BD40-A89952952777}">
      <dgm:prSet/>
      <dgm:spPr/>
      <dgm:t>
        <a:bodyPr/>
        <a:lstStyle/>
        <a:p>
          <a:endParaRPr lang="en-US"/>
        </a:p>
      </dgm:t>
    </dgm:pt>
    <dgm:pt modelId="{0F70B3A7-B8D8-46BD-8EE0-DCEEDA504BF0}" type="sibTrans" cxnId="{6F03057C-0BE4-42F0-BD40-A89952952777}">
      <dgm:prSet/>
      <dgm:spPr/>
      <dgm:t>
        <a:bodyPr/>
        <a:lstStyle/>
        <a:p>
          <a:endParaRPr lang="en-US"/>
        </a:p>
      </dgm:t>
    </dgm:pt>
    <dgm:pt modelId="{DD23567D-59A1-4FAF-B005-D04FEFFA6891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Å unngå unødvendig kateterbruk bidrar til å forhindre urinveisinfeksjoner og gi redusert </a:t>
          </a:r>
          <a:r>
            <a:rPr lang="nb-NO" dirty="0" err="1"/>
            <a:t>antibiotikaforbruk</a:t>
          </a:r>
          <a:r>
            <a:rPr lang="nb-NO" dirty="0"/>
            <a:t> </a:t>
          </a:r>
          <a:endParaRPr lang="en-US" dirty="0"/>
        </a:p>
      </dgm:t>
    </dgm:pt>
    <dgm:pt modelId="{D4300CF0-DBE9-463D-99FC-10356780DFCD}" type="parTrans" cxnId="{D366E4FC-16B1-40A0-ADC2-B0CBAE68E4E4}">
      <dgm:prSet/>
      <dgm:spPr/>
      <dgm:t>
        <a:bodyPr/>
        <a:lstStyle/>
        <a:p>
          <a:endParaRPr lang="en-US"/>
        </a:p>
      </dgm:t>
    </dgm:pt>
    <dgm:pt modelId="{EC1813B1-690B-46F9-B9CE-AB845BF71893}" type="sibTrans" cxnId="{D366E4FC-16B1-40A0-ADC2-B0CBAE68E4E4}">
      <dgm:prSet/>
      <dgm:spPr/>
      <dgm:t>
        <a:bodyPr/>
        <a:lstStyle/>
        <a:p>
          <a:endParaRPr lang="en-US"/>
        </a:p>
      </dgm:t>
    </dgm:pt>
    <dgm:pt modelId="{63E2E6B6-6ACE-499F-B1C5-1052D5F63CE5}" type="pres">
      <dgm:prSet presAssocID="{A99DDEFE-3AD9-4E4E-9EAC-742FA3C27CAD}" presName="root" presStyleCnt="0">
        <dgm:presLayoutVars>
          <dgm:dir/>
          <dgm:resizeHandles val="exact"/>
        </dgm:presLayoutVars>
      </dgm:prSet>
      <dgm:spPr/>
    </dgm:pt>
    <dgm:pt modelId="{DE3788F3-ACA6-4891-86E1-A24D26427FC9}" type="pres">
      <dgm:prSet presAssocID="{3EBD6247-57E4-4DE6-B85C-154678D016FD}" presName="compNode" presStyleCnt="0"/>
      <dgm:spPr/>
    </dgm:pt>
    <dgm:pt modelId="{BBE3B85A-8867-4E4F-8627-1844AA559CCE}" type="pres">
      <dgm:prSet presAssocID="{3EBD6247-57E4-4DE6-B85C-154678D016FD}" presName="bgRect" presStyleLbl="bgShp" presStyleIdx="0" presStyleCnt="3"/>
      <dgm:spPr/>
    </dgm:pt>
    <dgm:pt modelId="{B7835A68-8B84-46C0-96C7-5F985040F6B0}" type="pres">
      <dgm:prSet presAssocID="{3EBD6247-57E4-4DE6-B85C-154678D016F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ge"/>
        </a:ext>
      </dgm:extLst>
    </dgm:pt>
    <dgm:pt modelId="{66836A37-C0F6-4256-BF97-875E87BDFA5F}" type="pres">
      <dgm:prSet presAssocID="{3EBD6247-57E4-4DE6-B85C-154678D016FD}" presName="spaceRect" presStyleCnt="0"/>
      <dgm:spPr/>
    </dgm:pt>
    <dgm:pt modelId="{A08F322E-7EAC-45EE-A4B2-4356FE5241E4}" type="pres">
      <dgm:prSet presAssocID="{3EBD6247-57E4-4DE6-B85C-154678D016FD}" presName="parTx" presStyleLbl="revTx" presStyleIdx="0" presStyleCnt="3">
        <dgm:presLayoutVars>
          <dgm:chMax val="0"/>
          <dgm:chPref val="0"/>
        </dgm:presLayoutVars>
      </dgm:prSet>
      <dgm:spPr/>
    </dgm:pt>
    <dgm:pt modelId="{BBFBFCE6-4BAE-4DBB-888A-81CEE96D52EF}" type="pres">
      <dgm:prSet presAssocID="{B4CD7BCF-24DB-4669-9C48-491BB6CFAB12}" presName="sibTrans" presStyleCnt="0"/>
      <dgm:spPr/>
    </dgm:pt>
    <dgm:pt modelId="{5EE42CAF-2129-476B-9FD9-7B3B0CDC6D5A}" type="pres">
      <dgm:prSet presAssocID="{510D16A7-262C-4F18-B0EB-457D0DF4F71A}" presName="compNode" presStyleCnt="0"/>
      <dgm:spPr/>
    </dgm:pt>
    <dgm:pt modelId="{EFAE24D1-BCD5-4D72-BA6B-8D20AAD61EC4}" type="pres">
      <dgm:prSet presAssocID="{510D16A7-262C-4F18-B0EB-457D0DF4F71A}" presName="bgRect" presStyleLbl="bgShp" presStyleIdx="1" presStyleCnt="3"/>
      <dgm:spPr/>
    </dgm:pt>
    <dgm:pt modelId="{500B2DF8-6FF8-46B4-87E8-92C4781B29E3}" type="pres">
      <dgm:prSet presAssocID="{510D16A7-262C-4F18-B0EB-457D0DF4F7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BF455219-7DFD-4215-BB0E-ED9A6223EB49}" type="pres">
      <dgm:prSet presAssocID="{510D16A7-262C-4F18-B0EB-457D0DF4F71A}" presName="spaceRect" presStyleCnt="0"/>
      <dgm:spPr/>
    </dgm:pt>
    <dgm:pt modelId="{A41D608E-43F6-482E-89FC-8B0BCDB5208C}" type="pres">
      <dgm:prSet presAssocID="{510D16A7-262C-4F18-B0EB-457D0DF4F71A}" presName="parTx" presStyleLbl="revTx" presStyleIdx="1" presStyleCnt="3">
        <dgm:presLayoutVars>
          <dgm:chMax val="0"/>
          <dgm:chPref val="0"/>
        </dgm:presLayoutVars>
      </dgm:prSet>
      <dgm:spPr/>
    </dgm:pt>
    <dgm:pt modelId="{9246966F-7179-4F1C-B55C-5FC0C718AE6E}" type="pres">
      <dgm:prSet presAssocID="{0F70B3A7-B8D8-46BD-8EE0-DCEEDA504BF0}" presName="sibTrans" presStyleCnt="0"/>
      <dgm:spPr/>
    </dgm:pt>
    <dgm:pt modelId="{1B59315E-E621-426C-B564-22A5763A99EE}" type="pres">
      <dgm:prSet presAssocID="{DD23567D-59A1-4FAF-B005-D04FEFFA6891}" presName="compNode" presStyleCnt="0"/>
      <dgm:spPr/>
    </dgm:pt>
    <dgm:pt modelId="{3AB09A5E-6BB0-4531-A76D-179393C38254}" type="pres">
      <dgm:prSet presAssocID="{DD23567D-59A1-4FAF-B005-D04FEFFA6891}" presName="bgRect" presStyleLbl="bgShp" presStyleIdx="2" presStyleCnt="3"/>
      <dgm:spPr/>
    </dgm:pt>
    <dgm:pt modelId="{4CE1D26D-BBB6-4352-B291-AFB0A33A10E0}" type="pres">
      <dgm:prSet presAssocID="{DD23567D-59A1-4FAF-B005-D04FEFFA689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28F8AB18-043C-4084-8323-7DBCCC4C0EB6}" type="pres">
      <dgm:prSet presAssocID="{DD23567D-59A1-4FAF-B005-D04FEFFA6891}" presName="spaceRect" presStyleCnt="0"/>
      <dgm:spPr/>
    </dgm:pt>
    <dgm:pt modelId="{BBC605D6-E7E6-4C81-A1FC-0F7FA63C4400}" type="pres">
      <dgm:prSet presAssocID="{DD23567D-59A1-4FAF-B005-D04FEFFA689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4C1023-BFA3-48E2-B19D-1AF1BBB17B0E}" type="presOf" srcId="{A99DDEFE-3AD9-4E4E-9EAC-742FA3C27CAD}" destId="{63E2E6B6-6ACE-499F-B1C5-1052D5F63CE5}" srcOrd="0" destOrd="0" presId="urn:microsoft.com/office/officeart/2018/2/layout/IconVerticalSolidList"/>
    <dgm:cxn modelId="{993B8552-BECD-4EAF-AA35-8FDBC3BC8075}" srcId="{A99DDEFE-3AD9-4E4E-9EAC-742FA3C27CAD}" destId="{3EBD6247-57E4-4DE6-B85C-154678D016FD}" srcOrd="0" destOrd="0" parTransId="{294575D3-D7C4-46DE-A836-C43980239441}" sibTransId="{B4CD7BCF-24DB-4669-9C48-491BB6CFAB12}"/>
    <dgm:cxn modelId="{6F03057C-0BE4-42F0-BD40-A89952952777}" srcId="{A99DDEFE-3AD9-4E4E-9EAC-742FA3C27CAD}" destId="{510D16A7-262C-4F18-B0EB-457D0DF4F71A}" srcOrd="1" destOrd="0" parTransId="{015DE5FE-F68F-4B5D-B544-B7DA30820B2B}" sibTransId="{0F70B3A7-B8D8-46BD-8EE0-DCEEDA504BF0}"/>
    <dgm:cxn modelId="{0CA9B0AC-ED91-449C-9716-A2E8DDC35C21}" type="presOf" srcId="{510D16A7-262C-4F18-B0EB-457D0DF4F71A}" destId="{A41D608E-43F6-482E-89FC-8B0BCDB5208C}" srcOrd="0" destOrd="0" presId="urn:microsoft.com/office/officeart/2018/2/layout/IconVerticalSolidList"/>
    <dgm:cxn modelId="{0523B2D9-7F8D-4B5B-9977-83BAC687EE8E}" type="presOf" srcId="{3EBD6247-57E4-4DE6-B85C-154678D016FD}" destId="{A08F322E-7EAC-45EE-A4B2-4356FE5241E4}" srcOrd="0" destOrd="0" presId="urn:microsoft.com/office/officeart/2018/2/layout/IconVerticalSolidList"/>
    <dgm:cxn modelId="{5D8DECF6-C911-45A0-B380-1DA433CF1906}" type="presOf" srcId="{DD23567D-59A1-4FAF-B005-D04FEFFA6891}" destId="{BBC605D6-E7E6-4C81-A1FC-0F7FA63C4400}" srcOrd="0" destOrd="0" presId="urn:microsoft.com/office/officeart/2018/2/layout/IconVerticalSolidList"/>
    <dgm:cxn modelId="{D366E4FC-16B1-40A0-ADC2-B0CBAE68E4E4}" srcId="{A99DDEFE-3AD9-4E4E-9EAC-742FA3C27CAD}" destId="{DD23567D-59A1-4FAF-B005-D04FEFFA6891}" srcOrd="2" destOrd="0" parTransId="{D4300CF0-DBE9-463D-99FC-10356780DFCD}" sibTransId="{EC1813B1-690B-46F9-B9CE-AB845BF71893}"/>
    <dgm:cxn modelId="{73DDA75E-980D-46A8-9274-7F9F667A9FD4}" type="presParOf" srcId="{63E2E6B6-6ACE-499F-B1C5-1052D5F63CE5}" destId="{DE3788F3-ACA6-4891-86E1-A24D26427FC9}" srcOrd="0" destOrd="0" presId="urn:microsoft.com/office/officeart/2018/2/layout/IconVerticalSolidList"/>
    <dgm:cxn modelId="{1BE2A31D-F104-44A8-9360-CA595D45CB57}" type="presParOf" srcId="{DE3788F3-ACA6-4891-86E1-A24D26427FC9}" destId="{BBE3B85A-8867-4E4F-8627-1844AA559CCE}" srcOrd="0" destOrd="0" presId="urn:microsoft.com/office/officeart/2018/2/layout/IconVerticalSolidList"/>
    <dgm:cxn modelId="{BDA95EBB-6C60-434A-92C1-8AE35F2FE40F}" type="presParOf" srcId="{DE3788F3-ACA6-4891-86E1-A24D26427FC9}" destId="{B7835A68-8B84-46C0-96C7-5F985040F6B0}" srcOrd="1" destOrd="0" presId="urn:microsoft.com/office/officeart/2018/2/layout/IconVerticalSolidList"/>
    <dgm:cxn modelId="{0F571655-C845-47C0-8B11-6616397C7513}" type="presParOf" srcId="{DE3788F3-ACA6-4891-86E1-A24D26427FC9}" destId="{66836A37-C0F6-4256-BF97-875E87BDFA5F}" srcOrd="2" destOrd="0" presId="urn:microsoft.com/office/officeart/2018/2/layout/IconVerticalSolidList"/>
    <dgm:cxn modelId="{F40D18F5-A92D-4181-94CB-87C4C98E4C98}" type="presParOf" srcId="{DE3788F3-ACA6-4891-86E1-A24D26427FC9}" destId="{A08F322E-7EAC-45EE-A4B2-4356FE5241E4}" srcOrd="3" destOrd="0" presId="urn:microsoft.com/office/officeart/2018/2/layout/IconVerticalSolidList"/>
    <dgm:cxn modelId="{D3304836-A2BF-4F70-A185-692F5F21A779}" type="presParOf" srcId="{63E2E6B6-6ACE-499F-B1C5-1052D5F63CE5}" destId="{BBFBFCE6-4BAE-4DBB-888A-81CEE96D52EF}" srcOrd="1" destOrd="0" presId="urn:microsoft.com/office/officeart/2018/2/layout/IconVerticalSolidList"/>
    <dgm:cxn modelId="{8BAF19DB-A7BF-4485-99B2-10270631042E}" type="presParOf" srcId="{63E2E6B6-6ACE-499F-B1C5-1052D5F63CE5}" destId="{5EE42CAF-2129-476B-9FD9-7B3B0CDC6D5A}" srcOrd="2" destOrd="0" presId="urn:microsoft.com/office/officeart/2018/2/layout/IconVerticalSolidList"/>
    <dgm:cxn modelId="{38E11307-7DF1-45F1-9154-9CCF00DF05A9}" type="presParOf" srcId="{5EE42CAF-2129-476B-9FD9-7B3B0CDC6D5A}" destId="{EFAE24D1-BCD5-4D72-BA6B-8D20AAD61EC4}" srcOrd="0" destOrd="0" presId="urn:microsoft.com/office/officeart/2018/2/layout/IconVerticalSolidList"/>
    <dgm:cxn modelId="{9AC7F434-057C-42D8-A473-9581ADF0018B}" type="presParOf" srcId="{5EE42CAF-2129-476B-9FD9-7B3B0CDC6D5A}" destId="{500B2DF8-6FF8-46B4-87E8-92C4781B29E3}" srcOrd="1" destOrd="0" presId="urn:microsoft.com/office/officeart/2018/2/layout/IconVerticalSolidList"/>
    <dgm:cxn modelId="{12989A15-AE1A-441E-9430-999D929FCD3B}" type="presParOf" srcId="{5EE42CAF-2129-476B-9FD9-7B3B0CDC6D5A}" destId="{BF455219-7DFD-4215-BB0E-ED9A6223EB49}" srcOrd="2" destOrd="0" presId="urn:microsoft.com/office/officeart/2018/2/layout/IconVerticalSolidList"/>
    <dgm:cxn modelId="{ABC2B9F1-4DB4-4C25-9F90-919C7A16E33E}" type="presParOf" srcId="{5EE42CAF-2129-476B-9FD9-7B3B0CDC6D5A}" destId="{A41D608E-43F6-482E-89FC-8B0BCDB5208C}" srcOrd="3" destOrd="0" presId="urn:microsoft.com/office/officeart/2018/2/layout/IconVerticalSolidList"/>
    <dgm:cxn modelId="{C9915E1F-737E-4DE5-AD56-850FC33878B0}" type="presParOf" srcId="{63E2E6B6-6ACE-499F-B1C5-1052D5F63CE5}" destId="{9246966F-7179-4F1C-B55C-5FC0C718AE6E}" srcOrd="3" destOrd="0" presId="urn:microsoft.com/office/officeart/2018/2/layout/IconVerticalSolidList"/>
    <dgm:cxn modelId="{9297B18C-0EDD-4F2D-B07C-FF388318F694}" type="presParOf" srcId="{63E2E6B6-6ACE-499F-B1C5-1052D5F63CE5}" destId="{1B59315E-E621-426C-B564-22A5763A99EE}" srcOrd="4" destOrd="0" presId="urn:microsoft.com/office/officeart/2018/2/layout/IconVerticalSolidList"/>
    <dgm:cxn modelId="{335E377A-288E-49D2-8C2A-6C0A9A2BACE3}" type="presParOf" srcId="{1B59315E-E621-426C-B564-22A5763A99EE}" destId="{3AB09A5E-6BB0-4531-A76D-179393C38254}" srcOrd="0" destOrd="0" presId="urn:microsoft.com/office/officeart/2018/2/layout/IconVerticalSolidList"/>
    <dgm:cxn modelId="{736D1177-A5BE-4E46-B36E-83F8A30685EF}" type="presParOf" srcId="{1B59315E-E621-426C-B564-22A5763A99EE}" destId="{4CE1D26D-BBB6-4352-B291-AFB0A33A10E0}" srcOrd="1" destOrd="0" presId="urn:microsoft.com/office/officeart/2018/2/layout/IconVerticalSolidList"/>
    <dgm:cxn modelId="{9A290CC7-51AA-476F-A5B9-D08E3E354A78}" type="presParOf" srcId="{1B59315E-E621-426C-B564-22A5763A99EE}" destId="{28F8AB18-043C-4084-8323-7DBCCC4C0EB6}" srcOrd="2" destOrd="0" presId="urn:microsoft.com/office/officeart/2018/2/layout/IconVerticalSolidList"/>
    <dgm:cxn modelId="{97AE381E-1281-4DDC-A5F5-83965BF162A8}" type="presParOf" srcId="{1B59315E-E621-426C-B564-22A5763A99EE}" destId="{BBC605D6-E7E6-4C81-A1FC-0F7FA63C44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95358-84EF-44C0-82F1-7EEC2192486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4DCC7-F430-4711-B474-11BD07187D01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Behandling er kun indisert hvis pasienten har symptomer, eller det er klinisk mistanke om urinveisinfeksjon </a:t>
          </a:r>
          <a:endParaRPr lang="en-US"/>
        </a:p>
      </dgm:t>
    </dgm:pt>
    <dgm:pt modelId="{C61BBB98-C546-431A-BCAA-255E66225E5E}" type="parTrans" cxnId="{88700FB8-AC9D-4F3A-B8FE-EF82A9F8DFA5}">
      <dgm:prSet/>
      <dgm:spPr/>
      <dgm:t>
        <a:bodyPr/>
        <a:lstStyle/>
        <a:p>
          <a:endParaRPr lang="en-US"/>
        </a:p>
      </dgm:t>
    </dgm:pt>
    <dgm:pt modelId="{6A3E129B-2C59-4583-9053-D43BF2A6E331}" type="sibTrans" cxnId="{88700FB8-AC9D-4F3A-B8FE-EF82A9F8DFA5}">
      <dgm:prSet/>
      <dgm:spPr/>
      <dgm:t>
        <a:bodyPr/>
        <a:lstStyle/>
        <a:p>
          <a:endParaRPr lang="en-US"/>
        </a:p>
      </dgm:t>
    </dgm:pt>
    <dgm:pt modelId="{3E356260-2FFA-4237-876B-5CD873A903A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Unngå unødvendig bruk av bredspektrede antibiotika for å redusere risikoen for utvikling av antibiotikaresistens</a:t>
          </a:r>
          <a:endParaRPr lang="en-US"/>
        </a:p>
      </dgm:t>
    </dgm:pt>
    <dgm:pt modelId="{E658EE71-9420-4837-8EBA-F63A6302187D}" type="parTrans" cxnId="{9E08118D-F167-4D3A-8E53-4D5FABA8283E}">
      <dgm:prSet/>
      <dgm:spPr/>
      <dgm:t>
        <a:bodyPr/>
        <a:lstStyle/>
        <a:p>
          <a:endParaRPr lang="en-US"/>
        </a:p>
      </dgm:t>
    </dgm:pt>
    <dgm:pt modelId="{61BFB9F3-85BF-423A-A894-40A5933A25B9}" type="sibTrans" cxnId="{9E08118D-F167-4D3A-8E53-4D5FABA8283E}">
      <dgm:prSet/>
      <dgm:spPr/>
      <dgm:t>
        <a:bodyPr/>
        <a:lstStyle/>
        <a:p>
          <a:endParaRPr lang="en-US"/>
        </a:p>
      </dgm:t>
    </dgm:pt>
    <dgm:pt modelId="{BB317A3B-EE9D-4AC8-81E4-A238828C46F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Følg de nasjonale antibiotikaretningslinjene</a:t>
          </a:r>
          <a:endParaRPr lang="en-US"/>
        </a:p>
      </dgm:t>
    </dgm:pt>
    <dgm:pt modelId="{BDFCA401-400D-4E63-86CD-DECA68D29687}" type="parTrans" cxnId="{ED2B495D-F3D3-48D5-8111-C41F41B1D427}">
      <dgm:prSet/>
      <dgm:spPr/>
      <dgm:t>
        <a:bodyPr/>
        <a:lstStyle/>
        <a:p>
          <a:endParaRPr lang="en-US"/>
        </a:p>
      </dgm:t>
    </dgm:pt>
    <dgm:pt modelId="{93012E96-FECF-4E4F-8E57-54F418C1902B}" type="sibTrans" cxnId="{ED2B495D-F3D3-48D5-8111-C41F41B1D427}">
      <dgm:prSet/>
      <dgm:spPr/>
      <dgm:t>
        <a:bodyPr/>
        <a:lstStyle/>
        <a:p>
          <a:endParaRPr lang="en-US"/>
        </a:p>
      </dgm:t>
    </dgm:pt>
    <dgm:pt modelId="{7A4B69C0-515A-4097-A6D7-389FAADEF6C4}" type="pres">
      <dgm:prSet presAssocID="{15795358-84EF-44C0-82F1-7EEC21924869}" presName="root" presStyleCnt="0">
        <dgm:presLayoutVars>
          <dgm:dir/>
          <dgm:resizeHandles val="exact"/>
        </dgm:presLayoutVars>
      </dgm:prSet>
      <dgm:spPr/>
    </dgm:pt>
    <dgm:pt modelId="{6E1F16DB-6029-43CB-A1DE-D15B4931FCE9}" type="pres">
      <dgm:prSet presAssocID="{E504DCC7-F430-4711-B474-11BD07187D01}" presName="compNode" presStyleCnt="0"/>
      <dgm:spPr/>
    </dgm:pt>
    <dgm:pt modelId="{BC7360D3-77C9-4796-9893-9F2F7B5067E2}" type="pres">
      <dgm:prSet presAssocID="{E504DCC7-F430-4711-B474-11BD07187D0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ge"/>
        </a:ext>
      </dgm:extLst>
    </dgm:pt>
    <dgm:pt modelId="{C3A41513-5CC2-4DC5-869D-9C2EF9A0E221}" type="pres">
      <dgm:prSet presAssocID="{E504DCC7-F430-4711-B474-11BD07187D01}" presName="spaceRect" presStyleCnt="0"/>
      <dgm:spPr/>
    </dgm:pt>
    <dgm:pt modelId="{170ACB32-7BF4-4595-ADFB-D4342D1DE107}" type="pres">
      <dgm:prSet presAssocID="{E504DCC7-F430-4711-B474-11BD07187D01}" presName="textRect" presStyleLbl="revTx" presStyleIdx="0" presStyleCnt="3">
        <dgm:presLayoutVars>
          <dgm:chMax val="1"/>
          <dgm:chPref val="1"/>
        </dgm:presLayoutVars>
      </dgm:prSet>
      <dgm:spPr/>
    </dgm:pt>
    <dgm:pt modelId="{A51A19A6-A22B-4B6F-AAF3-99F1B7B03DD3}" type="pres">
      <dgm:prSet presAssocID="{6A3E129B-2C59-4583-9053-D43BF2A6E331}" presName="sibTrans" presStyleCnt="0"/>
      <dgm:spPr/>
    </dgm:pt>
    <dgm:pt modelId="{DE17830F-64B4-47E5-AF3D-CA725BEACE80}" type="pres">
      <dgm:prSet presAssocID="{3E356260-2FFA-4237-876B-5CD873A903A5}" presName="compNode" presStyleCnt="0"/>
      <dgm:spPr/>
    </dgm:pt>
    <dgm:pt modelId="{B19FDF3A-F27B-4740-B9B5-DC34F8412720}" type="pres">
      <dgm:prSet presAssocID="{3E356260-2FFA-4237-876B-5CD873A903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sin"/>
        </a:ext>
      </dgm:extLst>
    </dgm:pt>
    <dgm:pt modelId="{4D2931CD-6630-4F98-917F-CEB2EED32097}" type="pres">
      <dgm:prSet presAssocID="{3E356260-2FFA-4237-876B-5CD873A903A5}" presName="spaceRect" presStyleCnt="0"/>
      <dgm:spPr/>
    </dgm:pt>
    <dgm:pt modelId="{E3D63BDA-99C0-408F-BF6A-5A6CF047F1B8}" type="pres">
      <dgm:prSet presAssocID="{3E356260-2FFA-4237-876B-5CD873A903A5}" presName="textRect" presStyleLbl="revTx" presStyleIdx="1" presStyleCnt="3">
        <dgm:presLayoutVars>
          <dgm:chMax val="1"/>
          <dgm:chPref val="1"/>
        </dgm:presLayoutVars>
      </dgm:prSet>
      <dgm:spPr/>
    </dgm:pt>
    <dgm:pt modelId="{779808BE-3251-4DBA-9E85-3C836026AA0E}" type="pres">
      <dgm:prSet presAssocID="{61BFB9F3-85BF-423A-A894-40A5933A25B9}" presName="sibTrans" presStyleCnt="0"/>
      <dgm:spPr/>
    </dgm:pt>
    <dgm:pt modelId="{0EFCBAC5-D1E1-4FA7-9641-43D6FBDD30B0}" type="pres">
      <dgm:prSet presAssocID="{BB317A3B-EE9D-4AC8-81E4-A238828C46F5}" presName="compNode" presStyleCnt="0"/>
      <dgm:spPr/>
    </dgm:pt>
    <dgm:pt modelId="{0A086E9E-3DCB-48C2-AAC4-2A8402EF48F2}" type="pres">
      <dgm:prSet presAssocID="{BB317A3B-EE9D-4AC8-81E4-A238828C46F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pe"/>
        </a:ext>
      </dgm:extLst>
    </dgm:pt>
    <dgm:pt modelId="{FF881F32-0D89-4ED1-85D2-C85E2B11AEA6}" type="pres">
      <dgm:prSet presAssocID="{BB317A3B-EE9D-4AC8-81E4-A238828C46F5}" presName="spaceRect" presStyleCnt="0"/>
      <dgm:spPr/>
    </dgm:pt>
    <dgm:pt modelId="{C16AAED4-BA63-4D53-B5B5-0EDE42B5B848}" type="pres">
      <dgm:prSet presAssocID="{BB317A3B-EE9D-4AC8-81E4-A238828C46F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42F9C06-BA6C-4565-AC4F-D4063EB9C7D6}" type="presOf" srcId="{15795358-84EF-44C0-82F1-7EEC21924869}" destId="{7A4B69C0-515A-4097-A6D7-389FAADEF6C4}" srcOrd="0" destOrd="0" presId="urn:microsoft.com/office/officeart/2018/2/layout/IconLabelList"/>
    <dgm:cxn modelId="{9483721D-8CF7-4FE6-B26A-1274FF09C828}" type="presOf" srcId="{3E356260-2FFA-4237-876B-5CD873A903A5}" destId="{E3D63BDA-99C0-408F-BF6A-5A6CF047F1B8}" srcOrd="0" destOrd="0" presId="urn:microsoft.com/office/officeart/2018/2/layout/IconLabelList"/>
    <dgm:cxn modelId="{ED2B495D-F3D3-48D5-8111-C41F41B1D427}" srcId="{15795358-84EF-44C0-82F1-7EEC21924869}" destId="{BB317A3B-EE9D-4AC8-81E4-A238828C46F5}" srcOrd="2" destOrd="0" parTransId="{BDFCA401-400D-4E63-86CD-DECA68D29687}" sibTransId="{93012E96-FECF-4E4F-8E57-54F418C1902B}"/>
    <dgm:cxn modelId="{9E08118D-F167-4D3A-8E53-4D5FABA8283E}" srcId="{15795358-84EF-44C0-82F1-7EEC21924869}" destId="{3E356260-2FFA-4237-876B-5CD873A903A5}" srcOrd="1" destOrd="0" parTransId="{E658EE71-9420-4837-8EBA-F63A6302187D}" sibTransId="{61BFB9F3-85BF-423A-A894-40A5933A25B9}"/>
    <dgm:cxn modelId="{19C46F8D-58E2-4872-805F-B41FD20A0674}" type="presOf" srcId="{BB317A3B-EE9D-4AC8-81E4-A238828C46F5}" destId="{C16AAED4-BA63-4D53-B5B5-0EDE42B5B848}" srcOrd="0" destOrd="0" presId="urn:microsoft.com/office/officeart/2018/2/layout/IconLabelList"/>
    <dgm:cxn modelId="{EB77B192-6C0F-426F-8261-108FC959BFCF}" type="presOf" srcId="{E504DCC7-F430-4711-B474-11BD07187D01}" destId="{170ACB32-7BF4-4595-ADFB-D4342D1DE107}" srcOrd="0" destOrd="0" presId="urn:microsoft.com/office/officeart/2018/2/layout/IconLabelList"/>
    <dgm:cxn modelId="{88700FB8-AC9D-4F3A-B8FE-EF82A9F8DFA5}" srcId="{15795358-84EF-44C0-82F1-7EEC21924869}" destId="{E504DCC7-F430-4711-B474-11BD07187D01}" srcOrd="0" destOrd="0" parTransId="{C61BBB98-C546-431A-BCAA-255E66225E5E}" sibTransId="{6A3E129B-2C59-4583-9053-D43BF2A6E331}"/>
    <dgm:cxn modelId="{E2B03E03-E41B-41DC-B1A4-92A68723D323}" type="presParOf" srcId="{7A4B69C0-515A-4097-A6D7-389FAADEF6C4}" destId="{6E1F16DB-6029-43CB-A1DE-D15B4931FCE9}" srcOrd="0" destOrd="0" presId="urn:microsoft.com/office/officeart/2018/2/layout/IconLabelList"/>
    <dgm:cxn modelId="{31AE2192-599C-477A-B2E3-83CF98543290}" type="presParOf" srcId="{6E1F16DB-6029-43CB-A1DE-D15B4931FCE9}" destId="{BC7360D3-77C9-4796-9893-9F2F7B5067E2}" srcOrd="0" destOrd="0" presId="urn:microsoft.com/office/officeart/2018/2/layout/IconLabelList"/>
    <dgm:cxn modelId="{DC4F1ABD-534B-4408-8F14-C2CCBF2282A9}" type="presParOf" srcId="{6E1F16DB-6029-43CB-A1DE-D15B4931FCE9}" destId="{C3A41513-5CC2-4DC5-869D-9C2EF9A0E221}" srcOrd="1" destOrd="0" presId="urn:microsoft.com/office/officeart/2018/2/layout/IconLabelList"/>
    <dgm:cxn modelId="{9E220658-7225-47B0-BC73-B72CAE002803}" type="presParOf" srcId="{6E1F16DB-6029-43CB-A1DE-D15B4931FCE9}" destId="{170ACB32-7BF4-4595-ADFB-D4342D1DE107}" srcOrd="2" destOrd="0" presId="urn:microsoft.com/office/officeart/2018/2/layout/IconLabelList"/>
    <dgm:cxn modelId="{2AFEAF18-EB94-49B0-8738-4150D3298850}" type="presParOf" srcId="{7A4B69C0-515A-4097-A6D7-389FAADEF6C4}" destId="{A51A19A6-A22B-4B6F-AAF3-99F1B7B03DD3}" srcOrd="1" destOrd="0" presId="urn:microsoft.com/office/officeart/2018/2/layout/IconLabelList"/>
    <dgm:cxn modelId="{5BFE6A4F-2293-47FB-A3F5-D4E2C00FD76B}" type="presParOf" srcId="{7A4B69C0-515A-4097-A6D7-389FAADEF6C4}" destId="{DE17830F-64B4-47E5-AF3D-CA725BEACE80}" srcOrd="2" destOrd="0" presId="urn:microsoft.com/office/officeart/2018/2/layout/IconLabelList"/>
    <dgm:cxn modelId="{1DCE06F1-5B76-4D81-8347-A64B966CE400}" type="presParOf" srcId="{DE17830F-64B4-47E5-AF3D-CA725BEACE80}" destId="{B19FDF3A-F27B-4740-B9B5-DC34F8412720}" srcOrd="0" destOrd="0" presId="urn:microsoft.com/office/officeart/2018/2/layout/IconLabelList"/>
    <dgm:cxn modelId="{80E442B7-088B-41BA-87B5-E592DFEDFE13}" type="presParOf" srcId="{DE17830F-64B4-47E5-AF3D-CA725BEACE80}" destId="{4D2931CD-6630-4F98-917F-CEB2EED32097}" srcOrd="1" destOrd="0" presId="urn:microsoft.com/office/officeart/2018/2/layout/IconLabelList"/>
    <dgm:cxn modelId="{71A3419D-0EAB-4A84-8ED2-BCD1E8CAB89D}" type="presParOf" srcId="{DE17830F-64B4-47E5-AF3D-CA725BEACE80}" destId="{E3D63BDA-99C0-408F-BF6A-5A6CF047F1B8}" srcOrd="2" destOrd="0" presId="urn:microsoft.com/office/officeart/2018/2/layout/IconLabelList"/>
    <dgm:cxn modelId="{EBE254BE-D95E-46A5-A705-A7981E440B02}" type="presParOf" srcId="{7A4B69C0-515A-4097-A6D7-389FAADEF6C4}" destId="{779808BE-3251-4DBA-9E85-3C836026AA0E}" srcOrd="3" destOrd="0" presId="urn:microsoft.com/office/officeart/2018/2/layout/IconLabelList"/>
    <dgm:cxn modelId="{16CB6B23-14CA-4FEC-BDD4-EAC4800C7A04}" type="presParOf" srcId="{7A4B69C0-515A-4097-A6D7-389FAADEF6C4}" destId="{0EFCBAC5-D1E1-4FA7-9641-43D6FBDD30B0}" srcOrd="4" destOrd="0" presId="urn:microsoft.com/office/officeart/2018/2/layout/IconLabelList"/>
    <dgm:cxn modelId="{80D2C13B-CA2F-4403-8952-8FF16EFBA851}" type="presParOf" srcId="{0EFCBAC5-D1E1-4FA7-9641-43D6FBDD30B0}" destId="{0A086E9E-3DCB-48C2-AAC4-2A8402EF48F2}" srcOrd="0" destOrd="0" presId="urn:microsoft.com/office/officeart/2018/2/layout/IconLabelList"/>
    <dgm:cxn modelId="{65FB7D20-F6D0-41E8-9667-B803BB14F024}" type="presParOf" srcId="{0EFCBAC5-D1E1-4FA7-9641-43D6FBDD30B0}" destId="{FF881F32-0D89-4ED1-85D2-C85E2B11AEA6}" srcOrd="1" destOrd="0" presId="urn:microsoft.com/office/officeart/2018/2/layout/IconLabelList"/>
    <dgm:cxn modelId="{F2E22741-4CDD-4950-932A-8347606F567F}" type="presParOf" srcId="{0EFCBAC5-D1E1-4FA7-9641-43D6FBDD30B0}" destId="{C16AAED4-BA63-4D53-B5B5-0EDE42B5B84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FEB1B7-C2B6-444E-9CE8-D5107C8610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0F3146-C29F-4C19-8508-D7B66D31190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Kateterbruk er en viktig risikofaktor for urinveisinfeksjoner; rundt 80 % av urinveisinfeksjoner som oppstår i helsetjenesten er knyttet til kateterbruk</a:t>
          </a:r>
          <a:endParaRPr lang="en-US"/>
        </a:p>
      </dgm:t>
    </dgm:pt>
    <dgm:pt modelId="{49FF6932-46D2-4BB8-A09A-5E328C825687}" type="parTrans" cxnId="{02142BFD-11DA-4BB6-8D62-888B4EB57AAD}">
      <dgm:prSet/>
      <dgm:spPr/>
      <dgm:t>
        <a:bodyPr/>
        <a:lstStyle/>
        <a:p>
          <a:endParaRPr lang="en-US"/>
        </a:p>
      </dgm:t>
    </dgm:pt>
    <dgm:pt modelId="{C2E56CB1-312C-4BE9-84B4-7A0A3FB93A58}" type="sibTrans" cxnId="{02142BFD-11DA-4BB6-8D62-888B4EB57AAD}">
      <dgm:prSet/>
      <dgm:spPr/>
      <dgm:t>
        <a:bodyPr/>
        <a:lstStyle/>
        <a:p>
          <a:endParaRPr lang="en-US"/>
        </a:p>
      </dgm:t>
    </dgm:pt>
    <dgm:pt modelId="{4FBC3D3D-8CC5-4EA5-A610-45409AAB727A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Å unngå unødvendig kateterbruk reduserer antall infeksjoner, antibiotikabruk og risiko for antibiotikaresistens</a:t>
          </a:r>
          <a:endParaRPr lang="en-US"/>
        </a:p>
      </dgm:t>
    </dgm:pt>
    <dgm:pt modelId="{F8F821D2-3603-49FA-A4CD-794AFCB6CD22}" type="parTrans" cxnId="{BFFEE956-1B30-491F-A92C-7D351AAFCC9C}">
      <dgm:prSet/>
      <dgm:spPr/>
      <dgm:t>
        <a:bodyPr/>
        <a:lstStyle/>
        <a:p>
          <a:endParaRPr lang="en-US"/>
        </a:p>
      </dgm:t>
    </dgm:pt>
    <dgm:pt modelId="{9DCB1EE5-C101-4FD8-9788-4407CB26F56D}" type="sibTrans" cxnId="{BFFEE956-1B30-491F-A92C-7D351AAFCC9C}">
      <dgm:prSet/>
      <dgm:spPr/>
      <dgm:t>
        <a:bodyPr/>
        <a:lstStyle/>
        <a:p>
          <a:endParaRPr lang="en-US"/>
        </a:p>
      </dgm:t>
    </dgm:pt>
    <dgm:pt modelId="{0F4B0BDF-A4B7-4516-B1A3-2AD1E0B6C7D2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Et urinkateter vil over tid bli kolonisert med bakterier, vurdering med tanke på infeksjon må gjøres på bakgrunn av symptomer</a:t>
          </a:r>
          <a:endParaRPr lang="en-US"/>
        </a:p>
      </dgm:t>
    </dgm:pt>
    <dgm:pt modelId="{629456F5-0473-4BB0-82E5-B27EC561D7F7}" type="parTrans" cxnId="{21C132A6-CC56-49E9-B851-2031F5B7A272}">
      <dgm:prSet/>
      <dgm:spPr/>
      <dgm:t>
        <a:bodyPr/>
        <a:lstStyle/>
        <a:p>
          <a:endParaRPr lang="en-US"/>
        </a:p>
      </dgm:t>
    </dgm:pt>
    <dgm:pt modelId="{36E3D9F7-7B1D-4EA7-A497-FA440B978507}" type="sibTrans" cxnId="{21C132A6-CC56-49E9-B851-2031F5B7A272}">
      <dgm:prSet/>
      <dgm:spPr/>
      <dgm:t>
        <a:bodyPr/>
        <a:lstStyle/>
        <a:p>
          <a:endParaRPr lang="en-US"/>
        </a:p>
      </dgm:t>
    </dgm:pt>
    <dgm:pt modelId="{E75B4C67-DBFF-4C2E-9ABA-F06CB769D176}" type="pres">
      <dgm:prSet presAssocID="{ABFEB1B7-C2B6-444E-9CE8-D5107C86107D}" presName="root" presStyleCnt="0">
        <dgm:presLayoutVars>
          <dgm:dir/>
          <dgm:resizeHandles val="exact"/>
        </dgm:presLayoutVars>
      </dgm:prSet>
      <dgm:spPr/>
    </dgm:pt>
    <dgm:pt modelId="{1F8BD066-2F7F-446C-9A1B-90B2276282D3}" type="pres">
      <dgm:prSet presAssocID="{790F3146-C29F-4C19-8508-D7B66D31190D}" presName="compNode" presStyleCnt="0"/>
      <dgm:spPr/>
    </dgm:pt>
    <dgm:pt modelId="{EA5C4FA6-E08C-43E3-B0CD-F0C36ACC5A35}" type="pres">
      <dgm:prSet presAssocID="{790F3146-C29F-4C19-8508-D7B66D31190D}" presName="bgRect" presStyleLbl="bgShp" presStyleIdx="0" presStyleCnt="3"/>
      <dgm:spPr/>
    </dgm:pt>
    <dgm:pt modelId="{A18E4A43-6AA0-43B3-AA34-A8F040B05831}" type="pres">
      <dgm:prSet presAssocID="{790F3146-C29F-4C19-8508-D7B66D31190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kehus med heldekkende fyll"/>
        </a:ext>
      </dgm:extLst>
    </dgm:pt>
    <dgm:pt modelId="{20EAFD22-4CAD-4187-B260-3A58EFD2E422}" type="pres">
      <dgm:prSet presAssocID="{790F3146-C29F-4C19-8508-D7B66D31190D}" presName="spaceRect" presStyleCnt="0"/>
      <dgm:spPr/>
    </dgm:pt>
    <dgm:pt modelId="{439AD755-A6DB-4A0A-97CA-8D6B7C3198BB}" type="pres">
      <dgm:prSet presAssocID="{790F3146-C29F-4C19-8508-D7B66D31190D}" presName="parTx" presStyleLbl="revTx" presStyleIdx="0" presStyleCnt="3">
        <dgm:presLayoutVars>
          <dgm:chMax val="0"/>
          <dgm:chPref val="0"/>
        </dgm:presLayoutVars>
      </dgm:prSet>
      <dgm:spPr/>
    </dgm:pt>
    <dgm:pt modelId="{104AD9B6-3E7E-460E-9699-9206BFA405E8}" type="pres">
      <dgm:prSet presAssocID="{C2E56CB1-312C-4BE9-84B4-7A0A3FB93A58}" presName="sibTrans" presStyleCnt="0"/>
      <dgm:spPr/>
    </dgm:pt>
    <dgm:pt modelId="{5C6E8B59-38AC-405E-9EB6-76D95C0D8EDA}" type="pres">
      <dgm:prSet presAssocID="{4FBC3D3D-8CC5-4EA5-A610-45409AAB727A}" presName="compNode" presStyleCnt="0"/>
      <dgm:spPr/>
    </dgm:pt>
    <dgm:pt modelId="{6A0633E5-0782-4FB4-8921-53EF88712ACF}" type="pres">
      <dgm:prSet presAssocID="{4FBC3D3D-8CC5-4EA5-A610-45409AAB727A}" presName="bgRect" presStyleLbl="bgShp" presStyleIdx="1" presStyleCnt="3"/>
      <dgm:spPr/>
    </dgm:pt>
    <dgm:pt modelId="{6B96D45C-6C85-4C46-85B4-63B67CD66891}" type="pres">
      <dgm:prSet presAssocID="{4FBC3D3D-8CC5-4EA5-A610-45409AAB727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sin med heldekkende fyll"/>
        </a:ext>
      </dgm:extLst>
    </dgm:pt>
    <dgm:pt modelId="{865FC7AA-F554-4051-ADB8-B1C216AAC223}" type="pres">
      <dgm:prSet presAssocID="{4FBC3D3D-8CC5-4EA5-A610-45409AAB727A}" presName="spaceRect" presStyleCnt="0"/>
      <dgm:spPr/>
    </dgm:pt>
    <dgm:pt modelId="{7FAFFF6D-5FE8-4C51-8E88-DCA47784D747}" type="pres">
      <dgm:prSet presAssocID="{4FBC3D3D-8CC5-4EA5-A610-45409AAB727A}" presName="parTx" presStyleLbl="revTx" presStyleIdx="1" presStyleCnt="3">
        <dgm:presLayoutVars>
          <dgm:chMax val="0"/>
          <dgm:chPref val="0"/>
        </dgm:presLayoutVars>
      </dgm:prSet>
      <dgm:spPr/>
    </dgm:pt>
    <dgm:pt modelId="{BECDA3C1-2D54-4D26-90D1-9E88D90A654A}" type="pres">
      <dgm:prSet presAssocID="{9DCB1EE5-C101-4FD8-9788-4407CB26F56D}" presName="sibTrans" presStyleCnt="0"/>
      <dgm:spPr/>
    </dgm:pt>
    <dgm:pt modelId="{19E83B8E-B196-4BDB-93E8-6F4803540A7F}" type="pres">
      <dgm:prSet presAssocID="{0F4B0BDF-A4B7-4516-B1A3-2AD1E0B6C7D2}" presName="compNode" presStyleCnt="0"/>
      <dgm:spPr/>
    </dgm:pt>
    <dgm:pt modelId="{EA5941AE-1B89-47B9-8696-24003E119A57}" type="pres">
      <dgm:prSet presAssocID="{0F4B0BDF-A4B7-4516-B1A3-2AD1E0B6C7D2}" presName="bgRect" presStyleLbl="bgShp" presStyleIdx="2" presStyleCnt="3"/>
      <dgm:spPr/>
    </dgm:pt>
    <dgm:pt modelId="{2F5078FF-BA07-4199-B3DA-7E17DEBA3768}" type="pres">
      <dgm:prSet presAssocID="{0F4B0BDF-A4B7-4516-B1A3-2AD1E0B6C7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kterie med heldekkende fyll"/>
        </a:ext>
      </dgm:extLst>
    </dgm:pt>
    <dgm:pt modelId="{2EC34892-EC2E-4C8D-AED7-DF3DE8CFBE7F}" type="pres">
      <dgm:prSet presAssocID="{0F4B0BDF-A4B7-4516-B1A3-2AD1E0B6C7D2}" presName="spaceRect" presStyleCnt="0"/>
      <dgm:spPr/>
    </dgm:pt>
    <dgm:pt modelId="{74BF4D88-A69C-411F-BE25-FDFAFEB1B1F9}" type="pres">
      <dgm:prSet presAssocID="{0F4B0BDF-A4B7-4516-B1A3-2AD1E0B6C7D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2D9BE15-C0E3-46A7-A7DC-7D3ABE283686}" type="presOf" srcId="{0F4B0BDF-A4B7-4516-B1A3-2AD1E0B6C7D2}" destId="{74BF4D88-A69C-411F-BE25-FDFAFEB1B1F9}" srcOrd="0" destOrd="0" presId="urn:microsoft.com/office/officeart/2018/2/layout/IconVerticalSolidList"/>
    <dgm:cxn modelId="{B9630119-190D-43AF-AE77-EF03E249BF8F}" type="presOf" srcId="{ABFEB1B7-C2B6-444E-9CE8-D5107C86107D}" destId="{E75B4C67-DBFF-4C2E-9ABA-F06CB769D176}" srcOrd="0" destOrd="0" presId="urn:microsoft.com/office/officeart/2018/2/layout/IconVerticalSolidList"/>
    <dgm:cxn modelId="{F40EB232-5283-4CF0-873D-FD3F37EEE4A7}" type="presOf" srcId="{790F3146-C29F-4C19-8508-D7B66D31190D}" destId="{439AD755-A6DB-4A0A-97CA-8D6B7C3198BB}" srcOrd="0" destOrd="0" presId="urn:microsoft.com/office/officeart/2018/2/layout/IconVerticalSolidList"/>
    <dgm:cxn modelId="{60713752-3BDD-4097-AB17-171932C33293}" type="presOf" srcId="{4FBC3D3D-8CC5-4EA5-A610-45409AAB727A}" destId="{7FAFFF6D-5FE8-4C51-8E88-DCA47784D747}" srcOrd="0" destOrd="0" presId="urn:microsoft.com/office/officeart/2018/2/layout/IconVerticalSolidList"/>
    <dgm:cxn modelId="{BFFEE956-1B30-491F-A92C-7D351AAFCC9C}" srcId="{ABFEB1B7-C2B6-444E-9CE8-D5107C86107D}" destId="{4FBC3D3D-8CC5-4EA5-A610-45409AAB727A}" srcOrd="1" destOrd="0" parTransId="{F8F821D2-3603-49FA-A4CD-794AFCB6CD22}" sibTransId="{9DCB1EE5-C101-4FD8-9788-4407CB26F56D}"/>
    <dgm:cxn modelId="{21C132A6-CC56-49E9-B851-2031F5B7A272}" srcId="{ABFEB1B7-C2B6-444E-9CE8-D5107C86107D}" destId="{0F4B0BDF-A4B7-4516-B1A3-2AD1E0B6C7D2}" srcOrd="2" destOrd="0" parTransId="{629456F5-0473-4BB0-82E5-B27EC561D7F7}" sibTransId="{36E3D9F7-7B1D-4EA7-A497-FA440B978507}"/>
    <dgm:cxn modelId="{02142BFD-11DA-4BB6-8D62-888B4EB57AAD}" srcId="{ABFEB1B7-C2B6-444E-9CE8-D5107C86107D}" destId="{790F3146-C29F-4C19-8508-D7B66D31190D}" srcOrd="0" destOrd="0" parTransId="{49FF6932-46D2-4BB8-A09A-5E328C825687}" sibTransId="{C2E56CB1-312C-4BE9-84B4-7A0A3FB93A58}"/>
    <dgm:cxn modelId="{4835DA7A-DE93-40ED-8E67-FE7D25130A3F}" type="presParOf" srcId="{E75B4C67-DBFF-4C2E-9ABA-F06CB769D176}" destId="{1F8BD066-2F7F-446C-9A1B-90B2276282D3}" srcOrd="0" destOrd="0" presId="urn:microsoft.com/office/officeart/2018/2/layout/IconVerticalSolidList"/>
    <dgm:cxn modelId="{83F27020-2A3C-4B63-AB75-68495119593C}" type="presParOf" srcId="{1F8BD066-2F7F-446C-9A1B-90B2276282D3}" destId="{EA5C4FA6-E08C-43E3-B0CD-F0C36ACC5A35}" srcOrd="0" destOrd="0" presId="urn:microsoft.com/office/officeart/2018/2/layout/IconVerticalSolidList"/>
    <dgm:cxn modelId="{D140B411-D051-4A43-A2EA-E03BD479441A}" type="presParOf" srcId="{1F8BD066-2F7F-446C-9A1B-90B2276282D3}" destId="{A18E4A43-6AA0-43B3-AA34-A8F040B05831}" srcOrd="1" destOrd="0" presId="urn:microsoft.com/office/officeart/2018/2/layout/IconVerticalSolidList"/>
    <dgm:cxn modelId="{69A3ED0B-26EF-49B6-BF79-DC5BE2DB23E6}" type="presParOf" srcId="{1F8BD066-2F7F-446C-9A1B-90B2276282D3}" destId="{20EAFD22-4CAD-4187-B260-3A58EFD2E422}" srcOrd="2" destOrd="0" presId="urn:microsoft.com/office/officeart/2018/2/layout/IconVerticalSolidList"/>
    <dgm:cxn modelId="{F3DDF89C-DA8A-4E90-B139-F6DCD15240A2}" type="presParOf" srcId="{1F8BD066-2F7F-446C-9A1B-90B2276282D3}" destId="{439AD755-A6DB-4A0A-97CA-8D6B7C3198BB}" srcOrd="3" destOrd="0" presId="urn:microsoft.com/office/officeart/2018/2/layout/IconVerticalSolidList"/>
    <dgm:cxn modelId="{1F4ACCD4-75BF-44AB-9410-30A9289259F6}" type="presParOf" srcId="{E75B4C67-DBFF-4C2E-9ABA-F06CB769D176}" destId="{104AD9B6-3E7E-460E-9699-9206BFA405E8}" srcOrd="1" destOrd="0" presId="urn:microsoft.com/office/officeart/2018/2/layout/IconVerticalSolidList"/>
    <dgm:cxn modelId="{851C4D15-DA8A-4B6C-8B4A-DA99F9C77416}" type="presParOf" srcId="{E75B4C67-DBFF-4C2E-9ABA-F06CB769D176}" destId="{5C6E8B59-38AC-405E-9EB6-76D95C0D8EDA}" srcOrd="2" destOrd="0" presId="urn:microsoft.com/office/officeart/2018/2/layout/IconVerticalSolidList"/>
    <dgm:cxn modelId="{5AB02B82-CCF5-412D-A3CA-B3B6A1CE32FF}" type="presParOf" srcId="{5C6E8B59-38AC-405E-9EB6-76D95C0D8EDA}" destId="{6A0633E5-0782-4FB4-8921-53EF88712ACF}" srcOrd="0" destOrd="0" presId="urn:microsoft.com/office/officeart/2018/2/layout/IconVerticalSolidList"/>
    <dgm:cxn modelId="{D4B823DD-5661-45BD-8232-6D994339FA24}" type="presParOf" srcId="{5C6E8B59-38AC-405E-9EB6-76D95C0D8EDA}" destId="{6B96D45C-6C85-4C46-85B4-63B67CD66891}" srcOrd="1" destOrd="0" presId="urn:microsoft.com/office/officeart/2018/2/layout/IconVerticalSolidList"/>
    <dgm:cxn modelId="{BEEDF5CD-8BE6-4D07-A253-490B73880746}" type="presParOf" srcId="{5C6E8B59-38AC-405E-9EB6-76D95C0D8EDA}" destId="{865FC7AA-F554-4051-ADB8-B1C216AAC223}" srcOrd="2" destOrd="0" presId="urn:microsoft.com/office/officeart/2018/2/layout/IconVerticalSolidList"/>
    <dgm:cxn modelId="{0ACC2B80-E172-4AAE-9B15-94CB6B13360A}" type="presParOf" srcId="{5C6E8B59-38AC-405E-9EB6-76D95C0D8EDA}" destId="{7FAFFF6D-5FE8-4C51-8E88-DCA47784D747}" srcOrd="3" destOrd="0" presId="urn:microsoft.com/office/officeart/2018/2/layout/IconVerticalSolidList"/>
    <dgm:cxn modelId="{B213A856-A57D-44D9-95F0-76F1BB19D39B}" type="presParOf" srcId="{E75B4C67-DBFF-4C2E-9ABA-F06CB769D176}" destId="{BECDA3C1-2D54-4D26-90D1-9E88D90A654A}" srcOrd="3" destOrd="0" presId="urn:microsoft.com/office/officeart/2018/2/layout/IconVerticalSolidList"/>
    <dgm:cxn modelId="{EF54C7B0-A8E2-4A6E-A80E-A6D69810B589}" type="presParOf" srcId="{E75B4C67-DBFF-4C2E-9ABA-F06CB769D176}" destId="{19E83B8E-B196-4BDB-93E8-6F4803540A7F}" srcOrd="4" destOrd="0" presId="urn:microsoft.com/office/officeart/2018/2/layout/IconVerticalSolidList"/>
    <dgm:cxn modelId="{0C8391D3-D5EF-4A2C-A4D5-157F98F7A98B}" type="presParOf" srcId="{19E83B8E-B196-4BDB-93E8-6F4803540A7F}" destId="{EA5941AE-1B89-47B9-8696-24003E119A57}" srcOrd="0" destOrd="0" presId="urn:microsoft.com/office/officeart/2018/2/layout/IconVerticalSolidList"/>
    <dgm:cxn modelId="{6DE26955-2D8F-42F2-84A6-1CAA44FED00D}" type="presParOf" srcId="{19E83B8E-B196-4BDB-93E8-6F4803540A7F}" destId="{2F5078FF-BA07-4199-B3DA-7E17DEBA3768}" srcOrd="1" destOrd="0" presId="urn:microsoft.com/office/officeart/2018/2/layout/IconVerticalSolidList"/>
    <dgm:cxn modelId="{162B0955-C2F4-4F66-A8B9-33613C6D8130}" type="presParOf" srcId="{19E83B8E-B196-4BDB-93E8-6F4803540A7F}" destId="{2EC34892-EC2E-4C8D-AED7-DF3DE8CFBE7F}" srcOrd="2" destOrd="0" presId="urn:microsoft.com/office/officeart/2018/2/layout/IconVerticalSolidList"/>
    <dgm:cxn modelId="{8F864989-F00B-4A44-86C0-E4283BBE6525}" type="presParOf" srcId="{19E83B8E-B196-4BDB-93E8-6F4803540A7F}" destId="{74BF4D88-A69C-411F-BE25-FDFAFEB1B1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3B85A-8867-4E4F-8627-1844AA559CCE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35A68-8B84-46C0-96C7-5F985040F6B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F322E-7EAC-45EE-A4B2-4356FE5241E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Urinveisinfeksjoner er blant de vanligste infeksjonene både i allmennpraksis og i sykehus, og bidrar i stor grad til </a:t>
          </a:r>
          <a:r>
            <a:rPr lang="nb-NO" sz="2400" kern="1200" dirty="0" err="1"/>
            <a:t>antibiotikabruk</a:t>
          </a:r>
          <a:endParaRPr lang="en-US" sz="2400" kern="1200" dirty="0"/>
        </a:p>
      </dsp:txBody>
      <dsp:txXfrm>
        <a:off x="1435590" y="531"/>
        <a:ext cx="9080009" cy="1242935"/>
      </dsp:txXfrm>
    </dsp:sp>
    <dsp:sp modelId="{EFAE24D1-BCD5-4D72-BA6B-8D20AAD61EC4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B2DF8-6FF8-46B4-87E8-92C4781B29E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D608E-43F6-482E-89FC-8B0BCDB5208C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Rasjonell bruk av antibiotika er viktig for å hindre resistensutvikling og sikre effektiv behandling av urinveisinfeksjoner</a:t>
          </a:r>
          <a:endParaRPr lang="en-US" sz="2400" kern="1200" dirty="0"/>
        </a:p>
      </dsp:txBody>
      <dsp:txXfrm>
        <a:off x="1435590" y="1554201"/>
        <a:ext cx="9080009" cy="1242935"/>
      </dsp:txXfrm>
    </dsp:sp>
    <dsp:sp modelId="{3AB09A5E-6BB0-4531-A76D-179393C3825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1D26D-BBB6-4352-B291-AFB0A33A10E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605D6-E7E6-4C81-A1FC-0F7FA63C4400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Å unngå unødvendig kateterbruk bidrar til å forhindre urinveisinfeksjoner og gi redusert </a:t>
          </a:r>
          <a:r>
            <a:rPr lang="nb-NO" sz="2400" kern="1200" dirty="0" err="1"/>
            <a:t>antibiotikaforbruk</a:t>
          </a:r>
          <a:r>
            <a:rPr lang="nb-NO" sz="2400" kern="1200" dirty="0"/>
            <a:t> </a:t>
          </a:r>
          <a:endParaRPr lang="en-US" sz="2400" kern="1200" dirty="0"/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360D3-77C9-4796-9893-9F2F7B5067E2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ACB32-7BF4-4595-ADFB-D4342D1DE107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Behandling er kun indisert hvis pasienten har symptomer, eller det er klinisk mistanke om urinveisinfeksjon </a:t>
          </a:r>
          <a:endParaRPr lang="en-US" sz="1200" kern="1200"/>
        </a:p>
      </dsp:txBody>
      <dsp:txXfrm>
        <a:off x="417971" y="2644140"/>
        <a:ext cx="2889450" cy="720000"/>
      </dsp:txXfrm>
    </dsp:sp>
    <dsp:sp modelId="{B19FDF3A-F27B-4740-B9B5-DC34F8412720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63BDA-99C0-408F-BF6A-5A6CF047F1B8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Unngå unødvendig bruk av bredspektrede antibiotika for å redusere risikoen for utvikling av antibiotikaresistens</a:t>
          </a:r>
          <a:endParaRPr lang="en-US" sz="1200" kern="1200"/>
        </a:p>
      </dsp:txBody>
      <dsp:txXfrm>
        <a:off x="3813075" y="2644140"/>
        <a:ext cx="2889450" cy="720000"/>
      </dsp:txXfrm>
    </dsp:sp>
    <dsp:sp modelId="{0A086E9E-3DCB-48C2-AAC4-2A8402EF48F2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AAED4-BA63-4D53-B5B5-0EDE42B5B848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Følg de nasjonale antibiotikaretningslinjene</a:t>
          </a:r>
          <a:endParaRPr lang="en-US" sz="1200" kern="1200"/>
        </a:p>
      </dsp:txBody>
      <dsp:txXfrm>
        <a:off x="7208178" y="2644140"/>
        <a:ext cx="28894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C4FA6-E08C-43E3-B0CD-F0C36ACC5A3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E4A43-6AA0-43B3-AA34-A8F040B0583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AD755-A6DB-4A0A-97CA-8D6B7C3198B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Kateterbruk er en viktig risikofaktor for urinveisinfeksjoner; rundt 80 % av urinveisinfeksjoner som oppstår i helsetjenesten er knyttet til kateterbruk</a:t>
          </a:r>
          <a:endParaRPr lang="en-US" sz="2200" kern="1200"/>
        </a:p>
      </dsp:txBody>
      <dsp:txXfrm>
        <a:off x="1435590" y="531"/>
        <a:ext cx="9080009" cy="1242935"/>
      </dsp:txXfrm>
    </dsp:sp>
    <dsp:sp modelId="{6A0633E5-0782-4FB4-8921-53EF88712AC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6D45C-6C85-4C46-85B4-63B67CD6689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FFF6D-5FE8-4C51-8E88-DCA47784D747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Å unngå unødvendig kateterbruk reduserer antall infeksjoner, antibiotikabruk og risiko for antibiotikaresistens</a:t>
          </a:r>
          <a:endParaRPr lang="en-US" sz="2200" kern="1200"/>
        </a:p>
      </dsp:txBody>
      <dsp:txXfrm>
        <a:off x="1435590" y="1554201"/>
        <a:ext cx="9080009" cy="1242935"/>
      </dsp:txXfrm>
    </dsp:sp>
    <dsp:sp modelId="{EA5941AE-1B89-47B9-8696-24003E119A5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078FF-BA07-4199-B3DA-7E17DEBA376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F4D88-A69C-411F-BE25-FDFAFEB1B1F9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Et urinkateter vil over tid bli kolonisert med bakterier, vurdering med tanke på infeksjon må gjøres på bakgrunn av symptomer</a:t>
          </a:r>
          <a:endParaRPr lang="en-US" sz="2200" kern="120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98477-57BC-4E3F-B6AB-48E811F09C13}" type="datetimeFigureOut">
              <a:t>24.10.2025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08BF1-8F8B-4DCF-84E8-3228E08E1E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bm.bmj.com/content/30/1/36.lo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Forekomst </a:t>
            </a:r>
            <a:r>
              <a:rPr lang="nb-NO" dirty="0" err="1"/>
              <a:t>ca</a:t>
            </a:r>
            <a:r>
              <a:rPr lang="nb-NO" dirty="0"/>
              <a:t> 30-50 % hos sykehusinnlagte pasienter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8BF1-8F8B-4DCF-84E8-3228E08E1EB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95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Det er </a:t>
            </a:r>
            <a:r>
              <a:rPr lang="en-US" dirty="0" err="1">
                <a:ea typeface="Calibri"/>
                <a:cs typeface="Calibri"/>
              </a:rPr>
              <a:t>sjelden</a:t>
            </a:r>
            <a:r>
              <a:rPr lang="en-US" dirty="0">
                <a:ea typeface="Calibri"/>
                <a:cs typeface="Calibri"/>
              </a:rPr>
              <a:t> at </a:t>
            </a:r>
            <a:r>
              <a:rPr lang="en-US" dirty="0" err="1">
                <a:ea typeface="Calibri"/>
                <a:cs typeface="Calibri"/>
              </a:rPr>
              <a:t>urinprøven</a:t>
            </a:r>
            <a:r>
              <a:rPr lang="en-US" dirty="0">
                <a:ea typeface="Calibri"/>
                <a:cs typeface="Calibri"/>
              </a:rPr>
              <a:t> er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ren </a:t>
            </a:r>
            <a:r>
              <a:rPr lang="en-US" dirty="0" err="1">
                <a:ea typeface="Calibri"/>
                <a:cs typeface="Calibri"/>
              </a:rPr>
              <a:t>midtstråleprøve</a:t>
            </a:r>
            <a:r>
              <a:rPr lang="en-US" dirty="0">
                <a:ea typeface="Calibri"/>
                <a:cs typeface="Calibri"/>
              </a:rPr>
              <a:t> hos </a:t>
            </a:r>
            <a:r>
              <a:rPr lang="en-US" dirty="0" err="1">
                <a:ea typeface="Calibri"/>
                <a:cs typeface="Calibri"/>
              </a:rPr>
              <a:t>sykehusinnlagte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pasienter</a:t>
            </a:r>
            <a:r>
              <a:rPr lang="en-US" dirty="0">
                <a:ea typeface="Calibri"/>
                <a:cs typeface="Calibri"/>
              </a:rPr>
              <a:t>. </a:t>
            </a:r>
          </a:p>
          <a:p>
            <a:r>
              <a:rPr lang="en-US" dirty="0" err="1">
                <a:ea typeface="Calibri"/>
                <a:cs typeface="Calibri"/>
              </a:rPr>
              <a:t>Fravær</a:t>
            </a:r>
            <a:r>
              <a:rPr lang="en-US" dirty="0">
                <a:ea typeface="Calibri"/>
                <a:cs typeface="Calibri"/>
              </a:rPr>
              <a:t> av </a:t>
            </a:r>
            <a:r>
              <a:rPr lang="en-US" dirty="0" err="1">
                <a:ea typeface="Calibri"/>
                <a:cs typeface="Calibri"/>
              </a:rPr>
              <a:t>både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pyuri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leukocytter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urin</a:t>
            </a:r>
            <a:r>
              <a:rPr lang="en-US" dirty="0">
                <a:ea typeface="Calibri"/>
                <a:cs typeface="Calibri"/>
              </a:rPr>
              <a:t>) og </a:t>
            </a:r>
            <a:r>
              <a:rPr lang="en-US" dirty="0" err="1">
                <a:ea typeface="Calibri"/>
                <a:cs typeface="Calibri"/>
              </a:rPr>
              <a:t>nitritt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gir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høy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negativ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prediktiv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verdi</a:t>
            </a:r>
            <a:r>
              <a:rPr lang="en-US" dirty="0">
                <a:ea typeface="Calibri"/>
                <a:cs typeface="Calibri"/>
              </a:rPr>
              <a:t> for </a:t>
            </a:r>
            <a:r>
              <a:rPr lang="en-US" dirty="0" err="1">
                <a:ea typeface="Calibri"/>
                <a:cs typeface="Calibri"/>
              </a:rPr>
              <a:t>forekomst</a:t>
            </a:r>
            <a:r>
              <a:rPr lang="en-US" dirty="0">
                <a:ea typeface="Calibri"/>
                <a:cs typeface="Calibri"/>
              </a:rPr>
              <a:t> av </a:t>
            </a:r>
            <a:r>
              <a:rPr lang="en-US" dirty="0" err="1">
                <a:ea typeface="Calibri"/>
                <a:cs typeface="Calibri"/>
              </a:rPr>
              <a:t>bakteriuri</a:t>
            </a:r>
            <a:r>
              <a:rPr lang="en-US" dirty="0">
                <a:ea typeface="Calibri"/>
                <a:cs typeface="Calibri"/>
              </a:rPr>
              <a:t> (ca 90 %).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nylig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dansk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studie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fant</a:t>
            </a:r>
            <a:r>
              <a:rPr lang="en-US" dirty="0">
                <a:ea typeface="Calibri"/>
                <a:cs typeface="Calibri"/>
              </a:rPr>
              <a:t> man at </a:t>
            </a:r>
            <a:r>
              <a:rPr lang="en-US" dirty="0" err="1">
                <a:ea typeface="Calibri"/>
                <a:cs typeface="Calibri"/>
              </a:rPr>
              <a:t>sensitiviteten</a:t>
            </a:r>
            <a:r>
              <a:rPr lang="en-US" dirty="0">
                <a:ea typeface="Calibri"/>
                <a:cs typeface="Calibri"/>
              </a:rPr>
              <a:t> og </a:t>
            </a:r>
            <a:r>
              <a:rPr lang="en-US" dirty="0" err="1">
                <a:ea typeface="Calibri"/>
                <a:cs typeface="Calibri"/>
              </a:rPr>
              <a:t>spesifisiteten</a:t>
            </a:r>
            <a:r>
              <a:rPr lang="en-US" dirty="0">
                <a:ea typeface="Calibri"/>
                <a:cs typeface="Calibri"/>
              </a:rPr>
              <a:t> for UVI var </a:t>
            </a:r>
            <a:r>
              <a:rPr lang="en-US" dirty="0" err="1">
                <a:ea typeface="Calibri"/>
                <a:cs typeface="Calibri"/>
              </a:rPr>
              <a:t>på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hhv</a:t>
            </a:r>
            <a:r>
              <a:rPr lang="en-US" dirty="0">
                <a:ea typeface="Calibri"/>
                <a:cs typeface="Calibri"/>
              </a:rPr>
              <a:t> 87 % og 45 %. </a:t>
            </a:r>
          </a:p>
          <a:p>
            <a:r>
              <a:rPr lang="en-US" dirty="0">
                <a:ea typeface="Calibri"/>
                <a:cs typeface="Calibri"/>
              </a:rPr>
              <a:t>I </a:t>
            </a:r>
            <a:r>
              <a:rPr lang="en-US" dirty="0" err="1">
                <a:ea typeface="Calibri"/>
                <a:cs typeface="Calibri"/>
              </a:rPr>
              <a:t>samme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studie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fant</a:t>
            </a:r>
            <a:r>
              <a:rPr lang="en-US" dirty="0">
                <a:ea typeface="Calibri"/>
                <a:cs typeface="Calibri"/>
              </a:rPr>
              <a:t> man at 10 % av </a:t>
            </a:r>
            <a:r>
              <a:rPr lang="en-US" dirty="0" err="1">
                <a:ea typeface="Calibri"/>
                <a:cs typeface="Calibri"/>
              </a:rPr>
              <a:t>pasienter</a:t>
            </a:r>
            <a:r>
              <a:rPr lang="en-US" dirty="0">
                <a:ea typeface="Calibri"/>
                <a:cs typeface="Calibri"/>
              </a:rPr>
              <a:t> med </a:t>
            </a:r>
            <a:r>
              <a:rPr lang="en-US" dirty="0" err="1">
                <a:ea typeface="Calibri"/>
                <a:cs typeface="Calibri"/>
              </a:rPr>
              <a:t>klinisk</a:t>
            </a:r>
            <a:r>
              <a:rPr lang="en-US" dirty="0">
                <a:ea typeface="Calibri"/>
                <a:cs typeface="Calibri"/>
              </a:rPr>
              <a:t> og </a:t>
            </a:r>
            <a:r>
              <a:rPr lang="en-US" dirty="0" err="1">
                <a:ea typeface="Calibri"/>
                <a:cs typeface="Calibri"/>
              </a:rPr>
              <a:t>mikrobiologisk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bekreftet</a:t>
            </a:r>
            <a:r>
              <a:rPr lang="en-US" dirty="0">
                <a:ea typeface="Calibri"/>
                <a:cs typeface="Calibri"/>
              </a:rPr>
              <a:t> UVI </a:t>
            </a:r>
            <a:r>
              <a:rPr lang="en-US" dirty="0" err="1">
                <a:ea typeface="Calibri"/>
                <a:cs typeface="Calibri"/>
              </a:rPr>
              <a:t>hadde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negative </a:t>
            </a:r>
            <a:r>
              <a:rPr lang="en-US" dirty="0" err="1">
                <a:ea typeface="Calibri"/>
                <a:cs typeface="Calibri"/>
              </a:rPr>
              <a:t>urinstix</a:t>
            </a:r>
            <a:r>
              <a:rPr lang="en-US" dirty="0">
                <a:ea typeface="Calibri"/>
                <a:cs typeface="Calibri"/>
              </a:rPr>
              <a:t>. </a:t>
            </a:r>
          </a:p>
          <a:p>
            <a:r>
              <a:rPr lang="en-US" dirty="0">
                <a:ea typeface="Calibri"/>
                <a:cs typeface="Calibri"/>
              </a:rPr>
              <a:t>Bruk av </a:t>
            </a:r>
            <a:r>
              <a:rPr lang="en-US" dirty="0" err="1">
                <a:ea typeface="Calibri"/>
                <a:cs typeface="Calibri"/>
              </a:rPr>
              <a:t>urinstix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blant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pasienter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uten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symptomer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på</a:t>
            </a:r>
            <a:r>
              <a:rPr lang="en-US" dirty="0">
                <a:ea typeface="Calibri"/>
                <a:cs typeface="Calibri"/>
              </a:rPr>
              <a:t> UVI var </a:t>
            </a:r>
            <a:r>
              <a:rPr lang="en-US" dirty="0" err="1">
                <a:ea typeface="Calibri"/>
                <a:cs typeface="Calibri"/>
              </a:rPr>
              <a:t>sterkt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assosiert</a:t>
            </a:r>
            <a:r>
              <a:rPr lang="en-US" dirty="0">
                <a:ea typeface="Calibri"/>
                <a:cs typeface="Calibri"/>
              </a:rPr>
              <a:t> med </a:t>
            </a:r>
            <a:r>
              <a:rPr lang="en-US" dirty="0" err="1">
                <a:ea typeface="Calibri"/>
                <a:cs typeface="Calibri"/>
              </a:rPr>
              <a:t>økt</a:t>
            </a:r>
            <a:r>
              <a:rPr lang="en-US" dirty="0">
                <a:ea typeface="Calibri"/>
                <a:cs typeface="Calibri"/>
              </a:rPr>
              <a:t> bruk av </a:t>
            </a:r>
            <a:r>
              <a:rPr lang="en-US" dirty="0" err="1">
                <a:ea typeface="Calibri"/>
                <a:cs typeface="Calibri"/>
              </a:rPr>
              <a:t>urindyrkning</a:t>
            </a:r>
            <a:r>
              <a:rPr lang="en-US" dirty="0">
                <a:ea typeface="Calibri"/>
                <a:cs typeface="Calibri"/>
              </a:rPr>
              <a:t>. </a:t>
            </a:r>
          </a:p>
          <a:p>
            <a:r>
              <a:rPr lang="en-US" dirty="0">
                <a:hlinkClick r:id="rId3"/>
              </a:rPr>
              <a:t>Diagnostic accuracy of dipsticks for urinary tract infections in acutely </a:t>
            </a:r>
            <a:r>
              <a:rPr lang="en-US" dirty="0" err="1">
                <a:hlinkClick r:id="rId3"/>
              </a:rPr>
              <a:t>hospitalised</a:t>
            </a:r>
            <a:r>
              <a:rPr lang="en-US" dirty="0">
                <a:hlinkClick r:id="rId3"/>
              </a:rPr>
              <a:t> patients: a prospective population-based observational cohort study | BMJ Evidence-Based Medicine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8BF1-8F8B-4DCF-84E8-3228E08E1EB4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3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8BF1-8F8B-4DCF-84E8-3228E08E1EB4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8BF1-8F8B-4DCF-84E8-3228E08E1EB4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8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8BF1-8F8B-4DCF-84E8-3228E08E1EB4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0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322D59-7458-3F98-B2E3-2CE74B60B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33B8D31-534E-9C3A-A24A-A11AF3A70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F0118D-80D5-7755-0B34-39638EA2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5D06A2-C01A-18E8-D201-C63AA5A8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BC041C-6A86-5025-9645-67EB92FB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03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53C7B3-7906-F48B-BF88-FAC712BE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570BCA-E4B0-DBEB-B15E-F85F9C803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02A930-F813-E3E4-8279-3407AE64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5230D0-BF60-A27D-7DBD-6D025641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41DDF8-09BD-C65E-A81B-2D23683B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23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7DA0FA2-1D71-5434-275E-518705C1A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910A22A-8661-F57D-9D12-C9665952D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14E3FA-4663-CC8F-96C3-A221E162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2EEA7A-5039-92A1-333F-92C244ED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3684DED-1936-1039-243D-29429FF2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6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247906-116F-7F69-8DD2-530275F4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61050E-D9B8-97BD-ABE1-F61087C23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1A0BF6-5C42-A936-C0F7-34D4987D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D91B43-CE8B-BB8A-5277-88A50516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F9529D-6AB7-D531-EA79-3601EF6D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46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2ABD1B-4CAB-EF03-383B-4281AA32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9DBDB8-5302-BA4D-D973-324F249A4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A3B52F-264A-1AB3-6B86-4DCB5EFF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14B218-DD7B-3869-B237-692E6A6B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3538D9-8D20-D51E-ECCB-8CC4F1CB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64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31BFFB-1250-2279-33EA-B62ED3AC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0B9517-E714-B951-DD47-71E93C03E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290E066-0787-5B56-84FD-0ECE9C13C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7EC099D-3375-364F-1EE8-4C75BC00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DC0A3D0-74AF-CE51-04D6-ADC6622B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27C642F-6BE1-EA18-7F5D-AB723489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12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CB1E44-88E0-7DDE-CD24-D64D4386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22DA51-3C18-A388-4828-50A64440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913355D-766D-1472-18D1-938037D5C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2BD4043-9622-9CB7-345A-2FB66AC6E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978BD99-21E3-47C3-B05A-290853F0E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C029D36-78C9-2201-14AD-8E493CB9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3D42251-C328-F797-8BF9-FDA67428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B2B94BB-0E70-E416-9014-E96E1469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82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74176D-182D-FD8E-739B-26BDDC48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EFC05B-1E98-EA3E-BD1E-631882D7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DA34F3-7FCE-E0A4-9163-5DD06182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279190-0575-9815-6AEA-58284D3B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818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2A6C12-994F-3E95-BBD4-0E1E7562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F8735C5-CE0C-7F9B-A3B9-123F8585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B7239EE-9CD8-AA12-D07C-78138BFA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9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3EB7B7-9722-5350-AA40-24DDA64B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0F574C-86BA-790D-5957-23A8545C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9D73C9A-5D75-394D-E4D1-0DE63635C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0CEAAF-168B-5F1E-89F7-4489F8C0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0D8C3F-3095-9AB2-D0FC-B7205C3E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DF108B-8DDA-F6B6-9696-130D26F1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35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8E55F3-74C6-E9A5-AC4B-01BC3B06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970D575-C880-4BC5-3BE6-D65967066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D39A345-CF14-6EAB-6C7A-B07DB5891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31A3FDB-F2E4-DE16-5CB5-44505C0C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92F6E9-BC65-4752-C64D-34AAC4C9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1D9600D-93CA-A2EE-CA50-02882814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02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5A33372-6C8B-4230-5677-5B48BF5E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BB0C98-3BCA-A3FC-389E-CFC97F0F1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764007-1F52-E99E-31EE-98FE90EF1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88B8F-A542-43DE-8347-03D61AB36C2D}" type="datetimeFigureOut">
              <a:rPr lang="nb-NO" smtClean="0"/>
              <a:t>24.10.2025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A7664F-7FF3-4F58-7E12-44302BE24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A8F6BD-46AC-E415-0066-EF83149A1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A6ACF8-A67C-4ABB-891F-90018BE2A0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90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antibiotika-i-sykeh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7980F5-B58E-0B86-57CE-92FDBD66B0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Urinveisinfeksjoner – </a:t>
            </a:r>
            <a:br>
              <a:rPr lang="nb-NO" dirty="0"/>
            </a:br>
            <a:r>
              <a:rPr lang="nb-NO" dirty="0"/>
              <a:t>klok bruk av diagnostikk og behandling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332BA6D-11FA-F7C5-B52F-414A33381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 err="1"/>
              <a:t>Antibiotikauken</a:t>
            </a:r>
            <a:r>
              <a:rPr lang="nb-NO" dirty="0"/>
              <a:t> 2025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1160DF6-D27C-5FDA-01D7-73F92417A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741" y="5428708"/>
            <a:ext cx="5730517" cy="1020578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162904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143E9D-EB46-A4CA-6AE4-81AFFD13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Introduksjon </a:t>
            </a:r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85901165-E10C-C672-E724-E3E074863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3035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e 3">
            <a:extLst>
              <a:ext uri="{FF2B5EF4-FFF2-40B4-BE49-F238E27FC236}">
                <a16:creationId xmlns:a16="http://schemas.microsoft.com/office/drawing/2014/main" id="{77660856-75FF-34C4-BA61-117F17EB7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117" y="93172"/>
            <a:ext cx="404199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0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D6EA7BC-5048-A37B-6C72-985C643A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3700">
                <a:solidFill>
                  <a:srgbClr val="FFFFFF"/>
                </a:solidFill>
              </a:rPr>
              <a:t>Asymptomatisk bakteriuri (ABU)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40E56F-26D5-32FB-89F3-EB335C85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b-NO" sz="2000" dirty="0"/>
              <a:t>Funn av bakterier ved urindyrkning, uten at det foreligger symptomer eller tegn på urinveisinfeksjon</a:t>
            </a:r>
          </a:p>
          <a:p>
            <a:r>
              <a:rPr lang="nb-NO" sz="2000" dirty="0"/>
              <a:t>Vanlig, spesielt hos eldre pasienter; forekomst 15-50 % hos ellers friske eldre og sykehjemsbeboere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Antibiotikabehandling av </a:t>
            </a:r>
            <a:r>
              <a:rPr lang="nb-NO" sz="2000" dirty="0" err="1"/>
              <a:t>asymptomatisk</a:t>
            </a:r>
            <a:r>
              <a:rPr lang="nb-NO" sz="2000" dirty="0"/>
              <a:t> </a:t>
            </a:r>
            <a:r>
              <a:rPr lang="nb-NO" sz="2000" dirty="0" err="1"/>
              <a:t>bakteriuri</a:t>
            </a:r>
            <a:r>
              <a:rPr lang="nb-NO" sz="2000" dirty="0"/>
              <a:t> </a:t>
            </a:r>
          </a:p>
          <a:p>
            <a:pPr lvl="1"/>
            <a:r>
              <a:rPr lang="nb-NO" sz="1600" dirty="0"/>
              <a:t>Gir ikke redusert risiko for å utvikle urinveisinfeksjon</a:t>
            </a:r>
          </a:p>
          <a:p>
            <a:pPr lvl="1"/>
            <a:r>
              <a:rPr lang="nb-NO" sz="1600" dirty="0"/>
              <a:t>Kan gi bivirkninger</a:t>
            </a:r>
          </a:p>
          <a:p>
            <a:pPr lvl="1"/>
            <a:r>
              <a:rPr lang="nb-NO" sz="1600" dirty="0"/>
              <a:t>Gir risiko for </a:t>
            </a:r>
            <a:r>
              <a:rPr lang="nb-NO" sz="1600" i="1" dirty="0"/>
              <a:t>C. </a:t>
            </a:r>
            <a:r>
              <a:rPr lang="nb-NO" sz="1600" i="1" dirty="0" err="1"/>
              <a:t>difficile</a:t>
            </a:r>
            <a:r>
              <a:rPr lang="nb-NO" sz="1600" i="1" dirty="0"/>
              <a:t>-</a:t>
            </a:r>
            <a:r>
              <a:rPr lang="nb-NO" sz="1600" dirty="0"/>
              <a:t>infeksjon</a:t>
            </a:r>
          </a:p>
          <a:p>
            <a:pPr lvl="1"/>
            <a:r>
              <a:rPr lang="nb-NO" sz="1600" dirty="0"/>
              <a:t>Bidrar til resistensutvikling</a:t>
            </a:r>
          </a:p>
          <a:p>
            <a:pPr marL="457200" lvl="1" indent="0">
              <a:buNone/>
            </a:pPr>
            <a:endParaRPr lang="nb-NO" sz="1200" dirty="0"/>
          </a:p>
          <a:p>
            <a:pPr lvl="1"/>
            <a:r>
              <a:rPr lang="nb-NO" sz="1600" dirty="0"/>
              <a:t>Unntak: Gravide, før planlagt urologisk kirurgi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80A40A-FB23-205E-91A9-64CB38E81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124" y="81258"/>
            <a:ext cx="404199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6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90549-C9AB-5A46-9253-15AA13E8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Urinstix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4F38E-4B0D-2218-A20C-01A859722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1400" dirty="0"/>
              <a:t>Utviklet til bruk i allmennpraksis for å utelukke urinveisinfeksjon hos kvinner i fertil alder</a:t>
            </a:r>
          </a:p>
          <a:p>
            <a:r>
              <a:rPr lang="nb-NO" sz="1400" dirty="0"/>
              <a:t>Basert på midtstråleprøve</a:t>
            </a:r>
          </a:p>
          <a:p>
            <a:r>
              <a:rPr lang="nb-NO" sz="1400" dirty="0"/>
              <a:t>Høy negativ prediktiv verdi</a:t>
            </a:r>
          </a:p>
          <a:p>
            <a:r>
              <a:rPr lang="nb-NO" sz="1400" dirty="0"/>
              <a:t>Lite spesifikk; flertallet av pasienter med positiv </a:t>
            </a:r>
            <a:r>
              <a:rPr lang="nb-NO" sz="1400" dirty="0" err="1"/>
              <a:t>urinstix</a:t>
            </a:r>
            <a:r>
              <a:rPr lang="nb-NO" sz="1400" dirty="0"/>
              <a:t> har ikke urinveisinfeksjon</a:t>
            </a:r>
          </a:p>
          <a:p>
            <a:endParaRPr lang="nb-NO" sz="1400" dirty="0"/>
          </a:p>
          <a:p>
            <a:r>
              <a:rPr lang="nb-NO" sz="1400" dirty="0"/>
              <a:t>Ikke validert for bruk hos eldre, menn eller pasienter med kateter</a:t>
            </a:r>
          </a:p>
          <a:p>
            <a:r>
              <a:rPr lang="nb-NO" sz="1400" dirty="0"/>
              <a:t>Kan ikke brukes til å skille </a:t>
            </a:r>
            <a:r>
              <a:rPr lang="nb-NO" sz="1400" dirty="0" err="1"/>
              <a:t>asymptomatisk</a:t>
            </a:r>
            <a:r>
              <a:rPr lang="nb-NO" sz="1400" dirty="0"/>
              <a:t> </a:t>
            </a:r>
            <a:r>
              <a:rPr lang="nb-NO" sz="1400" dirty="0" err="1"/>
              <a:t>bakteriuri</a:t>
            </a:r>
            <a:r>
              <a:rPr lang="nb-NO" sz="1400" dirty="0"/>
              <a:t> og symptomgivende infeksjon</a:t>
            </a:r>
          </a:p>
          <a:p>
            <a:endParaRPr lang="en-US" sz="1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7721A00-93CD-AC12-8EFF-CF1BD0A30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31377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8527C9C-6BCF-28E4-6217-990A0AA7AE62}"/>
              </a:ext>
            </a:extLst>
          </p:cNvPr>
          <p:cNvSpPr txBox="1"/>
          <p:nvPr/>
        </p:nvSpPr>
        <p:spPr>
          <a:xfrm>
            <a:off x="8523875" y="6442502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Foto: </a:t>
            </a:r>
            <a:r>
              <a:rPr lang="nb-NO" sz="1000" dirty="0" err="1"/>
              <a:t>Colourbox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0903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BD08DE7-5E11-6D3F-3505-042088DF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Ta urinprøve til dyrkning bare ved klinisk mistanke om urinveisinfeksjon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BD97CA-8D5A-49C8-74DE-3A64B265E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nb-NO" sz="2000" dirty="0"/>
              <a:t>Typiske symptomer; </a:t>
            </a:r>
          </a:p>
          <a:p>
            <a:pPr lvl="1"/>
            <a:r>
              <a:rPr lang="nb-NO" sz="2000" dirty="0"/>
              <a:t>Hyppig, smertefull vannlating</a:t>
            </a:r>
          </a:p>
          <a:p>
            <a:pPr lvl="1"/>
            <a:r>
              <a:rPr lang="nb-NO" sz="2000" dirty="0"/>
              <a:t>Nyoppstått eller forverring av urininkontinens</a:t>
            </a:r>
          </a:p>
          <a:p>
            <a:pPr lvl="1"/>
            <a:r>
              <a:rPr lang="nb-NO" sz="2000" dirty="0"/>
              <a:t>Smerter </a:t>
            </a:r>
            <a:r>
              <a:rPr lang="nb-NO" sz="2000" dirty="0" err="1"/>
              <a:t>suprapubisk</a:t>
            </a:r>
            <a:r>
              <a:rPr lang="nb-NO" sz="2000" dirty="0"/>
              <a:t> eller i flankene</a:t>
            </a:r>
          </a:p>
          <a:p>
            <a:pPr marL="457200" lvl="1" indent="0">
              <a:buNone/>
            </a:pPr>
            <a:endParaRPr lang="nb-NO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D3EAF7B-1983-0C16-DBF1-37F0E8505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081" y="95473"/>
            <a:ext cx="404199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0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268052-0B89-27EE-A199-53A7D444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Klok bruk av antibiotika</a:t>
            </a:r>
            <a:endParaRPr lang="nb-NO" dirty="0"/>
          </a:p>
        </p:txBody>
      </p:sp>
      <p:graphicFrame>
        <p:nvGraphicFramePr>
          <p:cNvPr id="29" name="Plassholder for innhold 2">
            <a:extLst>
              <a:ext uri="{FF2B5EF4-FFF2-40B4-BE49-F238E27FC236}">
                <a16:creationId xmlns:a16="http://schemas.microsoft.com/office/drawing/2014/main" id="{71EF798F-659B-25A8-BF2F-6721298922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Bilde 3">
            <a:extLst>
              <a:ext uri="{FF2B5EF4-FFF2-40B4-BE49-F238E27FC236}">
                <a16:creationId xmlns:a16="http://schemas.microsoft.com/office/drawing/2014/main" id="{60AA8AF0-2CBC-1B53-3B0D-64CCDD5982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5124" y="81258"/>
            <a:ext cx="404199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68102-5553-F425-BC13-AFB9461C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Standardbehandling ved pyelonefritt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6A340F0-F029-DFD5-443D-44616E1E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Ampicillin iv 1 g x 4 + </a:t>
            </a:r>
          </a:p>
          <a:p>
            <a:pPr marL="0" indent="0">
              <a:buNone/>
            </a:pPr>
            <a:r>
              <a:rPr lang="nb-NO" sz="2000"/>
              <a:t>Gentamicin iv 6 mg/kg x 1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Behandlingsalternativer og utfylende informasjon finnes i </a:t>
            </a:r>
          </a:p>
          <a:p>
            <a:pPr marL="0" indent="0">
              <a:buNone/>
            </a:pPr>
            <a:r>
              <a:rPr lang="nb-NO" sz="2000"/>
              <a:t>Nasjonal faglig retningslinje for antibiotika i sykehus: </a:t>
            </a:r>
          </a:p>
          <a:p>
            <a:pPr marL="0" indent="0">
              <a:buNone/>
            </a:pPr>
            <a:r>
              <a:rPr lang="nb-NO" sz="2000">
                <a:hlinkClick r:id="rId3"/>
              </a:rPr>
              <a:t>Antibiotika i sykehus - Helsedirektoratet</a:t>
            </a:r>
            <a:endParaRPr lang="nb-NO" sz="2000"/>
          </a:p>
        </p:txBody>
      </p:sp>
      <p:pic>
        <p:nvPicPr>
          <p:cNvPr id="10" name="Bilde 9" descr="Et bilde som inneholder Medisinsk utstyr, innendørs, helsevesen, medisinsk&#10;&#10;KI-generert innhold kan være feil.">
            <a:extLst>
              <a:ext uri="{FF2B5EF4-FFF2-40B4-BE49-F238E27FC236}">
                <a16:creationId xmlns:a16="http://schemas.microsoft.com/office/drawing/2014/main" id="{2FD7D488-3CAE-1C05-8577-DBFA68AD7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29617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937F422-12AE-8251-61AD-E69F67ED5708}"/>
              </a:ext>
            </a:extLst>
          </p:cNvPr>
          <p:cNvSpPr txBox="1"/>
          <p:nvPr/>
        </p:nvSpPr>
        <p:spPr>
          <a:xfrm>
            <a:off x="122663" y="6488668"/>
            <a:ext cx="134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>
                <a:solidFill>
                  <a:schemeClr val="bg1"/>
                </a:solidFill>
              </a:rPr>
              <a:t>Foto: ECDC</a:t>
            </a:r>
          </a:p>
        </p:txBody>
      </p:sp>
    </p:spTree>
    <p:extLst>
      <p:ext uri="{BB962C8B-B14F-4D97-AF65-F5344CB8AC3E}">
        <p14:creationId xmlns:p14="http://schemas.microsoft.com/office/powerpoint/2010/main" val="132786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2BBFF6-7EB6-AA34-0D04-9C349A6B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Kateterbruk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0B1BA329-B454-90D0-3A33-C4D37EB84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2803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073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tegnefilm, illustrasjon, Tegneserier&#10;&#10;KI-generert innhold kan være feil.">
            <a:extLst>
              <a:ext uri="{FF2B5EF4-FFF2-40B4-BE49-F238E27FC236}">
                <a16:creationId xmlns:a16="http://schemas.microsoft.com/office/drawing/2014/main" id="{02A6613D-7D15-4D9A-83EF-D3DBB6C63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2774"/>
            <a:ext cx="10515600" cy="3937040"/>
          </a:xfr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9B55A39-7DFE-2FF6-78D3-3FD455BA6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382" y="169316"/>
            <a:ext cx="4041998" cy="71329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0C00792-C4A1-F672-C8D3-D73DBA76E3BA}"/>
              </a:ext>
            </a:extLst>
          </p:cNvPr>
          <p:cNvSpPr txBox="1"/>
          <p:nvPr/>
        </p:nvSpPr>
        <p:spPr>
          <a:xfrm>
            <a:off x="1215482" y="5620216"/>
            <a:ext cx="5759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Utarbeidet av Jens K. Styve, i samarbeid med Regionalt kompetansesenter for smittevern i Helse Nord</a:t>
            </a:r>
          </a:p>
        </p:txBody>
      </p:sp>
    </p:spTree>
    <p:extLst>
      <p:ext uri="{BB962C8B-B14F-4D97-AF65-F5344CB8AC3E}">
        <p14:creationId xmlns:p14="http://schemas.microsoft.com/office/powerpoint/2010/main" val="1344487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31A7AEE8B5D24C91D75EC8AB567F83" ma:contentTypeVersion="15" ma:contentTypeDescription="Opprett et nytt dokument." ma:contentTypeScope="" ma:versionID="f6a9d8e1f98d86b39f781b29eee434c2">
  <xsd:schema xmlns:xsd="http://www.w3.org/2001/XMLSchema" xmlns:xs="http://www.w3.org/2001/XMLSchema" xmlns:p="http://schemas.microsoft.com/office/2006/metadata/properties" xmlns:ns2="16c4fccd-ad23-45e4-b5f7-542f4ebe0ef2" xmlns:ns3="c3443be9-b74f-46dd-abdf-16706e8a254f" targetNamespace="http://schemas.microsoft.com/office/2006/metadata/properties" ma:root="true" ma:fieldsID="3da0cc556ac4e35485abe0402bf9c9cf" ns2:_="" ns3:_="">
    <xsd:import namespace="16c4fccd-ad23-45e4-b5f7-542f4ebe0ef2"/>
    <xsd:import namespace="c3443be9-b74f-46dd-abdf-16706e8a25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fccd-ad23-45e4-b5f7-542f4ebe0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43be9-b74f-46dd-abdf-16706e8a254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8d87da3-7125-4b85-ac33-363c28f3fa90}" ma:internalName="TaxCatchAll" ma:showField="CatchAllData" ma:web="c3443be9-b74f-46dd-abdf-16706e8a2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443be9-b74f-46dd-abdf-16706e8a254f" xsi:nil="true"/>
    <lcf76f155ced4ddcb4097134ff3c332f xmlns="16c4fccd-ad23-45e4-b5f7-542f4ebe0e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EAB954-00CB-4522-BAD5-612A7EB9B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4fccd-ad23-45e4-b5f7-542f4ebe0ef2"/>
    <ds:schemaRef ds:uri="c3443be9-b74f-46dd-abdf-16706e8a2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DB3B4F-970F-4350-8EB9-80B7394103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A4C1C-AC72-4191-94E9-91592267DECF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c3443be9-b74f-46dd-abdf-16706e8a254f"/>
    <ds:schemaRef ds:uri="http://purl.org/dc/terms/"/>
    <ds:schemaRef ds:uri="http://purl.org/dc/dcmitype/"/>
    <ds:schemaRef ds:uri="http://schemas.microsoft.com/office/2006/documentManagement/types"/>
    <ds:schemaRef ds:uri="16c4fccd-ad23-45e4-b5f7-542f4ebe0ef2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499</Words>
  <Application>Microsoft Office PowerPoint</Application>
  <PresentationFormat>Widescreen</PresentationFormat>
  <Paragraphs>63</Paragraphs>
  <Slides>9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Office-tema</vt:lpstr>
      <vt:lpstr>Urinveisinfeksjoner –  klok bruk av diagnostikk og behandling</vt:lpstr>
      <vt:lpstr>Introduksjon </vt:lpstr>
      <vt:lpstr>Asymptomatisk bakteriuri (ABU)</vt:lpstr>
      <vt:lpstr>Urinstix </vt:lpstr>
      <vt:lpstr>Ta urinprøve til dyrkning bare ved klinisk mistanke om urinveisinfeksjon</vt:lpstr>
      <vt:lpstr>Klok bruk av antibiotika</vt:lpstr>
      <vt:lpstr>Standardbehandling ved pyelonefritt</vt:lpstr>
      <vt:lpstr>Kateterbruk</vt:lpstr>
      <vt:lpstr>PowerPoint-presentasjon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Hoem, Eli Leirdal</dc:creator>
  <cp:lastModifiedBy>Hoem, Eli Leirdal</cp:lastModifiedBy>
  <cp:revision>40</cp:revision>
  <dcterms:created xsi:type="dcterms:W3CDTF">2025-10-21T06:34:29Z</dcterms:created>
  <dcterms:modified xsi:type="dcterms:W3CDTF">2025-10-24T13:08:02Z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291ddcc-9a90-46b7-a727-d19b3ec4b730_Enabled">
    <vt:lpwstr>true</vt:lpwstr>
  </property>
  <property fmtid="{D5CDD505-2E9C-101B-9397-08002B2CF9AE}" pid="3" name="MSIP_Label_d291ddcc-9a90-46b7-a727-d19b3ec4b730_SetDate">
    <vt:lpwstr>2025-10-21T06:39:15Z</vt:lpwstr>
  </property>
  <property fmtid="{D5CDD505-2E9C-101B-9397-08002B2CF9AE}" pid="4" name="MSIP_Label_d291ddcc-9a90-46b7-a727-d19b3ec4b730_Method">
    <vt:lpwstr>Privileged</vt:lpwstr>
  </property>
  <property fmtid="{D5CDD505-2E9C-101B-9397-08002B2CF9AE}" pid="5" name="MSIP_Label_d291ddcc-9a90-46b7-a727-d19b3ec4b730_Name">
    <vt:lpwstr>Åpen</vt:lpwstr>
  </property>
  <property fmtid="{D5CDD505-2E9C-101B-9397-08002B2CF9AE}" pid="6" name="MSIP_Label_d291ddcc-9a90-46b7-a727-d19b3ec4b730_SiteId">
    <vt:lpwstr>bdcbe535-f3cf-49f5-8a6a-fb6d98dc7837</vt:lpwstr>
  </property>
  <property fmtid="{D5CDD505-2E9C-101B-9397-08002B2CF9AE}" pid="7" name="MSIP_Label_d291ddcc-9a90-46b7-a727-d19b3ec4b730_ActionId">
    <vt:lpwstr>e3be5f6f-6231-48b5-9292-403a8c60991e</vt:lpwstr>
  </property>
  <property fmtid="{D5CDD505-2E9C-101B-9397-08002B2CF9AE}" pid="8" name="MSIP_Label_d291ddcc-9a90-46b7-a727-d19b3ec4b730_ContentBits">
    <vt:lpwstr>0</vt:lpwstr>
  </property>
  <property fmtid="{D5CDD505-2E9C-101B-9397-08002B2CF9AE}" pid="9" name="MSIP_Label_d291ddcc-9a90-46b7-a727-d19b3ec4b730_Tag">
    <vt:lpwstr>10, 0, 1, 1</vt:lpwstr>
  </property>
  <property fmtid="{D5CDD505-2E9C-101B-9397-08002B2CF9AE}" pid="10" name="ContentTypeId">
    <vt:lpwstr>0x0101007C31A7AEE8B5D24C91D75EC8AB567F83</vt:lpwstr>
  </property>
  <property fmtid="{D5CDD505-2E9C-101B-9397-08002B2CF9AE}" pid="11" name="MediaServiceImageTags">
    <vt:lpwstr/>
  </property>
</Properties>
</file>