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7"/>
  </p:notesMasterIdLst>
  <p:sldIdLst>
    <p:sldId id="256" r:id="rId6"/>
    <p:sldId id="322" r:id="rId7"/>
    <p:sldId id="261" r:id="rId8"/>
    <p:sldId id="286" r:id="rId9"/>
    <p:sldId id="264" r:id="rId10"/>
    <p:sldId id="323" r:id="rId11"/>
    <p:sldId id="266" r:id="rId12"/>
    <p:sldId id="268" r:id="rId13"/>
    <p:sldId id="269" r:id="rId14"/>
    <p:sldId id="289" r:id="rId15"/>
    <p:sldId id="304" r:id="rId16"/>
    <p:sldId id="308" r:id="rId17"/>
    <p:sldId id="309" r:id="rId18"/>
    <p:sldId id="300" r:id="rId19"/>
    <p:sldId id="301" r:id="rId20"/>
    <p:sldId id="271" r:id="rId21"/>
    <p:sldId id="272" r:id="rId22"/>
    <p:sldId id="275" r:id="rId23"/>
    <p:sldId id="294" r:id="rId24"/>
    <p:sldId id="276" r:id="rId25"/>
    <p:sldId id="278" r:id="rId26"/>
    <p:sldId id="326" r:id="rId27"/>
    <p:sldId id="330" r:id="rId28"/>
    <p:sldId id="329" r:id="rId29"/>
    <p:sldId id="327" r:id="rId30"/>
    <p:sldId id="281" r:id="rId31"/>
    <p:sldId id="283" r:id="rId32"/>
    <p:sldId id="284" r:id="rId33"/>
    <p:sldId id="311" r:id="rId34"/>
    <p:sldId id="324" r:id="rId35"/>
    <p:sldId id="325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53141" autoAdjust="0"/>
  </p:normalViewPr>
  <p:slideViewPr>
    <p:cSldViewPr snapToGrid="0">
      <p:cViewPr varScale="1">
        <p:scale>
          <a:sx n="86" d="100"/>
          <a:sy n="86" d="100"/>
        </p:scale>
        <p:origin x="321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ED67-DD54-464D-87B7-BF9676D20EEB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529A3-467E-4E3A-8517-0F5E68DE8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0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e-laeringskurs-antibiotikabruk-i-sykehu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nettpub/smittevernveilederen/temakapitler/07.-medisinsk-mikrobiologi---veiled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smik.no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eoversikten.no/analyse/37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us.labfag.no/index.php?action=showtopic&amp;topic=KF44yKMf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revurder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ntibiotika.no/fordypningsoppgaver-sykepleiers-rolle-i-antibiotikastyring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2021/11/05/materiell-til-markering-av-antibiotika-uken-2021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andbok.helse-bergen.no/docs/pub/dok78161.htm" TargetMode="External"/><Relationship Id="rId4" Type="http://schemas.openxmlformats.org/officeDocument/2006/relationships/hyperlink" Target="https://sykepleien.no/2021/06/mange-har-cave-penicillin-i-journalen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andbok.helse-bergen.no/Portal/5/Search?q=penicillin+allergi#rpShowDynamicModalDocument-7816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andbok.helse-bergen.no/docs/pub/dok78164.htm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overgang-fra-intravenos-til-peroral-administrasjo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e-laeringskurs-antibiotikabruk-i-sykehu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ntibiotika.no/hva-er-antibiotikaresistens/" TargetMode="External"/><Relationship Id="rId4" Type="http://schemas.openxmlformats.org/officeDocument/2006/relationships/hyperlink" Target="https://www.nrk.no/skole/?mediaId=23921&amp;page=objectives&amp;learningProgramme=LK2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Denne </a:t>
            </a:r>
            <a:r>
              <a:rPr lang="en-GB" baseline="0" dirty="0" err="1"/>
              <a:t>presentasjonen</a:t>
            </a:r>
            <a:r>
              <a:rPr lang="en-GB" baseline="0" dirty="0"/>
              <a:t> </a:t>
            </a:r>
            <a:r>
              <a:rPr lang="en-GB" baseline="0" dirty="0" err="1"/>
              <a:t>formidler</a:t>
            </a:r>
            <a:r>
              <a:rPr lang="en-GB" baseline="0" dirty="0"/>
              <a:t> </a:t>
            </a:r>
            <a:r>
              <a:rPr lang="en-GB" baseline="0" dirty="0" err="1"/>
              <a:t>kunnskap</a:t>
            </a:r>
            <a:r>
              <a:rPr lang="en-GB" baseline="0" dirty="0"/>
              <a:t> </a:t>
            </a:r>
            <a:r>
              <a:rPr lang="en-GB" baseline="0" dirty="0" err="1"/>
              <a:t>sykepleiere</a:t>
            </a:r>
            <a:r>
              <a:rPr lang="en-GB" baseline="0" dirty="0"/>
              <a:t> </a:t>
            </a:r>
            <a:r>
              <a:rPr lang="en-GB" baseline="0" dirty="0" err="1"/>
              <a:t>trenger</a:t>
            </a:r>
            <a:r>
              <a:rPr lang="en-GB" baseline="0" dirty="0"/>
              <a:t> for å </a:t>
            </a:r>
            <a:r>
              <a:rPr lang="en-GB" baseline="0" dirty="0" err="1"/>
              <a:t>bidra</a:t>
            </a:r>
            <a:r>
              <a:rPr lang="en-GB" baseline="0" dirty="0"/>
              <a:t> </a:t>
            </a:r>
            <a:r>
              <a:rPr lang="en-GB" baseline="0" dirty="0" err="1"/>
              <a:t>til</a:t>
            </a:r>
            <a:r>
              <a:rPr lang="en-GB" baseline="0" dirty="0"/>
              <a:t> god bruk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antibiotika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sykehus</a:t>
            </a:r>
            <a:r>
              <a:rPr lang="en-GB" baseline="0" dirty="0"/>
              <a:t>. </a:t>
            </a:r>
          </a:p>
          <a:p>
            <a:r>
              <a:rPr lang="en-GB" baseline="0" dirty="0"/>
              <a:t>Den er </a:t>
            </a:r>
            <a:r>
              <a:rPr lang="en-GB" baseline="0" dirty="0" err="1"/>
              <a:t>tenkt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dialogbasert</a:t>
            </a:r>
            <a:r>
              <a:rPr lang="en-GB" baseline="0" dirty="0"/>
              <a:t> </a:t>
            </a:r>
            <a:r>
              <a:rPr lang="en-GB" baseline="0" dirty="0" err="1"/>
              <a:t>gjennomgang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kasuistikk</a:t>
            </a:r>
            <a:r>
              <a:rPr lang="en-GB" baseline="0" dirty="0"/>
              <a:t> der </a:t>
            </a:r>
            <a:r>
              <a:rPr lang="en-GB" baseline="0" dirty="0" err="1"/>
              <a:t>studentene</a:t>
            </a:r>
            <a:r>
              <a:rPr lang="en-GB" baseline="0" dirty="0"/>
              <a:t> </a:t>
            </a:r>
            <a:r>
              <a:rPr lang="en-GB" baseline="0" dirty="0" err="1"/>
              <a:t>presenteres</a:t>
            </a:r>
            <a:r>
              <a:rPr lang="en-GB" baseline="0" dirty="0"/>
              <a:t> for </a:t>
            </a:r>
            <a:r>
              <a:rPr lang="en-GB" baseline="0" dirty="0" err="1"/>
              <a:t>forskjellige</a:t>
            </a:r>
            <a:r>
              <a:rPr lang="en-GB" baseline="0" dirty="0"/>
              <a:t> </a:t>
            </a:r>
            <a:r>
              <a:rPr lang="en-GB" baseline="0" dirty="0" err="1"/>
              <a:t>problemstillinger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de </a:t>
            </a:r>
            <a:r>
              <a:rPr lang="en-GB" baseline="0" dirty="0" err="1"/>
              <a:t>gjerne</a:t>
            </a:r>
            <a:r>
              <a:rPr lang="en-GB" baseline="0" dirty="0"/>
              <a:t> </a:t>
            </a:r>
            <a:r>
              <a:rPr lang="en-GB" baseline="0" dirty="0" err="1"/>
              <a:t>kan</a:t>
            </a:r>
            <a:r>
              <a:rPr lang="en-GB" baseline="0" dirty="0"/>
              <a:t> </a:t>
            </a:r>
            <a:r>
              <a:rPr lang="en-GB" baseline="0" dirty="0" err="1"/>
              <a:t>diskutere</a:t>
            </a:r>
            <a:r>
              <a:rPr lang="en-GB" baseline="0" dirty="0"/>
              <a:t> med “</a:t>
            </a:r>
            <a:r>
              <a:rPr lang="en-GB" baseline="0" dirty="0" err="1"/>
              <a:t>sidemannen</a:t>
            </a:r>
            <a:r>
              <a:rPr lang="en-GB" baseline="0" dirty="0"/>
              <a:t>” </a:t>
            </a:r>
            <a:r>
              <a:rPr lang="en-GB" baseline="0" dirty="0" err="1"/>
              <a:t>før</a:t>
            </a:r>
            <a:r>
              <a:rPr lang="en-GB" baseline="0" dirty="0"/>
              <a:t> </a:t>
            </a:r>
            <a:r>
              <a:rPr lang="en-GB" baseline="0" dirty="0" err="1"/>
              <a:t>svarene</a:t>
            </a:r>
            <a:r>
              <a:rPr lang="en-GB" baseline="0" dirty="0"/>
              <a:t> </a:t>
            </a:r>
            <a:r>
              <a:rPr lang="en-GB" baseline="0" dirty="0" err="1"/>
              <a:t>gjennomgås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plenum.</a:t>
            </a:r>
          </a:p>
          <a:p>
            <a:endParaRPr lang="en-GB" baseline="0" dirty="0"/>
          </a:p>
          <a:p>
            <a:r>
              <a:rPr lang="en-GB" baseline="0" dirty="0" err="1"/>
              <a:t>Slidene</a:t>
            </a:r>
            <a:r>
              <a:rPr lang="en-GB" baseline="0" dirty="0"/>
              <a:t> </a:t>
            </a:r>
            <a:r>
              <a:rPr lang="en-GB" baseline="0" dirty="0" err="1"/>
              <a:t>markert</a:t>
            </a:r>
            <a:r>
              <a:rPr lang="en-GB" baseline="0" dirty="0"/>
              <a:t> med “</a:t>
            </a:r>
            <a:r>
              <a:rPr lang="en-GB" baseline="0" dirty="0" err="1"/>
              <a:t>anbefales</a:t>
            </a:r>
            <a:r>
              <a:rPr lang="en-GB" baseline="0" dirty="0"/>
              <a:t>” </a:t>
            </a:r>
            <a:r>
              <a:rPr lang="en-GB" baseline="0" dirty="0" err="1"/>
              <a:t>belyser</a:t>
            </a:r>
            <a:r>
              <a:rPr lang="en-GB" baseline="0" dirty="0"/>
              <a:t> </a:t>
            </a:r>
            <a:r>
              <a:rPr lang="en-GB" baseline="0" dirty="0" err="1"/>
              <a:t>tema</a:t>
            </a:r>
            <a:r>
              <a:rPr lang="en-GB" baseline="0" dirty="0"/>
              <a:t> </a:t>
            </a:r>
            <a:r>
              <a:rPr lang="en-GB" baseline="0" dirty="0" err="1"/>
              <a:t>ansett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kjernepensum</a:t>
            </a:r>
            <a:r>
              <a:rPr lang="en-GB" baseline="0" dirty="0"/>
              <a:t>. </a:t>
            </a:r>
            <a:r>
              <a:rPr lang="en-GB" baseline="0" dirty="0" err="1"/>
              <a:t>Slidene</a:t>
            </a:r>
            <a:r>
              <a:rPr lang="en-GB" baseline="0" dirty="0"/>
              <a:t> </a:t>
            </a:r>
            <a:r>
              <a:rPr lang="en-GB" baseline="0" dirty="0" err="1"/>
              <a:t>merket</a:t>
            </a:r>
            <a:r>
              <a:rPr lang="en-GB" baseline="0" dirty="0"/>
              <a:t> “</a:t>
            </a:r>
            <a:r>
              <a:rPr lang="en-GB" baseline="0" dirty="0" err="1"/>
              <a:t>kan</a:t>
            </a:r>
            <a:r>
              <a:rPr lang="en-GB" baseline="0" dirty="0"/>
              <a:t> </a:t>
            </a:r>
            <a:r>
              <a:rPr lang="en-GB" baseline="0" dirty="0" err="1"/>
              <a:t>fjernes</a:t>
            </a:r>
            <a:r>
              <a:rPr lang="en-GB" baseline="0" dirty="0"/>
              <a:t>” er </a:t>
            </a:r>
            <a:r>
              <a:rPr lang="en-GB" baseline="0" dirty="0" err="1"/>
              <a:t>nyttige</a:t>
            </a:r>
            <a:r>
              <a:rPr lang="en-GB" baseline="0" dirty="0"/>
              <a:t> og </a:t>
            </a:r>
            <a:r>
              <a:rPr lang="en-GB" baseline="0" dirty="0" err="1"/>
              <a:t>utdyper</a:t>
            </a:r>
            <a:r>
              <a:rPr lang="en-GB" baseline="0" dirty="0"/>
              <a:t> </a:t>
            </a:r>
            <a:r>
              <a:rPr lang="en-GB" baseline="0" dirty="0" err="1"/>
              <a:t>gjerne</a:t>
            </a:r>
            <a:r>
              <a:rPr lang="en-GB" baseline="0" dirty="0"/>
              <a:t> </a:t>
            </a:r>
            <a:r>
              <a:rPr lang="en-GB" baseline="0" dirty="0" err="1"/>
              <a:t>svaret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 </a:t>
            </a:r>
            <a:r>
              <a:rPr lang="en-GB" baseline="0" dirty="0" err="1"/>
              <a:t>spørsmålene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er stilt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presentasjonen</a:t>
            </a:r>
            <a:r>
              <a:rPr lang="en-GB" baseline="0" dirty="0"/>
              <a:t>, men er </a:t>
            </a:r>
            <a:r>
              <a:rPr lang="en-GB" baseline="0" dirty="0" err="1"/>
              <a:t>strengt</a:t>
            </a:r>
            <a:r>
              <a:rPr lang="en-GB" baseline="0" dirty="0"/>
              <a:t> tatt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nødvendige</a:t>
            </a:r>
            <a:r>
              <a:rPr lang="en-GB" baseline="0" dirty="0"/>
              <a:t> å </a:t>
            </a:r>
            <a:r>
              <a:rPr lang="en-GB" baseline="0" dirty="0" err="1"/>
              <a:t>presentere</a:t>
            </a:r>
            <a:r>
              <a:rPr lang="en-GB" baseline="0" dirty="0"/>
              <a:t>.</a:t>
            </a:r>
            <a:endParaRPr lang="en-GB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76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KAN FJERNES</a:t>
            </a:r>
          </a:p>
          <a:p>
            <a:endParaRPr lang="en-GB" dirty="0"/>
          </a:p>
          <a:p>
            <a:r>
              <a:rPr lang="en-GB" dirty="0"/>
              <a:t>Penicillin er </a:t>
            </a:r>
            <a:r>
              <a:rPr lang="en-GB" dirty="0" err="1"/>
              <a:t>førstevalget</a:t>
            </a:r>
            <a:r>
              <a:rPr lang="en-GB" dirty="0"/>
              <a:t> for</a:t>
            </a:r>
            <a:r>
              <a:rPr lang="en-GB" baseline="0" dirty="0"/>
              <a:t> </a:t>
            </a:r>
            <a:r>
              <a:rPr lang="en-GB" baseline="0" dirty="0" err="1"/>
              <a:t>antibiotikabehandling</a:t>
            </a:r>
            <a:r>
              <a:rPr lang="en-GB" baseline="0" dirty="0"/>
              <a:t> til </a:t>
            </a:r>
            <a:r>
              <a:rPr lang="en-GB" baseline="0" dirty="0" err="1"/>
              <a:t>pasienter</a:t>
            </a:r>
            <a:r>
              <a:rPr lang="en-GB" baseline="0" dirty="0"/>
              <a:t> </a:t>
            </a:r>
            <a:r>
              <a:rPr lang="nb-NO" baseline="0" dirty="0"/>
              <a:t>med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 til moderat alvorlig pneumoni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oppstått</a:t>
            </a:r>
            <a:r>
              <a:rPr lang="en-GB" baseline="0" dirty="0"/>
              <a:t> </a:t>
            </a:r>
            <a:r>
              <a:rPr lang="en-GB" baseline="0" dirty="0" err="1"/>
              <a:t>utenfor</a:t>
            </a:r>
            <a:r>
              <a:rPr lang="en-GB" baseline="0" dirty="0"/>
              <a:t> </a:t>
            </a:r>
            <a:r>
              <a:rPr lang="en-GB" baseline="0" dirty="0" err="1"/>
              <a:t>sykehus</a:t>
            </a:r>
            <a:r>
              <a:rPr lang="en-GB" baseline="0" dirty="0"/>
              <a:t>. </a:t>
            </a:r>
            <a:r>
              <a:rPr lang="nb-NO" baseline="0" dirty="0"/>
              <a:t>Behandlingen dekker for </a:t>
            </a:r>
            <a:r>
              <a:rPr lang="nb-NO" baseline="0" dirty="0" err="1"/>
              <a:t>pneumokokker</a:t>
            </a:r>
            <a:r>
              <a:rPr lang="nb-NO" baseline="0" dirty="0"/>
              <a:t> som er vanligste bakterielle årsak til samfunnservervet pneumoni i Norge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Ressurs:</a:t>
            </a:r>
          </a:p>
          <a:p>
            <a:r>
              <a:rPr lang="nb-NO" baseline="0" dirty="0"/>
              <a:t>https://www.helsedirektoratet.no/retningslinjer/antibiotika-i-sykehus/luftveisinfeksjoner-nedre/pneumoni-samfunnservervet#pneumoni-samfunnservervet-mild-moderat-ukjent-agens-begrunnelse</a:t>
            </a:r>
            <a:endParaRPr lang="en-GB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8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ANBEFALES</a:t>
            </a:r>
          </a:p>
          <a:p>
            <a:endParaRPr lang="en-GB" dirty="0"/>
          </a:p>
          <a:p>
            <a:r>
              <a:rPr lang="en-GB" dirty="0" err="1"/>
              <a:t>Tanken</a:t>
            </a:r>
            <a:r>
              <a:rPr lang="en-GB" baseline="0" dirty="0"/>
              <a:t> med </a:t>
            </a:r>
            <a:r>
              <a:rPr lang="en-GB" baseline="0" dirty="0" err="1"/>
              <a:t>dette</a:t>
            </a:r>
            <a:r>
              <a:rPr lang="en-GB" baseline="0" dirty="0"/>
              <a:t> </a:t>
            </a:r>
            <a:r>
              <a:rPr lang="en-GB" baseline="0" dirty="0" err="1"/>
              <a:t>slidet</a:t>
            </a:r>
            <a:r>
              <a:rPr lang="en-GB" baseline="0" dirty="0"/>
              <a:t> er å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fokuset</a:t>
            </a:r>
            <a:r>
              <a:rPr lang="en-GB" baseline="0" dirty="0"/>
              <a:t> på at </a:t>
            </a:r>
            <a:r>
              <a:rPr lang="en-GB" baseline="0" dirty="0" err="1"/>
              <a:t>penicilliner</a:t>
            </a:r>
            <a:r>
              <a:rPr lang="en-GB" baseline="0" dirty="0"/>
              <a:t> har et </a:t>
            </a:r>
            <a:r>
              <a:rPr lang="en-GB" baseline="0" dirty="0" err="1"/>
              <a:t>tidsavhengig</a:t>
            </a:r>
            <a:r>
              <a:rPr lang="en-GB" baseline="0" dirty="0"/>
              <a:t> </a:t>
            </a:r>
            <a:r>
              <a:rPr lang="en-GB" baseline="0" dirty="0" err="1"/>
              <a:t>bakteriedrap</a:t>
            </a:r>
            <a:r>
              <a:rPr lang="en-GB" baseline="0" dirty="0"/>
              <a:t>. </a:t>
            </a:r>
            <a:r>
              <a:rPr lang="en-GB" sz="1200" dirty="0"/>
              <a:t>I </a:t>
            </a:r>
            <a:r>
              <a:rPr lang="en-GB" sz="1200" dirty="0" err="1"/>
              <a:t>praksis</a:t>
            </a:r>
            <a:r>
              <a:rPr lang="en-GB" sz="1200" dirty="0"/>
              <a:t> </a:t>
            </a:r>
            <a:r>
              <a:rPr lang="en-GB" sz="1200" dirty="0" err="1"/>
              <a:t>betyr</a:t>
            </a:r>
            <a:r>
              <a:rPr lang="en-GB" sz="1200" dirty="0"/>
              <a:t> </a:t>
            </a:r>
            <a:r>
              <a:rPr lang="en-GB" sz="1200" dirty="0" err="1"/>
              <a:t>dette</a:t>
            </a:r>
            <a:r>
              <a:rPr lang="en-GB" sz="1200" dirty="0"/>
              <a:t> at </a:t>
            </a:r>
            <a:r>
              <a:rPr lang="en-GB" sz="1200" dirty="0" err="1"/>
              <a:t>når</a:t>
            </a:r>
            <a:r>
              <a:rPr lang="en-GB" sz="1200" dirty="0"/>
              <a:t> det er </a:t>
            </a:r>
            <a:r>
              <a:rPr lang="en-GB" sz="1200" dirty="0" err="1"/>
              <a:t>behov</a:t>
            </a:r>
            <a:r>
              <a:rPr lang="en-GB" sz="1200" dirty="0"/>
              <a:t> for å </a:t>
            </a:r>
            <a:r>
              <a:rPr lang="en-GB" sz="1200" dirty="0" err="1"/>
              <a:t>øke</a:t>
            </a:r>
            <a:r>
              <a:rPr lang="en-GB" sz="1200" dirty="0"/>
              <a:t> </a:t>
            </a:r>
            <a:r>
              <a:rPr lang="en-GB" sz="1200" dirty="0" err="1"/>
              <a:t>doseringen</a:t>
            </a:r>
            <a:r>
              <a:rPr lang="en-GB" sz="1200" dirty="0"/>
              <a:t>, f. </a:t>
            </a:r>
            <a:r>
              <a:rPr lang="en-GB" sz="1200" dirty="0" err="1"/>
              <a:t>eks</a:t>
            </a:r>
            <a:r>
              <a:rPr lang="en-GB" sz="1200" dirty="0"/>
              <a:t> </a:t>
            </a:r>
            <a:r>
              <a:rPr lang="en-GB" sz="1200" dirty="0" err="1"/>
              <a:t>ved</a:t>
            </a:r>
            <a:r>
              <a:rPr lang="en-GB" sz="1200" dirty="0"/>
              <a:t> </a:t>
            </a:r>
            <a:r>
              <a:rPr lang="en-GB" sz="1200" dirty="0" err="1"/>
              <a:t>alvorlige</a:t>
            </a:r>
            <a:r>
              <a:rPr lang="en-GB" sz="1200" dirty="0"/>
              <a:t> </a:t>
            </a:r>
            <a:r>
              <a:rPr lang="nb-NO" sz="1200" dirty="0"/>
              <a:t>infeksjoner, er det viktigere å dosere hyppigere enn å øke størrelsen på de enkelte dosene. </a:t>
            </a:r>
            <a:endParaRPr lang="en-GB" baseline="0" dirty="0"/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Bakgrunnen for dette er</a:t>
            </a:r>
            <a:r>
              <a:rPr lang="nb-NO" sz="1200" dirty="0"/>
              <a:t> at effekten avhenger av hvor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deler av døgnet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dirty="0"/>
              <a:t> </a:t>
            </a:r>
            <a:r>
              <a:rPr lang="nb-NO" sz="1200" dirty="0" err="1"/>
              <a:t>antibiotikakonsentrasjonen</a:t>
            </a:r>
            <a:r>
              <a:rPr lang="nb-NO" sz="1200" baseline="0" dirty="0"/>
              <a:t> </a:t>
            </a:r>
            <a:r>
              <a:rPr lang="en-GB" sz="1200" dirty="0"/>
              <a:t>er </a:t>
            </a:r>
            <a:r>
              <a:rPr lang="en-GB" sz="1200" dirty="0" err="1"/>
              <a:t>høyere</a:t>
            </a:r>
            <a:r>
              <a:rPr lang="en-GB" sz="1200" dirty="0"/>
              <a:t> </a:t>
            </a:r>
            <a:r>
              <a:rPr lang="en-GB" sz="1200" dirty="0" err="1"/>
              <a:t>enn</a:t>
            </a:r>
            <a:r>
              <a:rPr lang="en-GB" sz="1200" dirty="0"/>
              <a:t> det </a:t>
            </a:r>
            <a:r>
              <a:rPr lang="en-GB" sz="1200" dirty="0" err="1"/>
              <a:t>nivået</a:t>
            </a:r>
            <a:r>
              <a:rPr lang="en-GB" sz="1200" dirty="0"/>
              <a:t> </a:t>
            </a:r>
            <a:r>
              <a:rPr lang="en-GB" sz="1200" dirty="0" err="1"/>
              <a:t>som</a:t>
            </a:r>
            <a:r>
              <a:rPr lang="en-GB" sz="1200" dirty="0"/>
              <a:t> </a:t>
            </a:r>
            <a:r>
              <a:rPr lang="en-GB" sz="1200" dirty="0" err="1"/>
              <a:t>skal</a:t>
            </a:r>
            <a:r>
              <a:rPr lang="en-GB" sz="1200" dirty="0"/>
              <a:t> til for å </a:t>
            </a:r>
            <a:r>
              <a:rPr lang="en-GB" sz="1200" dirty="0" err="1"/>
              <a:t>drepe</a:t>
            </a:r>
            <a:r>
              <a:rPr lang="en-GB" sz="1200" dirty="0"/>
              <a:t> </a:t>
            </a:r>
            <a:r>
              <a:rPr lang="en-GB" sz="1200" dirty="0" err="1"/>
              <a:t>mikroben</a:t>
            </a:r>
            <a:r>
              <a:rPr lang="en-GB" sz="1200" dirty="0"/>
              <a:t>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infeksjonsfokus</a:t>
            </a:r>
            <a:r>
              <a:rPr lang="en-GB" sz="1200" dirty="0"/>
              <a:t> (MIC – minimum inhibitory concentration).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betyr også at utelatte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doser kan ha relativt stor betydning for antibiotikumets effekt på bakteriene. </a:t>
            </a:r>
          </a:p>
          <a:p>
            <a:endParaRPr lang="nb-NO" sz="1200" dirty="0"/>
          </a:p>
          <a:p>
            <a:r>
              <a:rPr lang="nb-NO" sz="1200" dirty="0"/>
              <a:t>Se de to neste </a:t>
            </a:r>
            <a:r>
              <a:rPr lang="nb-NO" sz="1200" dirty="0" err="1"/>
              <a:t>slidene</a:t>
            </a:r>
            <a:r>
              <a:rPr lang="nb-NO" sz="1200" dirty="0"/>
              <a:t> for illustrasjon av dette prinsippet og svar på spørsmål 6.</a:t>
            </a:r>
          </a:p>
          <a:p>
            <a:endParaRPr lang="nb-NO" sz="1200" dirty="0"/>
          </a:p>
          <a:p>
            <a:r>
              <a:rPr lang="nb-NO" sz="1200" dirty="0"/>
              <a:t>Ressurser: </a:t>
            </a:r>
          </a:p>
          <a:p>
            <a:r>
              <a:rPr lang="en-GB" sz="1200" dirty="0"/>
              <a:t>https://relis.no/Publikasjoner/2014/Riktig_bruk_av_penicillin</a:t>
            </a:r>
          </a:p>
          <a:p>
            <a:r>
              <a:rPr lang="en-GB" sz="1200" dirty="0">
                <a:hlinkClick r:id="rId3"/>
              </a:rPr>
              <a:t>https://www.antibiotika.no/e-laeringskurs-antibiotikabruk-i-sykehus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001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KAN FJERNES</a:t>
            </a:r>
          </a:p>
          <a:p>
            <a:r>
              <a:rPr lang="nb-NO" dirty="0"/>
              <a:t>Disse bildene er fra e-læringskurset</a:t>
            </a:r>
            <a:r>
              <a:rPr lang="nb-NO" baseline="0" dirty="0"/>
              <a:t> om </a:t>
            </a:r>
            <a:r>
              <a:rPr lang="nb-NO" baseline="0" dirty="0" err="1"/>
              <a:t>antibiotikabruk</a:t>
            </a:r>
            <a:r>
              <a:rPr lang="nb-NO" baseline="0" dirty="0"/>
              <a:t> i sykehus: https://www.antibiotika.no/e-laeringskurs-antibiotikabruk-i-sykehus/</a:t>
            </a:r>
          </a:p>
          <a:p>
            <a:endParaRPr lang="nb-NO" baseline="0" dirty="0"/>
          </a:p>
          <a:p>
            <a:r>
              <a:rPr lang="nb-NO" baseline="0" dirty="0"/>
              <a:t>Figuren til venstre viser dose og dosering for Penicillin gitt til pasienten.</a:t>
            </a:r>
            <a:endParaRPr lang="nb-NO" dirty="0"/>
          </a:p>
          <a:p>
            <a:endParaRPr lang="nb-NO" dirty="0"/>
          </a:p>
          <a:p>
            <a:r>
              <a:rPr lang="nb-NO" dirty="0"/>
              <a:t>Figuren i midten viser antall mikrober i lungene, samt at søylene nederst på figuren viser konsentrasjonen av Penicillinet i blodet. Den røde stiplete linjen viser hvilket konsentrasjonsnivå man må overstige for å drepe bakteriene (MIC). Målet er å oppnå en konsentrasjon som ligger over den røde, stiplete linjen størst del av døgnet.</a:t>
            </a:r>
          </a:p>
          <a:p>
            <a:r>
              <a:rPr lang="nb-NO" dirty="0"/>
              <a:t>De hvite</a:t>
            </a:r>
            <a:r>
              <a:rPr lang="nb-NO" baseline="0" dirty="0"/>
              <a:t> søylene indikerer at konsentrasjonen er høy nok til å drepe bakteriene, mens de røde søylene viser at konsentrasjonen er for lav til å drepe bakteriene. </a:t>
            </a:r>
          </a:p>
          <a:p>
            <a:endParaRPr lang="nb-NO" baseline="0" dirty="0"/>
          </a:p>
          <a:p>
            <a:r>
              <a:rPr lang="nb-NO" baseline="0" dirty="0"/>
              <a:t>Figuren til høyre forklarer hvorfor Penicillin dosert </a:t>
            </a:r>
            <a:r>
              <a:rPr lang="nb-NO" baseline="0" dirty="0" err="1"/>
              <a:t>X</a:t>
            </a:r>
            <a:r>
              <a:rPr lang="nb-NO" baseline="0" dirty="0"/>
              <a:t> 3 ikke er optimalt.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62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KAN FJERNES</a:t>
            </a:r>
          </a:p>
          <a:p>
            <a:endParaRPr lang="nb-NO" dirty="0"/>
          </a:p>
          <a:p>
            <a:r>
              <a:rPr lang="nb-NO" dirty="0"/>
              <a:t>Vi ser av figurene som viser bakterier</a:t>
            </a:r>
            <a:r>
              <a:rPr lang="nb-NO" baseline="0" dirty="0"/>
              <a:t> i lungene at bakteriedrapet øker ved økende doseringshyppighet. Det er færre bakterier i lungene ved dosering x 6 enn hhv. ved x 4 og x 3. Ideelt sett burde </a:t>
            </a:r>
            <a:r>
              <a:rPr lang="nb-NO" baseline="0" dirty="0" err="1"/>
              <a:t>Penicilliner</a:t>
            </a:r>
            <a:r>
              <a:rPr lang="nb-NO" baseline="0" dirty="0"/>
              <a:t> gis som kontinuerlig infusjon hos kritisk syke pasienter, men dette har vist seg vanskelig å gjennomføre i praksis. Anbefalt dosering er x 4.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8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endParaRPr lang="nb-NO" dirty="0"/>
          </a:p>
          <a:p>
            <a:r>
              <a:rPr lang="nb-NO" dirty="0"/>
              <a:t>Tanken</a:t>
            </a:r>
            <a:r>
              <a:rPr lang="nb-NO" baseline="0" dirty="0"/>
              <a:t> med dette og de påfølgende </a:t>
            </a:r>
            <a:r>
              <a:rPr lang="nb-NO" baseline="0" dirty="0" err="1"/>
              <a:t>slidene</a:t>
            </a:r>
            <a:r>
              <a:rPr lang="nb-NO" baseline="0" dirty="0"/>
              <a:t> er å rette fokuset på sykepleiernes rolle for mikrobiologisk diagnostikk og betydningen av denne diagnostikken.</a:t>
            </a:r>
          </a:p>
          <a:p>
            <a:endParaRPr lang="nb-NO" baseline="0" dirty="0"/>
          </a:p>
          <a:p>
            <a:r>
              <a:rPr lang="nb-NO" dirty="0"/>
              <a:t>Se neste slide for svar på spørsmål 7.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2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KAN FJERNES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overordnede</a:t>
            </a:r>
            <a:r>
              <a:rPr lang="nb-NO" baseline="0" dirty="0"/>
              <a:t> målet med mikrobiologisk diagnostikk er å </a:t>
            </a:r>
            <a:r>
              <a:rPr lang="nb-NO" sz="1200" baseline="0" dirty="0"/>
              <a:t>i</a:t>
            </a:r>
            <a:r>
              <a:rPr lang="nb-NO" sz="1200" dirty="0"/>
              <a:t>dentifisere en evt. mikrobe og hvilke antibiotika som evt. er virksomme mot mikroben.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Mer spesifikt betyr det å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b-NO" sz="1200" dirty="0"/>
              <a:t>Gi pasienten en diagnose med korresponderende antibiotikabehandling og prognose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b-NO" sz="1200" dirty="0"/>
              <a:t>Identifisere behovet for evt. smitteverntiltak. Får pasienten f.eks. påvist en gul stafylokokk</a:t>
            </a:r>
            <a:r>
              <a:rPr lang="nb-NO" sz="1200" baseline="0" dirty="0"/>
              <a:t> som er resistent mot stafylokokk-</a:t>
            </a:r>
            <a:r>
              <a:rPr lang="nb-NO" sz="1200" baseline="0" dirty="0" err="1"/>
              <a:t>penicilliner</a:t>
            </a:r>
            <a:r>
              <a:rPr lang="nb-NO" sz="1200" baseline="0" dirty="0"/>
              <a:t> (MRSA) skal pasienten i sykehus isoleres og det kan være aktuelt med smitteoppsporing.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b-NO" sz="1200" baseline="0" dirty="0"/>
              <a:t>Statistikken kan bidra til å identifisere behovet for forebyggende tiltak og evaluering av disse. Eksempelvis kan statistikken påvise et utbrudd av en infeksiøs sykdom.</a:t>
            </a: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Ressurs: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hlinkClick r:id="rId3"/>
              </a:rPr>
              <a:t>Medisinsk mikrobiologi og smittevern - FHI</a:t>
            </a:r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998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endParaRPr lang="nb-NO" dirty="0"/>
          </a:p>
          <a:p>
            <a:r>
              <a:rPr lang="nb-NO" dirty="0"/>
              <a:t>Tanken med</a:t>
            </a:r>
            <a:r>
              <a:rPr lang="nb-NO" baseline="0" dirty="0"/>
              <a:t> denne sliden er å rette fokuset mot betydningen av gode kliniske opplysninger på den mikrobiologiske rekvisisjonen. Det er avgjørende for at laboratoriet skal kunne gi et godt prøvesvar som kan optimalisere pasientbehandlingen.</a:t>
            </a:r>
          </a:p>
          <a:p>
            <a:endParaRPr lang="nb-NO" baseline="0" dirty="0"/>
          </a:p>
          <a:p>
            <a:r>
              <a:rPr lang="nb-NO" baseline="0" dirty="0"/>
              <a:t>Se neste slide for svar på spørsmål 8.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05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KAN FJERNES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Opplysningene på rekvisisjonen bestemmer hvilke medier og teknikker laboratoriet skal benytte og bestemmer dermed hva laboratoriet er i stand til å påvise. Informasjonen</a:t>
            </a:r>
            <a:r>
              <a:rPr lang="nb-NO" sz="1200" baseline="0" dirty="0"/>
              <a:t> har også betydning for hvordan funnene i prøven skal tolkes. F.eks. kan en bakterie fra en lokalisasjon være normalflora, mens den er sykdomsfremkallende i andre lokalisasjoner. Et eksempel på dette er at en hvit stafylokokk i et sår kan være normalflora, mens den i et operasjonssår med protese kan gi infeksjon.</a:t>
            </a:r>
            <a:endParaRPr lang="en-GB" sz="1200" dirty="0"/>
          </a:p>
          <a:p>
            <a:endParaRPr lang="nb-NO" dirty="0"/>
          </a:p>
          <a:p>
            <a:r>
              <a:rPr lang="nb-NO" dirty="0"/>
              <a:t>Ressurser</a:t>
            </a:r>
          </a:p>
          <a:p>
            <a:r>
              <a:rPr lang="nb-NO" dirty="0">
                <a:hlinkClick r:id="rId3"/>
              </a:rPr>
              <a:t>Brukerhåndbok i mikrobiologi OUS (ousmik.no)</a:t>
            </a:r>
            <a:r>
              <a:rPr lang="nb-NO" dirty="0"/>
              <a:t>(Om prøvetaking i OUS´ metodebok for mikrobiologi)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843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ANBEFALES</a:t>
            </a:r>
          </a:p>
          <a:p>
            <a:endParaRPr lang="en-GB" dirty="0"/>
          </a:p>
          <a:p>
            <a:r>
              <a:rPr lang="nb-NO" dirty="0"/>
              <a:t>Tanken med</a:t>
            </a:r>
            <a:r>
              <a:rPr lang="nb-NO" baseline="0" dirty="0"/>
              <a:t> denne sliden er å rette fokuset mot riktig prøvetakingsmetode fra sår.</a:t>
            </a:r>
          </a:p>
          <a:p>
            <a:endParaRPr lang="nb-NO" baseline="0" dirty="0"/>
          </a:p>
          <a:p>
            <a:r>
              <a:rPr lang="nb-NO" baseline="0" dirty="0"/>
              <a:t>Se neste slide for svar på spørsmål 9.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7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KAN FJERNES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Hensikten med dette </a:t>
            </a:r>
            <a:r>
              <a:rPr lang="nb-NO" alt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slidet</a:t>
            </a:r>
            <a:r>
              <a:rPr lang="nb-NO" alt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å formidle at o</a:t>
            </a:r>
            <a:r>
              <a:rPr lang="nb-NO" dirty="0"/>
              <a:t>verflateprøver praktisk talt ikke har verdi. Dette fordi man</a:t>
            </a:r>
            <a:r>
              <a:rPr lang="nb-NO" baseline="0" dirty="0"/>
              <a:t> i overflateprøver identifiserer koloniserende bakterier og ikke infeksjonsfremkallende bakterier.</a:t>
            </a:r>
            <a:endParaRPr lang="nb-NO" dirty="0"/>
          </a:p>
          <a:p>
            <a:pPr marL="0" indent="0" algn="l" defTabSz="914400" rtl="0" eaLnBrk="1" latinLnBrk="0" hangingPunct="1">
              <a:buNone/>
            </a:pPr>
            <a:endParaRPr lang="nb-NO" altLang="nb-N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r>
              <a:rPr lang="nb-NO" altLang="nb-NO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Kolonisering: Forekomst av mikroorganismer som formerer seg, men som ikke gjør skade på vertsorganismen</a:t>
            </a:r>
          </a:p>
          <a:p>
            <a:pPr marL="0" indent="0" algn="l" defTabSz="914400" rtl="0" eaLnBrk="1" latinLnBrk="0" hangingPunct="1">
              <a:buNone/>
            </a:pPr>
            <a:r>
              <a:rPr lang="nb-NO" altLang="nb-NO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Infeksjon: Forekomst av mikroorganismer som deler seg, og gir betennelsesforandringer og vevsskade i vertsorganismen</a:t>
            </a:r>
          </a:p>
          <a:p>
            <a:endParaRPr lang="nb-N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dirty="0"/>
              <a:t>Korrekt prøvetaking fra sår:</a:t>
            </a:r>
          </a:p>
          <a:p>
            <a:r>
              <a:rPr lang="nb-NO" dirty="0"/>
              <a:t>-Fjern fibrin og sårsekret med tupfer</a:t>
            </a:r>
          </a:p>
          <a:p>
            <a:r>
              <a:rPr lang="nb-NO" dirty="0"/>
              <a:t>-Vask før prøvetaking med sterilt, fysiologisk saltvann</a:t>
            </a:r>
          </a:p>
          <a:p>
            <a:r>
              <a:rPr lang="nb-NO" dirty="0"/>
              <a:t>-Prøve tas med pensel, fortrinnsvis i overgang til friskt vev </a:t>
            </a:r>
          </a:p>
          <a:p>
            <a:r>
              <a:rPr lang="nb-NO" dirty="0"/>
              <a:t>-Gni penselen mot sårbunnen i minst 5 sekunder samtidig som den roteres</a:t>
            </a:r>
          </a:p>
          <a:p>
            <a:endParaRPr lang="nb-NO" dirty="0"/>
          </a:p>
          <a:p>
            <a:r>
              <a:rPr lang="nb-NO" dirty="0"/>
              <a:t>Ressurser: </a:t>
            </a:r>
          </a:p>
          <a:p>
            <a:r>
              <a:rPr lang="nb-NO" dirty="0">
                <a:hlinkClick r:id="rId3"/>
              </a:rPr>
              <a:t>Bakteriologisk undersøking av puss og sårsekret – Analyseoversikten</a:t>
            </a:r>
            <a:r>
              <a:rPr lang="nb-NO" dirty="0"/>
              <a:t> (Om sårprøver i Helse</a:t>
            </a:r>
            <a:r>
              <a:rPr lang="nb-NO" baseline="0" dirty="0"/>
              <a:t> Bergens</a:t>
            </a:r>
            <a:r>
              <a:rPr lang="nb-NO" dirty="0"/>
              <a:t> metodebok for laboratorieprøver)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hlinkClick r:id="rId4"/>
              </a:rPr>
              <a:t>Brukerhåndbok i medisinsk mikrobiologi OUS (labfag.no)</a:t>
            </a:r>
            <a:r>
              <a:rPr lang="nb-NO" dirty="0"/>
              <a:t> (Om sårprøver i OUS´ metodebok for mikrobiologi)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791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ANBEFALES</a:t>
            </a:r>
          </a:p>
          <a:p>
            <a:r>
              <a:rPr lang="nb-NO" dirty="0"/>
              <a:t>Et sentralt element i</a:t>
            </a:r>
            <a:r>
              <a:rPr lang="nb-NO" baseline="0" dirty="0"/>
              <a:t> diagnostikk og oppfølging av infeksjonspasienter er gode kliniske observasjoner.</a:t>
            </a:r>
            <a:r>
              <a:rPr lang="nb-NO" dirty="0"/>
              <a:t> Her har sykepleierne en helt sentral rolle.</a:t>
            </a:r>
          </a:p>
          <a:p>
            <a:endParaRPr lang="nb-NO" dirty="0"/>
          </a:p>
          <a:p>
            <a:r>
              <a:rPr lang="nb-NO" dirty="0"/>
              <a:t>SVAR: </a:t>
            </a:r>
          </a:p>
          <a:p>
            <a:r>
              <a:rPr lang="nb-NO" dirty="0">
                <a:solidFill>
                  <a:prstClr val="black"/>
                </a:solidFill>
              </a:rPr>
              <a:t>respirasjonsfrekvens, oksygenmetning, blodtrykk, </a:t>
            </a:r>
            <a:r>
              <a:rPr lang="nb-NO" dirty="0"/>
              <a:t>puls, bevissthetsnivå, temperatur</a:t>
            </a:r>
            <a:r>
              <a:rPr lang="nb-NO" baseline="0" dirty="0"/>
              <a:t> og</a:t>
            </a:r>
            <a:r>
              <a:rPr lang="nb-NO" dirty="0"/>
              <a:t> evt. </a:t>
            </a:r>
            <a:r>
              <a:rPr lang="nb-NO" dirty="0" err="1"/>
              <a:t>diurese</a:t>
            </a:r>
            <a:r>
              <a:rPr lang="nb-NO" dirty="0"/>
              <a:t>. I dette tilfellet er også b-</a:t>
            </a:r>
            <a:r>
              <a:rPr lang="nb-NO" dirty="0" err="1"/>
              <a:t>glucose</a:t>
            </a:r>
            <a:r>
              <a:rPr lang="nb-NO" dirty="0"/>
              <a:t> aktuelt.</a:t>
            </a:r>
          </a:p>
          <a:p>
            <a:endParaRPr lang="nb-NO" dirty="0"/>
          </a:p>
          <a:p>
            <a:r>
              <a:rPr lang="nb-NO" dirty="0"/>
              <a:t>Her kan også det være nyttig å løfte frem </a:t>
            </a:r>
          </a:p>
          <a:p>
            <a:r>
              <a:rPr lang="nb-NO" dirty="0"/>
              <a:t>1. NEWS for å overvåke pasienten (</a:t>
            </a:r>
            <a:r>
              <a:rPr lang="nb-NO" dirty="0" err="1"/>
              <a:t>ref</a:t>
            </a:r>
            <a:r>
              <a:rPr lang="nb-NO" dirty="0"/>
              <a:t>: https://pasientsikkerhetsprogrammet.no/om-oss/innsatsomrader/tidlig-oppdagelse-av-forverret-tilstand) </a:t>
            </a:r>
          </a:p>
          <a:p>
            <a:r>
              <a:rPr lang="nb-NO" dirty="0"/>
              <a:t>og </a:t>
            </a:r>
          </a:p>
          <a:p>
            <a:r>
              <a:rPr lang="nb-NO" dirty="0"/>
              <a:t>2. </a:t>
            </a:r>
            <a:r>
              <a:rPr lang="nb-NO" dirty="0" err="1"/>
              <a:t>Quick</a:t>
            </a:r>
            <a:r>
              <a:rPr lang="nb-NO" dirty="0"/>
              <a:t> SOFA-skår (</a:t>
            </a:r>
            <a:r>
              <a:rPr lang="nb-NO" dirty="0" err="1"/>
              <a:t>ref</a:t>
            </a:r>
            <a:r>
              <a:rPr lang="nb-NO" dirty="0"/>
              <a:t>: https://sykepleien.no/2017/03/ny-tiltakspakke-mot-sepsis) for</a:t>
            </a:r>
            <a:r>
              <a:rPr lang="nb-NO" baseline="0" dirty="0"/>
              <a:t> å identifisere septiske pasienter.</a:t>
            </a:r>
            <a:endParaRPr lang="nb-NO" dirty="0"/>
          </a:p>
          <a:p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0A9CD-7FA0-4240-9A7B-65DF19FC7D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41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ANBEFALES</a:t>
            </a:r>
          </a:p>
          <a:p>
            <a:r>
              <a:rPr lang="nb-NO" dirty="0"/>
              <a:t>Tanken med</a:t>
            </a:r>
            <a:r>
              <a:rPr lang="nb-NO" baseline="0" dirty="0"/>
              <a:t> denne sliden er å rette fokuset mot sykepleiers rolle for revurdering av antibiotika.</a:t>
            </a:r>
          </a:p>
          <a:p>
            <a:endParaRPr lang="nb-NO" baseline="0" dirty="0"/>
          </a:p>
          <a:p>
            <a:r>
              <a:rPr lang="nb-NO" baseline="0" dirty="0"/>
              <a:t>Se neste slide for svar på spørsmål 10.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511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endParaRPr lang="nb-NO" dirty="0"/>
          </a:p>
          <a:p>
            <a:r>
              <a:rPr lang="nb-NO" dirty="0"/>
              <a:t>Sykepleierne</a:t>
            </a:r>
            <a:r>
              <a:rPr lang="nb-NO" baseline="0" dirty="0"/>
              <a:t> har en helt sentral rolle ved revurdering av antibiotikabehandling. De står nær pasienten og har oppdatert kjennskap til pasientens tilstand.</a:t>
            </a:r>
          </a:p>
          <a:p>
            <a:endParaRPr lang="nb-NO" baseline="0" dirty="0"/>
          </a:p>
          <a:p>
            <a:r>
              <a:rPr lang="nb-NO" baseline="0" dirty="0"/>
              <a:t>Revurdering er et viktig prinsipp for rasjonell </a:t>
            </a:r>
            <a:r>
              <a:rPr lang="nb-NO" baseline="0" dirty="0" err="1"/>
              <a:t>antibiotikabruk</a:t>
            </a:r>
            <a:r>
              <a:rPr lang="nb-NO" baseline="0" dirty="0"/>
              <a:t>. Det kan være en mulighet til å avslutte eller smalne inn antibiotikabehandlingen til mer </a:t>
            </a:r>
            <a:r>
              <a:rPr lang="nb-NO" baseline="0" dirty="0" err="1"/>
              <a:t>smalspektrede</a:t>
            </a:r>
            <a:r>
              <a:rPr lang="nb-NO" baseline="0" dirty="0"/>
              <a:t> antibiotika og derved forebygge resistensutvikling.</a:t>
            </a:r>
          </a:p>
          <a:p>
            <a:endParaRPr lang="nb-NO" baseline="0" dirty="0"/>
          </a:p>
          <a:p>
            <a:r>
              <a:rPr lang="nb-NO" baseline="0" dirty="0"/>
              <a:t>Ressurser: </a:t>
            </a:r>
          </a:p>
          <a:p>
            <a:r>
              <a:rPr lang="nb-NO" dirty="0">
                <a:hlinkClick r:id="rId3"/>
              </a:rPr>
              <a:t>Revurdere – Antibiotika.no</a:t>
            </a:r>
            <a:endParaRPr lang="nb-NO" dirty="0"/>
          </a:p>
          <a:p>
            <a:r>
              <a:rPr lang="nb-NO" dirty="0">
                <a:hlinkClick r:id="rId4"/>
              </a:rPr>
              <a:t>Fordypningsoppgaver: Sykepleiers rolle i </a:t>
            </a:r>
            <a:r>
              <a:rPr lang="nb-NO" dirty="0" err="1">
                <a:hlinkClick r:id="rId4"/>
              </a:rPr>
              <a:t>antibiotikastyring</a:t>
            </a:r>
            <a:r>
              <a:rPr lang="nb-NO" dirty="0">
                <a:hlinkClick r:id="rId4"/>
              </a:rPr>
              <a:t> – Antibiotika.no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458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KAN FJERNES</a:t>
            </a:r>
          </a:p>
          <a:p>
            <a:endParaRPr lang="en-GB" dirty="0"/>
          </a:p>
          <a:p>
            <a:r>
              <a:rPr lang="en-GB" dirty="0" err="1"/>
              <a:t>Dette</a:t>
            </a:r>
            <a:r>
              <a:rPr lang="en-GB" baseline="0" dirty="0"/>
              <a:t> </a:t>
            </a:r>
            <a:r>
              <a:rPr lang="en-GB" baseline="0" dirty="0" err="1"/>
              <a:t>slidet</a:t>
            </a:r>
            <a:r>
              <a:rPr lang="en-GB" baseline="0" dirty="0"/>
              <a:t> </a:t>
            </a:r>
            <a:r>
              <a:rPr lang="en-GB" baseline="0" dirty="0" err="1"/>
              <a:t>skal</a:t>
            </a:r>
            <a:r>
              <a:rPr lang="en-GB" baseline="0" dirty="0"/>
              <a:t>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fokuset</a:t>
            </a:r>
            <a:r>
              <a:rPr lang="en-GB" baseline="0" dirty="0"/>
              <a:t> på at mange </a:t>
            </a:r>
            <a:r>
              <a:rPr lang="en-GB" baseline="0" dirty="0" err="1"/>
              <a:t>pasienter</a:t>
            </a:r>
            <a:r>
              <a:rPr lang="en-GB" baseline="0" dirty="0"/>
              <a:t> har fått </a:t>
            </a:r>
            <a:r>
              <a:rPr lang="en-GB" baseline="0" dirty="0" err="1"/>
              <a:t>merkelappen</a:t>
            </a:r>
            <a:r>
              <a:rPr lang="en-GB" baseline="0" dirty="0"/>
              <a:t> “</a:t>
            </a:r>
            <a:r>
              <a:rPr lang="en-GB" baseline="0" dirty="0" err="1"/>
              <a:t>penicillinallergikere</a:t>
            </a:r>
            <a:r>
              <a:rPr lang="en-GB" baseline="0" dirty="0"/>
              <a:t>” </a:t>
            </a:r>
            <a:r>
              <a:rPr lang="en-GB" baseline="0" dirty="0" err="1"/>
              <a:t>selv</a:t>
            </a:r>
            <a:r>
              <a:rPr lang="en-GB" baseline="0" dirty="0"/>
              <a:t> om de </a:t>
            </a:r>
            <a:r>
              <a:rPr lang="en-GB" baseline="0" dirty="0" err="1"/>
              <a:t>ikke</a:t>
            </a:r>
            <a:r>
              <a:rPr lang="en-GB" baseline="0" dirty="0"/>
              <a:t> har en </a:t>
            </a:r>
            <a:r>
              <a:rPr lang="en-GB" baseline="0" dirty="0" err="1"/>
              <a:t>reell</a:t>
            </a:r>
            <a:r>
              <a:rPr lang="en-GB" baseline="0" dirty="0"/>
              <a:t> </a:t>
            </a:r>
            <a:r>
              <a:rPr lang="en-GB" baseline="0" dirty="0" err="1"/>
              <a:t>allergi</a:t>
            </a:r>
            <a:r>
              <a:rPr lang="en-GB" baseline="0" dirty="0"/>
              <a:t> </a:t>
            </a:r>
            <a:r>
              <a:rPr lang="en-GB" baseline="0" dirty="0" err="1"/>
              <a:t>eller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er </a:t>
            </a:r>
            <a:r>
              <a:rPr lang="en-GB" baseline="0" dirty="0" err="1"/>
              <a:t>aktuell</a:t>
            </a:r>
            <a:r>
              <a:rPr lang="en-GB" baseline="0" dirty="0"/>
              <a:t> </a:t>
            </a:r>
            <a:r>
              <a:rPr lang="en-GB" baseline="0" dirty="0" err="1"/>
              <a:t>lenger</a:t>
            </a:r>
            <a:r>
              <a:rPr lang="en-GB" baseline="0" dirty="0"/>
              <a:t>. </a:t>
            </a:r>
            <a:r>
              <a:rPr lang="en-GB" baseline="0" dirty="0" err="1"/>
              <a:t>Dette</a:t>
            </a:r>
            <a:r>
              <a:rPr lang="en-GB" baseline="0" dirty="0"/>
              <a:t> kan </a:t>
            </a:r>
            <a:r>
              <a:rPr lang="en-GB" baseline="0" dirty="0" err="1"/>
              <a:t>føre</a:t>
            </a:r>
            <a:r>
              <a:rPr lang="en-GB" baseline="0" dirty="0"/>
              <a:t> til at </a:t>
            </a:r>
            <a:r>
              <a:rPr lang="en-GB" baseline="0" dirty="0" err="1"/>
              <a:t>pasienten</a:t>
            </a:r>
            <a:r>
              <a:rPr lang="en-GB" baseline="0" dirty="0"/>
              <a:t> </a:t>
            </a:r>
            <a:r>
              <a:rPr lang="en-GB" baseline="0" dirty="0" err="1"/>
              <a:t>går</a:t>
            </a:r>
            <a:r>
              <a:rPr lang="en-GB" baseline="0" dirty="0"/>
              <a:t> </a:t>
            </a:r>
            <a:r>
              <a:rPr lang="en-GB" baseline="0" dirty="0" err="1"/>
              <a:t>glipp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viktig</a:t>
            </a:r>
            <a:r>
              <a:rPr lang="en-GB" baseline="0" dirty="0"/>
              <a:t> </a:t>
            </a:r>
            <a:r>
              <a:rPr lang="en-GB" baseline="0" dirty="0" err="1"/>
              <a:t>behandling</a:t>
            </a:r>
            <a:r>
              <a:rPr lang="en-GB" baseline="0" dirty="0"/>
              <a:t> og til </a:t>
            </a:r>
            <a:r>
              <a:rPr lang="en-GB" baseline="0" dirty="0" err="1"/>
              <a:t>unødig</a:t>
            </a:r>
            <a:r>
              <a:rPr lang="en-GB" baseline="0" dirty="0"/>
              <a:t> 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bredspektrede</a:t>
            </a:r>
            <a:r>
              <a:rPr lang="en-GB" baseline="0" dirty="0"/>
              <a:t> antibiotika. At </a:t>
            </a:r>
            <a:r>
              <a:rPr lang="en-GB" baseline="0" dirty="0" err="1"/>
              <a:t>sykepleiere</a:t>
            </a:r>
            <a:r>
              <a:rPr lang="en-GB" baseline="0" dirty="0"/>
              <a:t> har en </a:t>
            </a:r>
            <a:r>
              <a:rPr lang="en-GB" baseline="0" dirty="0" err="1"/>
              <a:t>kritisk</a:t>
            </a:r>
            <a:r>
              <a:rPr lang="en-GB" baseline="0" dirty="0"/>
              <a:t> </a:t>
            </a:r>
            <a:r>
              <a:rPr lang="en-GB" baseline="0" dirty="0" err="1"/>
              <a:t>innstilling</a:t>
            </a:r>
            <a:r>
              <a:rPr lang="en-GB" baseline="0" dirty="0"/>
              <a:t> til “</a:t>
            </a:r>
            <a:r>
              <a:rPr lang="en-GB" baseline="0" dirty="0" err="1"/>
              <a:t>penicillinallergi</a:t>
            </a:r>
            <a:r>
              <a:rPr lang="en-GB" baseline="0" dirty="0"/>
              <a:t>” </a:t>
            </a:r>
            <a:r>
              <a:rPr lang="en-GB" baseline="0" dirty="0" err="1"/>
              <a:t>bidrar</a:t>
            </a:r>
            <a:r>
              <a:rPr lang="en-GB" baseline="0" dirty="0"/>
              <a:t> til god </a:t>
            </a:r>
            <a:r>
              <a:rPr lang="en-GB" baseline="0" dirty="0" err="1"/>
              <a:t>pasientbehandling</a:t>
            </a:r>
            <a:endParaRPr lang="en-GB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Se neste slide for svar på spørsmål 11.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Ressurser: </a:t>
            </a:r>
            <a:r>
              <a:rPr lang="nb-NO" dirty="0" err="1"/>
              <a:t>Antibiotikadagen</a:t>
            </a:r>
            <a:r>
              <a:rPr lang="nb-NO" dirty="0"/>
              <a:t> 2021</a:t>
            </a:r>
            <a:r>
              <a:rPr lang="nb-NO" baseline="0" dirty="0"/>
              <a:t> hadde penicillinallergi som tema i sykehusene. Materiell utviklet i 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                sammenheng anvendes på de tre neste </a:t>
            </a:r>
            <a:r>
              <a:rPr lang="nb-NO" baseline="0" dirty="0" err="1"/>
              <a:t>slidene</a:t>
            </a:r>
            <a:r>
              <a:rPr lang="nb-NO" baseline="0" dirty="0"/>
              <a:t> og er tilgjengelig 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               </a:t>
            </a:r>
            <a:r>
              <a:rPr lang="nb-NO" dirty="0">
                <a:hlinkClick r:id="rId3"/>
              </a:rPr>
              <a:t>Materiell til markering av Antibiotika-uken 2021 – Antibiotika.no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                </a:t>
            </a:r>
            <a:r>
              <a:rPr lang="nb-NO" dirty="0">
                <a:hlinkClick r:id="rId4"/>
              </a:rPr>
              <a:t>– For mange har </a:t>
            </a:r>
            <a:r>
              <a:rPr lang="nb-NO" dirty="0" err="1">
                <a:hlinkClick r:id="rId4"/>
              </a:rPr>
              <a:t>cave</a:t>
            </a:r>
            <a:r>
              <a:rPr lang="nb-NO" dirty="0">
                <a:hlinkClick r:id="rId4"/>
              </a:rPr>
              <a:t> penicillin i journalen (sykepleien.no)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/>
              <a:t>                </a:t>
            </a:r>
            <a:r>
              <a:rPr lang="nb-NO" sz="1200" u="sng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Utredning av angitt penicillinallergi / Cave penicillin (helse-bergen.no)</a:t>
            </a:r>
            <a:endParaRPr lang="nb-NO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23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endParaRPr lang="nb-NO" dirty="0"/>
          </a:p>
          <a:p>
            <a:r>
              <a:rPr lang="nb-NO" dirty="0"/>
              <a:t>Det er viktig å kunne skille mellom bivirkninger,</a:t>
            </a:r>
            <a:r>
              <a:rPr lang="nb-NO" baseline="0" dirty="0"/>
              <a:t> </a:t>
            </a:r>
            <a:r>
              <a:rPr lang="nb-NO" dirty="0"/>
              <a:t>tolererbare reaksjoner og allergiske</a:t>
            </a:r>
            <a:r>
              <a:rPr lang="nb-NO" baseline="0" dirty="0"/>
              <a:t> straks-reaksjoner (anafylaksi)</a:t>
            </a:r>
            <a:r>
              <a:rPr lang="nb-NO" dirty="0"/>
              <a:t> som gjør at pasienten ikke bør fortsette å bruke et antibiotikum. Et godt</a:t>
            </a:r>
            <a:r>
              <a:rPr lang="nb-NO" baseline="0" dirty="0"/>
              <a:t> utgangspunkt for å skille disse gruppene er en gjennomgang av sykehistorien med fokus på symptomer og tidsrelasjoner.</a:t>
            </a:r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620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endParaRPr lang="nb-NO" dirty="0"/>
          </a:p>
          <a:p>
            <a:r>
              <a:rPr lang="nb-NO" dirty="0"/>
              <a:t>Det er viktig å kunne skille mellom bivirkninger (grønn boks)</a:t>
            </a:r>
            <a:r>
              <a:rPr lang="nb-NO" baseline="0" dirty="0"/>
              <a:t> </a:t>
            </a:r>
            <a:r>
              <a:rPr lang="nb-NO" dirty="0"/>
              <a:t>og alvorlige allergiske</a:t>
            </a:r>
            <a:r>
              <a:rPr lang="nb-NO" baseline="0" dirty="0"/>
              <a:t> reaksjoner (rød boks)</a:t>
            </a:r>
            <a:r>
              <a:rPr lang="nb-NO" dirty="0"/>
              <a:t> som gjør at pasienten ikke bør fortsette å bruke et antibiotikum.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/>
              <a:t>Se </a:t>
            </a:r>
            <a:r>
              <a:rPr lang="nb-NO" sz="1200" u="sng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Risikostratifisering penicillin-allergi (helse-bergen.no)</a:t>
            </a:r>
            <a:endParaRPr lang="nb-NO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/>
          </a:p>
          <a:p>
            <a:r>
              <a:rPr lang="nb-NO" dirty="0"/>
              <a:t>Hovedpoenget på denne sliden er at minst halvparten av pasienter som angir å ha penicillinallergi refererer til vanlige bivirkninger som </a:t>
            </a:r>
            <a:r>
              <a:rPr lang="nb-NO" dirty="0" err="1"/>
              <a:t>gastrointestinalt</a:t>
            </a:r>
            <a:r>
              <a:rPr lang="nb-NO" dirty="0"/>
              <a:t> besvær som har blitt feiltolket som en allergisk reaksjon. Disse </a:t>
            </a:r>
            <a:r>
              <a:rPr lang="nb-NO" baseline="0" dirty="0"/>
              <a:t>pasientene </a:t>
            </a:r>
            <a:r>
              <a:rPr lang="nb-NO" dirty="0"/>
              <a:t>kan vanligvis</a:t>
            </a:r>
            <a:r>
              <a:rPr lang="nb-NO" baseline="0" dirty="0"/>
              <a:t> bruke penicillin.</a:t>
            </a:r>
          </a:p>
          <a:p>
            <a:endParaRPr lang="nb-NO" baseline="0" dirty="0"/>
          </a:p>
          <a:p>
            <a:r>
              <a:rPr lang="nb-NO" baseline="0" dirty="0"/>
              <a:t>En straks-allergisk reaksjon/anafylaksi o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ppstår som oftest i løpet av noen få minutter etter parenteral tilførsel og opp mot en time etter peroral tilførsel. Anafylaksi med sjokk, rastløshet, kløe, blodtrykksfall, kolikk, astmaliknende symptomer,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angioødem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og/eller urticaria med kløe er klassiske symptomer. Slik antibiotika-allergi er meget sjelden (0,002 %), men alvorlig og kan ha fatal utgang. Disse er markert i rødt og det mistenkte penicillinet skal umiddelbart seponeres og retningslinjens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alternative antibiotika ved penicillinallergi gis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Andre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alvorlige symptomer som utslett med blemmer, pustler og hudavløsning kan oppstå senere i forløpet og skal håndteres som ved straks-allergisk reaksjon.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Pasienter med uklar sykehistorie,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makulopapuløst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eksantem i barnealder eller isolert kløe kan få administrert penicillin i graderte doser under anafylaksiberedskap.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detaljer, se </a:t>
            </a:r>
            <a:r>
              <a:rPr lang="nb-NO" sz="1200" u="sng" kern="1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Penicillin_provokasjon</a:t>
            </a:r>
            <a:r>
              <a:rPr lang="nb-NO" sz="1200" u="sng" kern="10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(helse-bergen.no)</a:t>
            </a:r>
            <a:endParaRPr lang="nb-NO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Pasientene</a:t>
            </a:r>
            <a:r>
              <a:rPr lang="nb-NO" baseline="0" dirty="0"/>
              <a:t> risikostratifisert til gul eller rød kategori bør henvises til allergologisk utredning.</a:t>
            </a:r>
            <a:endParaRPr lang="nb-NO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92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endParaRPr lang="nb-NO" dirty="0"/>
          </a:p>
          <a:p>
            <a:r>
              <a:rPr lang="nb-NO" dirty="0"/>
              <a:t>Denne sliden gir data</a:t>
            </a:r>
            <a:r>
              <a:rPr lang="nb-NO" baseline="0" dirty="0"/>
              <a:t> om overdiagnostisering og konsekvenser av feilaktig å ha merkelappen «penicillinallergi». Tanken er at denne informasjonen kan gi motivasjon til å bidra i vurderingen av hvorvidt pasienten faktisk har en penicillinallergi.</a:t>
            </a:r>
          </a:p>
          <a:p>
            <a:endParaRPr lang="nb-NO" baseline="0" dirty="0"/>
          </a:p>
          <a:p>
            <a:r>
              <a:rPr lang="nb-NO" baseline="0" dirty="0"/>
              <a:t>Referansen er fra det amerikanske smitteverninstituttet, CDC.</a:t>
            </a: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90455-4041-4A53-8D3A-A61D56522BD8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348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endParaRPr lang="nb-NO" dirty="0"/>
          </a:p>
          <a:p>
            <a:r>
              <a:rPr lang="nb-NO" dirty="0"/>
              <a:t>Tanken med denne sliden er å rette fokuset mot kliniske</a:t>
            </a:r>
            <a:r>
              <a:rPr lang="nb-NO" baseline="0" dirty="0"/>
              <a:t> momenter ved overgang fra intravenøs til peroral administrasjonsform for antibiotika</a:t>
            </a:r>
            <a:r>
              <a:rPr lang="nb-NO" dirty="0"/>
              <a:t>. Sykepleier er en sentral premissleverandør for beslutningen om å endre administrasjonsform.</a:t>
            </a:r>
          </a:p>
          <a:p>
            <a:endParaRPr lang="nb-NO" dirty="0"/>
          </a:p>
          <a:p>
            <a:r>
              <a:rPr lang="nb-NO" dirty="0"/>
              <a:t>Se de to neste </a:t>
            </a:r>
            <a:r>
              <a:rPr lang="nb-NO" dirty="0" err="1"/>
              <a:t>slidene</a:t>
            </a:r>
            <a:r>
              <a:rPr lang="nb-NO" dirty="0"/>
              <a:t> for svar på spørsmål 12.</a:t>
            </a:r>
          </a:p>
          <a:p>
            <a:endParaRPr lang="nb-NO" dirty="0"/>
          </a:p>
          <a:p>
            <a:r>
              <a:rPr lang="nb-NO" dirty="0"/>
              <a:t>Ressurs: </a:t>
            </a:r>
          </a:p>
          <a:p>
            <a:r>
              <a:rPr lang="nb-NO" dirty="0">
                <a:hlinkClick r:id="rId3"/>
              </a:rPr>
              <a:t>Overgang fra intravenøs til peroral administrasjon – Antibiotika.no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78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endParaRPr lang="nb-NO" dirty="0"/>
          </a:p>
          <a:p>
            <a:r>
              <a:rPr lang="nb-NO" dirty="0"/>
              <a:t>Vær observant på at om pasienten ikke kan ta tabletter, kan mikstur eller administrasjon via sonde være et alternativ.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579D7-D153-4F54-8615-9F69860EE9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30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endParaRPr lang="nb-NO" dirty="0"/>
          </a:p>
          <a:p>
            <a:r>
              <a:rPr lang="nb-NO" dirty="0"/>
              <a:t>Antibiotika</a:t>
            </a:r>
            <a:r>
              <a:rPr lang="nb-NO" baseline="0" dirty="0"/>
              <a:t> med absorpsjon fra tarm på opp i mot 100 % kan like godt administreres i tablettform som intravenøst, dersom det ikke er kontraindikasjoner for peroral administrering, se forrige slide. Antibiotika med lavere </a:t>
            </a:r>
            <a:r>
              <a:rPr lang="nb-NO" baseline="0" dirty="0" err="1"/>
              <a:t>biotilgjengelighet</a:t>
            </a:r>
            <a:r>
              <a:rPr lang="nb-NO" baseline="0" dirty="0"/>
              <a:t>, f.eks. peroral formulering av Penicillin (</a:t>
            </a:r>
            <a:r>
              <a:rPr lang="nb-NO" baseline="0" dirty="0" err="1"/>
              <a:t>Fenoksymetylpenicillin</a:t>
            </a:r>
            <a:r>
              <a:rPr lang="nb-NO" baseline="0" dirty="0"/>
              <a:t>), krever ofte at middelet administreres intravenøst i en lengre tidsperiode før overgang til tablettbehandling.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64C1-8630-4F52-94EA-5C400D183B72}" type="slidenum">
              <a:rPr lang="nb-NO" smtClean="0">
                <a:solidFill>
                  <a:prstClr val="black"/>
                </a:solidFill>
              </a:rPr>
              <a:pPr/>
              <a:t>28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91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2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r>
              <a:rPr lang="nb-NO" dirty="0"/>
              <a:t>Sykepleiere trenger å kjenne</a:t>
            </a:r>
            <a:r>
              <a:rPr lang="nb-NO" baseline="0" dirty="0"/>
              <a:t> til</a:t>
            </a:r>
            <a:r>
              <a:rPr lang="nb-NO" dirty="0"/>
              <a:t> hvor man finner informasjon om behandlingsanbefalinger</a:t>
            </a:r>
            <a:r>
              <a:rPr lang="nb-NO" baseline="0" dirty="0"/>
              <a:t> for antibiotika.</a:t>
            </a:r>
            <a:endParaRPr lang="nb-NO" dirty="0"/>
          </a:p>
          <a:p>
            <a:endParaRPr lang="nb-NO" dirty="0"/>
          </a:p>
          <a:p>
            <a:r>
              <a:rPr lang="nb-NO" dirty="0"/>
              <a:t>Se neste slide for svar på spørsmål 2.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214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90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25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FJERNES</a:t>
            </a:r>
          </a:p>
          <a:p>
            <a:r>
              <a:rPr lang="nb-NO" dirty="0"/>
              <a:t>I Norge har vi nasjonale retningslinjer for </a:t>
            </a:r>
            <a:r>
              <a:rPr lang="nb-NO" dirty="0" err="1"/>
              <a:t>antibiotikabruk</a:t>
            </a:r>
            <a:r>
              <a:rPr lang="nb-NO" dirty="0"/>
              <a:t> i spesialisthelse</a:t>
            </a:r>
            <a:r>
              <a:rPr lang="nb-NO" baseline="0" dirty="0"/>
              <a:t>tjenesten som utgis av Helsedirektoratet.</a:t>
            </a:r>
            <a:endParaRPr lang="nb-NO" dirty="0"/>
          </a:p>
          <a:p>
            <a:r>
              <a:rPr lang="nb-NO" dirty="0"/>
              <a:t>Retningslinjen finnes på nett; https://www.helsedirektoratet.no/retningslinjer/antibiotika-i-sykehus.</a:t>
            </a:r>
          </a:p>
          <a:p>
            <a:endParaRPr lang="nb-NO" baseline="0" dirty="0"/>
          </a:p>
          <a:p>
            <a:r>
              <a:rPr lang="nb-NO" baseline="0" dirty="0"/>
              <a:t>Hoveddelen av retningslinjen består av terapikapitler, dvs. </a:t>
            </a:r>
            <a:r>
              <a:rPr lang="nb-NO" baseline="0" dirty="0" err="1"/>
              <a:t>antibiotikavalg</a:t>
            </a:r>
            <a:r>
              <a:rPr lang="nb-NO" baseline="0" dirty="0"/>
              <a:t> ved tilstander som urinveisinfeksjoner og sepsis. Det er også et kapittel om </a:t>
            </a:r>
            <a:r>
              <a:rPr lang="nb-NO" baseline="0" dirty="0" err="1"/>
              <a:t>antibiotikaprofylakse</a:t>
            </a:r>
            <a:r>
              <a:rPr lang="nb-NO" baseline="0" dirty="0"/>
              <a:t> ved forskjellige kirurgiske inngrep. </a:t>
            </a:r>
          </a:p>
          <a:p>
            <a:endParaRPr lang="nb-NO" baseline="0" dirty="0"/>
          </a:p>
          <a:p>
            <a:r>
              <a:rPr lang="nb-NO" baseline="0" dirty="0"/>
              <a:t>Retningslinjen er tilgjengelig på antibiotika.no og på metodebok.no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11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ANBEFALES</a:t>
            </a:r>
          </a:p>
          <a:p>
            <a:r>
              <a:rPr lang="nb-NO" dirty="0"/>
              <a:t>For</a:t>
            </a:r>
            <a:r>
              <a:rPr lang="nb-NO" baseline="0" dirty="0"/>
              <a:t> å kunne bidra i arbeidet mot </a:t>
            </a:r>
            <a:r>
              <a:rPr lang="nb-NO" baseline="0" dirty="0" err="1"/>
              <a:t>antibiotikaresistens</a:t>
            </a:r>
            <a:r>
              <a:rPr lang="nb-NO" baseline="0" dirty="0"/>
              <a:t> er det viktig å ha kjennskap til forskjellen mellom bred- og </a:t>
            </a:r>
            <a:r>
              <a:rPr lang="nb-NO" baseline="0" dirty="0" err="1"/>
              <a:t>smalspektrede</a:t>
            </a:r>
            <a:r>
              <a:rPr lang="nb-NO" baseline="0" dirty="0"/>
              <a:t> midler. Dette da antibiotika med et bredere spekter i større grad bidrar til utvikling av </a:t>
            </a:r>
            <a:r>
              <a:rPr lang="nb-NO" baseline="0" dirty="0" err="1"/>
              <a:t>antibiotikaresistens</a:t>
            </a:r>
            <a:r>
              <a:rPr lang="nb-NO" baseline="0" dirty="0"/>
              <a:t> enn midlene med et smalere spekter. </a:t>
            </a:r>
          </a:p>
          <a:p>
            <a:endParaRPr lang="nb-NO" baseline="0" dirty="0"/>
          </a:p>
          <a:p>
            <a:r>
              <a:rPr lang="nb-NO" baseline="0" dirty="0"/>
              <a:t>Se neste slide for svar på spørsmål 3.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KAN FJERNES</a:t>
            </a: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Bredspektrede antibiotika er effektive mot mange ulike bakterier. De bredspektrede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midlene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bidrar i større grad til utvikling av resistente bakterier enn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smalspektrede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antibiotika, også kalt økologisk gunstige antibiotika. </a:t>
            </a:r>
            <a:r>
              <a:rPr lang="nb-NO" dirty="0"/>
              <a:t>Dette da bredspektrede antibiotika i større grad påvirker tarmens normalflora og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 de resistente bakteriene i tarmen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gode vekstvilkår,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dvs.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selekterer frem resistente mikrober. I praksis betyr dette at de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smalspektrede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antibiotika er foretrukne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 bredspektrede midlene skal forbeholdes de pasientene som trenger dem.</a:t>
            </a:r>
            <a:endParaRPr lang="nb-NO" dirty="0"/>
          </a:p>
          <a:p>
            <a:endParaRPr lang="nb-NO" dirty="0"/>
          </a:p>
          <a:p>
            <a:r>
              <a:rPr lang="nb-NO" dirty="0"/>
              <a:t>For illustrasjon, se animasjonen nederst på denne siden </a:t>
            </a:r>
            <a:r>
              <a:rPr lang="nb-NO" dirty="0">
                <a:hlinkClick r:id="rId3"/>
              </a:rPr>
              <a:t>e-læringskurs: </a:t>
            </a:r>
            <a:r>
              <a:rPr lang="nb-NO" dirty="0" err="1">
                <a:hlinkClick r:id="rId3"/>
              </a:rPr>
              <a:t>Antibiotikabruk</a:t>
            </a:r>
            <a:r>
              <a:rPr lang="nb-NO" dirty="0">
                <a:hlinkClick r:id="rId3"/>
              </a:rPr>
              <a:t> i sykehus – Antibiotika.no</a:t>
            </a:r>
            <a:endParaRPr lang="nb-NO" dirty="0"/>
          </a:p>
          <a:p>
            <a:r>
              <a:rPr lang="nb-NO" dirty="0"/>
              <a:t>eller</a:t>
            </a:r>
          </a:p>
          <a:p>
            <a:r>
              <a:rPr lang="nb-NO" dirty="0">
                <a:hlinkClick r:id="rId4"/>
              </a:rPr>
              <a:t>NRK Skole – Lærerike programmer og klipp</a:t>
            </a:r>
            <a:endParaRPr lang="nb-NO" dirty="0"/>
          </a:p>
          <a:p>
            <a:endParaRPr lang="nb-NO" dirty="0"/>
          </a:p>
          <a:p>
            <a:r>
              <a:rPr lang="nb-NO" dirty="0"/>
              <a:t>Ressurs: </a:t>
            </a:r>
          </a:p>
          <a:p>
            <a:r>
              <a:rPr lang="nb-NO" dirty="0">
                <a:hlinkClick r:id="rId5"/>
              </a:rPr>
              <a:t>Hva er </a:t>
            </a:r>
            <a:r>
              <a:rPr lang="nb-NO" dirty="0" err="1">
                <a:hlinkClick r:id="rId5"/>
              </a:rPr>
              <a:t>antibiotikaresistens</a:t>
            </a:r>
            <a:r>
              <a:rPr lang="nb-NO" dirty="0">
                <a:hlinkClick r:id="rId5"/>
              </a:rPr>
              <a:t>? – Antibiotika.no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4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KAN FJERNES</a:t>
            </a:r>
          </a:p>
          <a:p>
            <a:endParaRPr lang="en-GB" dirty="0"/>
          </a:p>
          <a:p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slidet</a:t>
            </a:r>
            <a:r>
              <a:rPr lang="en-GB" dirty="0"/>
              <a:t> er </a:t>
            </a:r>
            <a:r>
              <a:rPr lang="en-GB" dirty="0" err="1"/>
              <a:t>tenkt</a:t>
            </a:r>
            <a:r>
              <a:rPr lang="en-GB" dirty="0"/>
              <a:t> å </a:t>
            </a:r>
            <a:r>
              <a:rPr lang="en-GB" dirty="0" err="1"/>
              <a:t>aktivisere</a:t>
            </a:r>
            <a:r>
              <a:rPr lang="en-GB" dirty="0"/>
              <a:t> </a:t>
            </a:r>
            <a:r>
              <a:rPr lang="en-GB" dirty="0" err="1"/>
              <a:t>studentene</a:t>
            </a:r>
            <a:r>
              <a:rPr lang="en-GB" dirty="0"/>
              <a:t> </a:t>
            </a:r>
            <a:r>
              <a:rPr lang="en-GB" dirty="0" err="1"/>
              <a:t>slik</a:t>
            </a:r>
            <a:r>
              <a:rPr lang="en-GB" baseline="0" dirty="0"/>
              <a:t> at de kan </a:t>
            </a:r>
            <a:r>
              <a:rPr lang="en-GB" baseline="0" dirty="0" err="1"/>
              <a:t>få</a:t>
            </a:r>
            <a:r>
              <a:rPr lang="en-GB" baseline="0" dirty="0"/>
              <a:t> et </a:t>
            </a:r>
            <a:r>
              <a:rPr lang="en-GB" baseline="0" dirty="0" err="1"/>
              <a:t>forhold</a:t>
            </a:r>
            <a:r>
              <a:rPr lang="en-GB" baseline="0" dirty="0"/>
              <a:t> til </a:t>
            </a:r>
            <a:r>
              <a:rPr lang="en-GB" baseline="0" dirty="0" err="1"/>
              <a:t>hvilke</a:t>
            </a:r>
            <a:r>
              <a:rPr lang="en-GB" baseline="0" dirty="0"/>
              <a:t> antibiotika </a:t>
            </a:r>
            <a:r>
              <a:rPr lang="en-GB" baseline="0" dirty="0" err="1"/>
              <a:t>som</a:t>
            </a:r>
            <a:r>
              <a:rPr lang="en-GB" baseline="0" dirty="0"/>
              <a:t> er mer </a:t>
            </a:r>
            <a:r>
              <a:rPr lang="en-GB" baseline="0" dirty="0" err="1"/>
              <a:t>eller</a:t>
            </a:r>
            <a:r>
              <a:rPr lang="en-GB" baseline="0" dirty="0"/>
              <a:t> </a:t>
            </a:r>
            <a:r>
              <a:rPr lang="en-GB" baseline="0" dirty="0" err="1"/>
              <a:t>mindre</a:t>
            </a:r>
            <a:r>
              <a:rPr lang="en-GB" baseline="0" dirty="0"/>
              <a:t> </a:t>
            </a:r>
            <a:r>
              <a:rPr lang="en-GB" baseline="0" dirty="0" err="1"/>
              <a:t>økologiske</a:t>
            </a:r>
            <a:r>
              <a:rPr lang="en-GB" baseline="0" dirty="0"/>
              <a:t>.</a:t>
            </a:r>
          </a:p>
          <a:p>
            <a:endParaRPr lang="nb-NO" baseline="0" dirty="0"/>
          </a:p>
          <a:p>
            <a:r>
              <a:rPr lang="nb-NO" baseline="0" dirty="0"/>
              <a:t>Se neste slide for svar på spørsmål 4.</a:t>
            </a:r>
            <a:endParaRPr lang="en-GB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1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KAN FJERNES</a:t>
            </a:r>
          </a:p>
          <a:p>
            <a:endParaRPr lang="en-GB" dirty="0"/>
          </a:p>
          <a:p>
            <a:r>
              <a:rPr lang="en-GB" dirty="0"/>
              <a:t>Her er en </a:t>
            </a:r>
            <a:r>
              <a:rPr lang="en-GB" dirty="0" err="1"/>
              <a:t>oversikt</a:t>
            </a:r>
            <a:r>
              <a:rPr lang="en-GB" dirty="0"/>
              <a:t> over </a:t>
            </a:r>
            <a:r>
              <a:rPr lang="en-GB" dirty="0" err="1"/>
              <a:t>hvilke</a:t>
            </a:r>
            <a:r>
              <a:rPr lang="en-GB" baseline="0" dirty="0"/>
              <a:t> </a:t>
            </a:r>
            <a:r>
              <a:rPr lang="en-GB" baseline="0" dirty="0" err="1"/>
              <a:t>midler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er </a:t>
            </a:r>
            <a:r>
              <a:rPr lang="en-GB" baseline="0" dirty="0" err="1"/>
              <a:t>foretrukne</a:t>
            </a:r>
            <a:r>
              <a:rPr lang="en-GB" baseline="0" dirty="0"/>
              <a:t>, </a:t>
            </a:r>
            <a:r>
              <a:rPr lang="en-GB" baseline="0" dirty="0" err="1"/>
              <a:t>dvs</a:t>
            </a:r>
            <a:r>
              <a:rPr lang="en-GB" baseline="0" dirty="0"/>
              <a:t> </a:t>
            </a:r>
            <a:r>
              <a:rPr lang="en-GB" baseline="0" dirty="0" err="1"/>
              <a:t>mer</a:t>
            </a:r>
            <a:r>
              <a:rPr lang="en-GB" baseline="0" dirty="0"/>
              <a:t> </a:t>
            </a:r>
            <a:r>
              <a:rPr lang="en-GB" baseline="0" dirty="0" err="1"/>
              <a:t>økologisk</a:t>
            </a:r>
            <a:r>
              <a:rPr lang="en-GB" baseline="0" dirty="0"/>
              <a:t> </a:t>
            </a:r>
            <a:r>
              <a:rPr lang="en-GB" baseline="0" dirty="0" err="1"/>
              <a:t>gunstige</a:t>
            </a:r>
            <a:r>
              <a:rPr lang="en-GB" baseline="0" dirty="0"/>
              <a:t>, og </a:t>
            </a:r>
            <a:r>
              <a:rPr lang="en-GB" baseline="0" dirty="0" err="1"/>
              <a:t>hvilke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er </a:t>
            </a:r>
            <a:r>
              <a:rPr lang="en-GB" baseline="0" dirty="0" err="1"/>
              <a:t>bredspektrede</a:t>
            </a:r>
            <a:r>
              <a:rPr lang="en-GB" baseline="0" dirty="0"/>
              <a:t> og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større</a:t>
            </a:r>
            <a:r>
              <a:rPr lang="en-GB" baseline="0" dirty="0"/>
              <a:t> grad </a:t>
            </a:r>
            <a:r>
              <a:rPr lang="en-GB" baseline="0" dirty="0" err="1"/>
              <a:t>resistensdrivende</a:t>
            </a:r>
            <a:r>
              <a:rPr lang="en-GB" baseline="0" dirty="0"/>
              <a:t>. </a:t>
            </a:r>
            <a:r>
              <a:rPr lang="en-GB" baseline="0" dirty="0" err="1"/>
              <a:t>Plakatene</a:t>
            </a:r>
            <a:r>
              <a:rPr lang="en-GB" baseline="0" dirty="0"/>
              <a:t> kan </a:t>
            </a:r>
            <a:r>
              <a:rPr lang="en-GB" baseline="0" dirty="0" err="1"/>
              <a:t>skrives</a:t>
            </a:r>
            <a:r>
              <a:rPr lang="en-GB" baseline="0" dirty="0"/>
              <a:t> </a:t>
            </a:r>
            <a:r>
              <a:rPr lang="en-GB" baseline="0" dirty="0" err="1"/>
              <a:t>ut</a:t>
            </a:r>
            <a:r>
              <a:rPr lang="en-GB" baseline="0" dirty="0"/>
              <a:t> </a:t>
            </a:r>
            <a:r>
              <a:rPr lang="en-GB" baseline="0" dirty="0" err="1"/>
              <a:t>fra</a:t>
            </a:r>
            <a:r>
              <a:rPr lang="en-GB" baseline="0" dirty="0"/>
              <a:t> </a:t>
            </a:r>
            <a:r>
              <a:rPr lang="en-GB" baseline="0" dirty="0" err="1"/>
              <a:t>lenken</a:t>
            </a:r>
            <a:r>
              <a:rPr lang="en-GB" baseline="0" dirty="0"/>
              <a:t> og </a:t>
            </a:r>
            <a:r>
              <a:rPr lang="en-GB" baseline="0" dirty="0" err="1"/>
              <a:t>henges</a:t>
            </a:r>
            <a:r>
              <a:rPr lang="en-GB" baseline="0" dirty="0"/>
              <a:t> </a:t>
            </a:r>
            <a:r>
              <a:rPr lang="en-GB" baseline="0" dirty="0" err="1"/>
              <a:t>opp</a:t>
            </a:r>
            <a:r>
              <a:rPr lang="en-GB" baseline="0" dirty="0"/>
              <a:t> på </a:t>
            </a:r>
            <a:r>
              <a:rPr lang="en-GB" baseline="0" dirty="0" err="1"/>
              <a:t>medisinrom</a:t>
            </a:r>
            <a:r>
              <a:rPr lang="en-GB" baseline="0" dirty="0"/>
              <a:t> </a:t>
            </a:r>
            <a:r>
              <a:rPr lang="en-GB" baseline="0" dirty="0" err="1"/>
              <a:t>o.l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58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ANBEFALES</a:t>
            </a:r>
          </a:p>
          <a:p>
            <a:endParaRPr lang="en-GB" dirty="0"/>
          </a:p>
          <a:p>
            <a:r>
              <a:rPr lang="en-GB" dirty="0" err="1"/>
              <a:t>Tanken</a:t>
            </a:r>
            <a:r>
              <a:rPr lang="en-GB" baseline="0" dirty="0"/>
              <a:t> med </a:t>
            </a:r>
            <a:r>
              <a:rPr lang="en-GB" baseline="0" dirty="0" err="1"/>
              <a:t>dette</a:t>
            </a:r>
            <a:r>
              <a:rPr lang="en-GB" baseline="0" dirty="0"/>
              <a:t> </a:t>
            </a:r>
            <a:r>
              <a:rPr lang="en-GB" baseline="0" dirty="0" err="1"/>
              <a:t>slidet</a:t>
            </a:r>
            <a:r>
              <a:rPr lang="en-GB" baseline="0" dirty="0"/>
              <a:t> er å </a:t>
            </a:r>
            <a:r>
              <a:rPr lang="en-GB" baseline="0" dirty="0" err="1"/>
              <a:t>bruke</a:t>
            </a:r>
            <a:r>
              <a:rPr lang="en-GB" baseline="0" dirty="0"/>
              <a:t> </a:t>
            </a:r>
            <a:r>
              <a:rPr lang="en-GB" baseline="0" dirty="0" err="1"/>
              <a:t>kunnskapen</a:t>
            </a:r>
            <a:r>
              <a:rPr lang="en-GB" baseline="0" dirty="0"/>
              <a:t> </a:t>
            </a:r>
            <a:r>
              <a:rPr lang="en-GB" baseline="0" dirty="0" err="1"/>
              <a:t>studentene</a:t>
            </a:r>
            <a:r>
              <a:rPr lang="en-GB" baseline="0" dirty="0"/>
              <a:t> har </a:t>
            </a:r>
            <a:r>
              <a:rPr lang="en-GB" baseline="0" dirty="0" err="1"/>
              <a:t>ervervet</a:t>
            </a:r>
            <a:r>
              <a:rPr lang="en-GB" baseline="0" dirty="0"/>
              <a:t> </a:t>
            </a:r>
            <a:r>
              <a:rPr lang="en-GB" baseline="0" dirty="0" err="1"/>
              <a:t>seg</a:t>
            </a:r>
            <a:r>
              <a:rPr lang="en-GB" baseline="0" dirty="0"/>
              <a:t> </a:t>
            </a:r>
            <a:r>
              <a:rPr lang="en-GB" baseline="0" dirty="0" err="1"/>
              <a:t>tidligere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presentasjonen</a:t>
            </a:r>
            <a:r>
              <a:rPr lang="en-GB" baseline="0" dirty="0"/>
              <a:t>; </a:t>
            </a:r>
            <a:r>
              <a:rPr lang="en-GB" baseline="0" dirty="0" err="1"/>
              <a:t>hva</a:t>
            </a:r>
            <a:r>
              <a:rPr lang="en-GB" baseline="0" dirty="0"/>
              <a:t> </a:t>
            </a:r>
            <a:r>
              <a:rPr lang="en-GB" baseline="0" dirty="0" err="1"/>
              <a:t>sier</a:t>
            </a:r>
            <a:r>
              <a:rPr lang="en-GB" baseline="0" dirty="0"/>
              <a:t> </a:t>
            </a:r>
            <a:r>
              <a:rPr lang="en-GB" baseline="0" dirty="0" err="1"/>
              <a:t>retningslinjen</a:t>
            </a:r>
            <a:r>
              <a:rPr lang="en-GB" baseline="0" dirty="0"/>
              <a:t> om </a:t>
            </a:r>
            <a:r>
              <a:rPr lang="en-GB" baseline="0" dirty="0" err="1"/>
              <a:t>behandlingsvalg</a:t>
            </a:r>
            <a:r>
              <a:rPr lang="en-GB" baseline="0" dirty="0"/>
              <a:t> og </a:t>
            </a:r>
            <a:r>
              <a:rPr lang="en-GB" baseline="0" dirty="0" err="1"/>
              <a:t>hvilke</a:t>
            </a:r>
            <a:r>
              <a:rPr lang="en-GB" baseline="0" dirty="0"/>
              <a:t> </a:t>
            </a:r>
            <a:r>
              <a:rPr lang="en-GB" baseline="0" dirty="0" err="1"/>
              <a:t>midler</a:t>
            </a:r>
            <a:r>
              <a:rPr lang="en-GB" baseline="0" dirty="0"/>
              <a:t> er </a:t>
            </a:r>
            <a:r>
              <a:rPr lang="en-GB" baseline="0" dirty="0" err="1"/>
              <a:t>foretrukne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et økologisk </a:t>
            </a:r>
            <a:r>
              <a:rPr lang="en-GB" baseline="0" dirty="0" err="1"/>
              <a:t>perspektiv</a:t>
            </a:r>
            <a:r>
              <a:rPr lang="en-GB" baseline="0" dirty="0"/>
              <a:t>. </a:t>
            </a:r>
          </a:p>
          <a:p>
            <a:endParaRPr lang="en-GB" baseline="0" dirty="0"/>
          </a:p>
          <a:p>
            <a:r>
              <a:rPr lang="nb-NO" baseline="0" dirty="0"/>
              <a:t>Se neste slide for svar på spørsmål 5.</a:t>
            </a:r>
            <a:endParaRPr lang="en-GB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29A3-467E-4E3A-8517-0F5E68DE8C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70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30935"/>
            <a:ext cx="10363200" cy="1364830"/>
          </a:xfrm>
        </p:spPr>
        <p:txBody>
          <a:bodyPr bIns="0" anchor="b" anchorCtr="0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19652"/>
            <a:ext cx="8534400" cy="1351443"/>
          </a:xfrm>
        </p:spPr>
        <p:txBody>
          <a:bodyPr/>
          <a:lstStyle>
            <a:lvl1pPr marL="0" indent="0" algn="ctr">
              <a:buNone/>
              <a:defRPr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  <p:pic>
        <p:nvPicPr>
          <p:cNvPr id="10" name="Picture 9" descr="logo kas rgb_01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97" y="4102189"/>
            <a:ext cx="6495339" cy="22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65580"/>
            <a:ext cx="4011084" cy="748104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00449"/>
            <a:ext cx="6815667" cy="46887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61565"/>
            <a:ext cx="4011084" cy="40275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0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52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4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63894" y="1119882"/>
            <a:ext cx="8779701" cy="3533254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390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30935"/>
            <a:ext cx="10363200" cy="1364830"/>
          </a:xfrm>
        </p:spPr>
        <p:txBody>
          <a:bodyPr bIns="0" anchor="b" anchorCtr="0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19652"/>
            <a:ext cx="8534400" cy="1351443"/>
          </a:xfrm>
        </p:spPr>
        <p:txBody>
          <a:bodyPr/>
          <a:lstStyle>
            <a:lvl1pPr marL="0" indent="0" algn="ctr">
              <a:buNone/>
              <a:defRPr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16968" y="4118930"/>
            <a:ext cx="5558064" cy="18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1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976" y="2292500"/>
            <a:ext cx="10972800" cy="357926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6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1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3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976" y="2292501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976" y="2292501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00" y="137274"/>
            <a:ext cx="10010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976" y="2292500"/>
            <a:ext cx="10972800" cy="357926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2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4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15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65580"/>
            <a:ext cx="4011084" cy="748104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00449"/>
            <a:ext cx="6815667" cy="46887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61565"/>
            <a:ext cx="4011084" cy="40275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43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52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3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976" y="2292501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976" y="2292501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00" y="137274"/>
            <a:ext cx="10010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80232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kas-2_.wm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976" y="11495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976" y="2292500"/>
            <a:ext cx="10972800" cy="3579262"/>
          </a:xfrm>
          <a:prstGeom prst="rect">
            <a:avLst/>
          </a:prstGeom>
        </p:spPr>
        <p:txBody>
          <a:bodyPr vert="horz" lIns="144000" tIns="1800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0" y="5980649"/>
            <a:ext cx="9360000" cy="62640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</p:spPr>
        <p:txBody>
          <a:bodyPr vert="horz" lIns="540000" tIns="45720" rIns="91440" bIns="93600" rtlCol="0" anchor="ctr"/>
          <a:lstStyle>
            <a:lvl1pPr algn="ctr">
              <a:defRPr sz="1200">
                <a:solidFill>
                  <a:srgbClr val="4982B5"/>
                </a:solidFill>
              </a:defRPr>
            </a:lvl1pPr>
          </a:lstStyle>
          <a:p>
            <a:pPr algn="l"/>
            <a:endParaRPr lang="en-US" sz="240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"/>
          </p:nvPr>
        </p:nvSpPr>
        <p:spPr>
          <a:xfrm>
            <a:off x="7202123" y="6112782"/>
            <a:ext cx="1700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rgbClr val="4982B5"/>
                </a:solidFill>
              </a:defRPr>
            </a:lvl1pPr>
          </a:lstStyle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9609600" y="5980649"/>
            <a:ext cx="2582400" cy="62640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</p:spPr>
        <p:txBody>
          <a:bodyPr vert="horz" lIns="144000" tIns="45720" rIns="91440" bIns="45720" rtlCol="0" anchor="ctr"/>
          <a:lstStyle>
            <a:lvl1pPr algn="ctr">
              <a:defRPr sz="1800" baseline="0">
                <a:solidFill>
                  <a:srgbClr val="7CBCF3"/>
                </a:solidFill>
              </a:defRPr>
            </a:lvl1pPr>
          </a:lstStyle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000" indent="-3429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982B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4982B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kas-2_.wm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976" y="11495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976" y="2292500"/>
            <a:ext cx="10972800" cy="3579262"/>
          </a:xfrm>
          <a:prstGeom prst="rect">
            <a:avLst/>
          </a:prstGeom>
        </p:spPr>
        <p:txBody>
          <a:bodyPr vert="horz" lIns="144000" tIns="1800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0" y="5980649"/>
            <a:ext cx="9360000" cy="62640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 vert="horz" lIns="540000" tIns="45720" rIns="91440" bIns="93600" rtlCol="0" anchor="ctr"/>
          <a:lstStyle>
            <a:lvl1pPr algn="ctr">
              <a:defRPr sz="1200">
                <a:solidFill>
                  <a:srgbClr val="4982B5"/>
                </a:solidFill>
              </a:defRPr>
            </a:lvl1pPr>
          </a:lstStyle>
          <a:p>
            <a:pPr algn="l"/>
            <a:endParaRPr lang="en-US" sz="240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"/>
          </p:nvPr>
        </p:nvSpPr>
        <p:spPr>
          <a:xfrm>
            <a:off x="7202123" y="6112782"/>
            <a:ext cx="1700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rgbClr val="4982B5"/>
                </a:solidFill>
              </a:defRPr>
            </a:lvl1pPr>
          </a:lstStyle>
          <a:p>
            <a:fld id="{485D11AA-9E4F-D14B-A6DA-2B445EC69DFE}" type="datetimeFigureOut">
              <a:rPr lang="en-US"/>
              <a:pPr/>
              <a:t>9/17/2024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9609600" y="5980649"/>
            <a:ext cx="2582400" cy="62640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</p:spPr>
        <p:txBody>
          <a:bodyPr vert="horz" lIns="144000" tIns="45720" rIns="91440" bIns="45720" rtlCol="0" anchor="ctr"/>
          <a:lstStyle>
            <a:lvl1pPr algn="ctr">
              <a:defRPr sz="1800" baseline="0">
                <a:solidFill>
                  <a:srgbClr val="7CBCF3"/>
                </a:solidFill>
              </a:defRPr>
            </a:lvl1pPr>
          </a:lstStyle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000" indent="-3429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982B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4982B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EB8F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helsedirektoratet.no/retningslinjer/antibiotika-i-sykehus/luftveisinfeksjoner-nedre/pneumoni-samfunnservervet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linicians/penicillin-allergy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tibiotika.no/fordypningsoppgaver-sykepleiers-rolle-i-antibiotikastyring/" TargetMode="External"/><Relationship Id="rId3" Type="http://schemas.openxmlformats.org/officeDocument/2006/relationships/hyperlink" Target="https://www.helsedirektoratet.no/faglige-rad/tidlig-oppdagelse-og-rask-respons-ved-forverret-somatisk-tilstand/observasjonsrutiner#virksomheten-bor-etablere-rutiner-for-systematiske-observasjoner-av-pasienters-vitale-funksjoner-praktisk" TargetMode="External"/><Relationship Id="rId7" Type="http://schemas.openxmlformats.org/officeDocument/2006/relationships/hyperlink" Target="https://www.antibiotika.no/revurder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ousmik.no/index.php?action=showchapter&amp;chapter=Q2WyQPfd" TargetMode="External"/><Relationship Id="rId5" Type="http://schemas.openxmlformats.org/officeDocument/2006/relationships/hyperlink" Target="https://www.antibiotika.no/e-laeringskurs-antibiotikabruk-i-sykehus/" TargetMode="External"/><Relationship Id="rId4" Type="http://schemas.openxmlformats.org/officeDocument/2006/relationships/hyperlink" Target="https://www.helsedirektoratet.no/retningslinjer/antibiotika-i-sykeh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helsedirektoratet.no/retningslinjer/antibiotika-i-sykeh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rk.no/video/hva-er-antibiotikaresistens---nrk-skole_73155ca8-e05c-4536-b568-016408008693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antibiotika.no/2019/07/17/plakater-for-inndeling-av-bred-og-smalspektrede-antibiotik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SYKEPLEIERENS ROLLE FOR ANTIBIOTIKABRUK I SPESIALISTHELSETJENESTEN 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Siri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Syvertsen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på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sykehus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8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b="84286"/>
          <a:stretch/>
        </p:blipFill>
        <p:spPr>
          <a:xfrm>
            <a:off x="2471660" y="1402929"/>
            <a:ext cx="5874644" cy="1068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904" y="2569027"/>
            <a:ext cx="5867400" cy="33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vrundet rektangel 2"/>
          <p:cNvSpPr/>
          <p:nvPr/>
        </p:nvSpPr>
        <p:spPr>
          <a:xfrm>
            <a:off x="2842764" y="5148944"/>
            <a:ext cx="2141674" cy="6754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kstSylinder 4"/>
          <p:cNvSpPr txBox="1"/>
          <p:nvPr/>
        </p:nvSpPr>
        <p:spPr>
          <a:xfrm>
            <a:off x="2385185" y="6299319"/>
            <a:ext cx="1020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hlinkClick r:id="rId5"/>
              </a:rPr>
              <a:t>Pneumoni, samfunnservervet - Helsedirektoratet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5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23109" y="1384663"/>
            <a:ext cx="9919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Dere velger å gå over til Penicillin da det er et mer økologisk valg. </a:t>
            </a:r>
          </a:p>
          <a:p>
            <a:endParaRPr lang="en-GB" sz="2800" dirty="0"/>
          </a:p>
          <a:p>
            <a:r>
              <a:rPr lang="en-GB" sz="2800" dirty="0"/>
              <a:t>6. Hva er den optimale doseringshyppigheten for Penicillin? 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46" y="2946886"/>
            <a:ext cx="4214660" cy="315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3309546" y="6362163"/>
            <a:ext cx="4082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24146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9" y="1985553"/>
            <a:ext cx="3756334" cy="434979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988" y="1985553"/>
            <a:ext cx="3879364" cy="434979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522" y="1985552"/>
            <a:ext cx="3641847" cy="4349796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394857" y="296091"/>
            <a:ext cx="7419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Penicillin 1,2 g (=2 mill IE) x 3</a:t>
            </a:r>
          </a:p>
        </p:txBody>
      </p:sp>
    </p:spTree>
    <p:extLst>
      <p:ext uri="{BB962C8B-B14F-4D97-AF65-F5344CB8AC3E}">
        <p14:creationId xmlns:p14="http://schemas.microsoft.com/office/powerpoint/2010/main" val="156714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b="21122"/>
          <a:stretch/>
        </p:blipFill>
        <p:spPr>
          <a:xfrm>
            <a:off x="8320631" y="2267439"/>
            <a:ext cx="3566569" cy="3183792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b="21560"/>
          <a:stretch/>
        </p:blipFill>
        <p:spPr>
          <a:xfrm>
            <a:off x="4514365" y="2267879"/>
            <a:ext cx="3633531" cy="316576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5"/>
          <a:srcRect b="21122"/>
          <a:stretch/>
        </p:blipFill>
        <p:spPr>
          <a:xfrm>
            <a:off x="741190" y="2267440"/>
            <a:ext cx="3600439" cy="3183791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579221" y="220725"/>
            <a:ext cx="55038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Penicillin 1,2 g (=2 mill IE) </a:t>
            </a:r>
          </a:p>
          <a:p>
            <a:endParaRPr lang="en-GB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41190" y="1559553"/>
            <a:ext cx="139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x3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4514364" y="1559553"/>
            <a:ext cx="963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x4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8403771" y="1559553"/>
            <a:ext cx="92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x6</a:t>
            </a:r>
          </a:p>
        </p:txBody>
      </p:sp>
    </p:spTree>
    <p:extLst>
      <p:ext uri="{BB962C8B-B14F-4D97-AF65-F5344CB8AC3E}">
        <p14:creationId xmlns:p14="http://schemas.microsoft.com/office/powerpoint/2010/main" val="363633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18309" y="1227908"/>
            <a:ext cx="1139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Ved de fleste infeksjonstilstander er det aktuelt å ta mikrobiologiske prøver.</a:t>
            </a:r>
          </a:p>
          <a:p>
            <a:r>
              <a:rPr lang="en-GB" sz="2800" dirty="0"/>
              <a:t> </a:t>
            </a:r>
          </a:p>
          <a:p>
            <a:r>
              <a:rPr lang="en-GB" sz="2800" dirty="0"/>
              <a:t> 7. Hva kan prøvene nyttes til?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16" y="3242514"/>
            <a:ext cx="5084505" cy="2828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3042745" y="6071303"/>
            <a:ext cx="4051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00" i="1" dirty="0">
                <a:solidFill>
                  <a:prstClr val="black"/>
                </a:solidFill>
              </a:rPr>
              <a:t>Foto: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156465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344837" y="1318916"/>
            <a:ext cx="1053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Rasjonalet for mikrobiologisk prøvetaking</a:t>
            </a:r>
          </a:p>
          <a:p>
            <a:endParaRPr lang="en-GB" sz="36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947957" y="2653158"/>
            <a:ext cx="106244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Identifisere evt. mikrobe og hvilke antibiotika som evt. er virksomme</a:t>
            </a:r>
          </a:p>
          <a:p>
            <a:endParaRPr lang="nb-NO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Gi pasienten en diagnose med korresponderende behandling og prognose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Identifisere behovet for evt. smitteverntiltak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Bidra til statistikk over forekomst av infeksjonssykdommer og antimikrobiell resistens i befolkningen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116" y="189873"/>
            <a:ext cx="2058092" cy="1549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Sylinder 5"/>
          <p:cNvSpPr txBox="1"/>
          <p:nvPr/>
        </p:nvSpPr>
        <p:spPr>
          <a:xfrm>
            <a:off x="9299863" y="1780582"/>
            <a:ext cx="279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Foto: ecdc.europa.eu</a:t>
            </a:r>
          </a:p>
        </p:txBody>
      </p:sp>
    </p:spTree>
    <p:extLst>
      <p:ext uri="{BB962C8B-B14F-4D97-AF65-F5344CB8AC3E}">
        <p14:creationId xmlns:p14="http://schemas.microsoft.com/office/powerpoint/2010/main" val="95337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759465" y="841381"/>
            <a:ext cx="96665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Om kvelden faller Siri ut av sengen og får et sår på høyre legg. Etter hvert blir såret hovent, huden er rød i en omkrets på 5 cm rundt såret og det siver puss. Dere vil ta en prøve for å få vite hvilken bakterie som har gitt infeksjon. </a:t>
            </a:r>
          </a:p>
          <a:p>
            <a:endParaRPr lang="en-GB" sz="2800" dirty="0"/>
          </a:p>
          <a:p>
            <a:pPr lvl="0"/>
            <a:r>
              <a:rPr lang="nb-NO" sz="2800" dirty="0"/>
              <a:t>8. Hva er nødvendig informasjon på rekvisisjonsskjemaet?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60" y="3866724"/>
            <a:ext cx="3861163" cy="2612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3375659" y="6488668"/>
            <a:ext cx="3861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00" i="1" dirty="0">
                <a:solidFill>
                  <a:prstClr val="black"/>
                </a:solidFill>
              </a:rPr>
              <a:t>Foto: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58148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639779"/>
            <a:ext cx="129634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 </a:t>
            </a:r>
          </a:p>
          <a:p>
            <a:r>
              <a:rPr lang="nb-NO" sz="2800" dirty="0"/>
              <a:t>Rekvisisjonen er laboratoriets arbeidsdokument og forteller hvordan prøven skal analyseres og tolkes. </a:t>
            </a:r>
          </a:p>
          <a:p>
            <a:endParaRPr lang="nb-NO" sz="2800" dirty="0"/>
          </a:p>
          <a:p>
            <a:r>
              <a:rPr lang="nb-NO" sz="2800" dirty="0"/>
              <a:t>Rekvisisjonen må derfor minimum ha følgende opplysninger:</a:t>
            </a:r>
          </a:p>
          <a:p>
            <a:endParaRPr lang="en-GB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2800" dirty="0"/>
              <a:t>Pasientens navn og personnummer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2800" dirty="0"/>
              <a:t>Prøvetakingsdato</a:t>
            </a:r>
            <a:endParaRPr lang="en-GB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2800" dirty="0"/>
              <a:t>Prøvematerialets art og lokalisasjon</a:t>
            </a:r>
            <a:endParaRPr lang="en-GB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2800" dirty="0"/>
              <a:t>Korte kliniske opplysninger, inkludert sykdomsvarighet </a:t>
            </a:r>
          </a:p>
          <a:p>
            <a:pPr lvl="0"/>
            <a:r>
              <a:rPr lang="nb-NO" sz="2800" dirty="0"/>
              <a:t>   og evt. antibiotikabehandling</a:t>
            </a:r>
            <a:endParaRPr lang="en-GB" sz="2800" dirty="0"/>
          </a:p>
          <a:p>
            <a:endParaRPr lang="nb-NO" sz="2800" dirty="0"/>
          </a:p>
          <a:p>
            <a:endParaRPr lang="en-GB" sz="1200" dirty="0"/>
          </a:p>
          <a:p>
            <a:endParaRPr lang="en-GB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43" y="4038675"/>
            <a:ext cx="2796079" cy="1865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8998039" y="6011048"/>
            <a:ext cx="319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2818871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92777" y="1349829"/>
            <a:ext cx="90830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9.</a:t>
            </a:r>
            <a:r>
              <a:rPr lang="nb-NO" dirty="0"/>
              <a:t> </a:t>
            </a:r>
            <a:r>
              <a:rPr lang="nb-NO" sz="2800" dirty="0"/>
              <a:t>Hvordan skal prøvetakingen av såret foregå?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57" y="1943986"/>
            <a:ext cx="6693626" cy="4462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992777" y="6581001"/>
            <a:ext cx="3901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146417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37" y="1709338"/>
            <a:ext cx="8498561" cy="357866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808618" y="5364480"/>
            <a:ext cx="500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©Marit H Ebbesen, Mikrobiologisk avd., Helse Bergen</a:t>
            </a:r>
          </a:p>
        </p:txBody>
      </p:sp>
    </p:spTree>
    <p:extLst>
      <p:ext uri="{BB962C8B-B14F-4D97-AF65-F5344CB8AC3E}">
        <p14:creationId xmlns:p14="http://schemas.microsoft.com/office/powerpoint/2010/main" val="88599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658532" y="699088"/>
            <a:ext cx="98058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Siri Syvertsen er 57 år, har diabetes mellitus type 2, ellers frisk innlegges på sykehus fra hjemmet med mistenkt pneumoni. </a:t>
            </a:r>
          </a:p>
          <a:p>
            <a:endParaRPr lang="nb-NO" sz="2800" dirty="0"/>
          </a:p>
          <a:p>
            <a:endParaRPr lang="nb-NO" sz="2800" dirty="0"/>
          </a:p>
          <a:p>
            <a:r>
              <a:rPr lang="nb-NO" sz="2800" dirty="0"/>
              <a:t>1. Som sykepleier i akuttmottak, hvilke observasjoner må du gjøre for å kartlegge pasientens status?  </a:t>
            </a:r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49" y="3418481"/>
            <a:ext cx="4824549" cy="3007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3491948" y="6490184"/>
            <a:ext cx="4824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159931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83176" y="1314994"/>
            <a:ext cx="118088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Etter et døgn vil dere som behandlende team revurdere antibiotikabehandlingen.</a:t>
            </a:r>
          </a:p>
          <a:p>
            <a:r>
              <a:rPr lang="nb-NO" sz="2800" dirty="0"/>
              <a:t> </a:t>
            </a:r>
            <a:endParaRPr lang="en-GB" sz="2800" dirty="0"/>
          </a:p>
          <a:p>
            <a:pPr lvl="0"/>
            <a:r>
              <a:rPr lang="nb-NO" sz="2800" dirty="0"/>
              <a:t>10. Hvilken informasjon kan du som sykepleier bidra med i revurderingen?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87" y="3551192"/>
            <a:ext cx="4116251" cy="2746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5779087" y="6490952"/>
            <a:ext cx="326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312607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1" y="1350410"/>
            <a:ext cx="6200502" cy="4136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vrundet rektangel 2"/>
          <p:cNvSpPr/>
          <p:nvPr/>
        </p:nvSpPr>
        <p:spPr>
          <a:xfrm>
            <a:off x="5318761" y="1870756"/>
            <a:ext cx="2606040" cy="73310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84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Almenntilstand og respons vitale parametere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vrundet rektangel 3"/>
          <p:cNvSpPr/>
          <p:nvPr/>
        </p:nvSpPr>
        <p:spPr>
          <a:xfrm>
            <a:off x="6541815" y="3586345"/>
            <a:ext cx="1313317" cy="63731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840"/>
              </a:spcBef>
              <a:spcAft>
                <a:spcPts val="1000"/>
              </a:spcAft>
            </a:pPr>
            <a:r>
              <a:rPr lang="nb-NO" sz="1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ta tabletter?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vrundet rektangel 4"/>
          <p:cNvSpPr/>
          <p:nvPr/>
        </p:nvSpPr>
        <p:spPr>
          <a:xfrm>
            <a:off x="5486401" y="4241076"/>
            <a:ext cx="1275442" cy="461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840"/>
              </a:spcBef>
              <a:spcAft>
                <a:spcPts val="1000"/>
              </a:spcAft>
            </a:pPr>
            <a:r>
              <a:rPr lang="nb-NO" sz="1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Bivirkninger?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6041434" y="4911818"/>
            <a:ext cx="1125719" cy="37428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840"/>
              </a:spcBef>
              <a:spcAft>
                <a:spcPts val="1000"/>
              </a:spcAft>
            </a:pPr>
            <a:r>
              <a:rPr lang="nb-NO" sz="1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Allergier?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vrundet rektangel 6"/>
          <p:cNvSpPr/>
          <p:nvPr/>
        </p:nvSpPr>
        <p:spPr>
          <a:xfrm>
            <a:off x="3143794" y="3963581"/>
            <a:ext cx="1953374" cy="39941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840"/>
              </a:spcBef>
              <a:spcAft>
                <a:spcPts val="1000"/>
              </a:spcAft>
            </a:pPr>
            <a:r>
              <a:rPr lang="nb-NO" sz="1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Resultat mikrobiologiske prøver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2072641" y="5769735"/>
            <a:ext cx="2705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57717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524000" y="722811"/>
            <a:ext cx="9239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Du har observert at Siri har fått et utslett på armene og overkroppen.</a:t>
            </a:r>
          </a:p>
          <a:p>
            <a:endParaRPr lang="en-GB" sz="2800" dirty="0"/>
          </a:p>
          <a:p>
            <a:r>
              <a:rPr lang="en-GB" sz="2800" dirty="0"/>
              <a:t>11. Hvilken informasjon trenger dere for å vurdere hvorvidt utslettet kan være en allergisk reaksjon på Penicillin?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05" y="2943497"/>
            <a:ext cx="4357852" cy="3261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3299405" y="6387921"/>
            <a:ext cx="2921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275607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03199" y="1908135"/>
            <a:ext cx="117856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800" dirty="0"/>
              <a:t>Hvor lenge er det siden du reagerte allergisk på penicillin (måneder, år)?</a:t>
            </a:r>
          </a:p>
          <a:p>
            <a:endParaRPr lang="nb-NO" sz="2800" dirty="0"/>
          </a:p>
          <a:p>
            <a:pPr marL="514350" indent="-514350">
              <a:buAutoNum type="arabicPeriod" startAt="2"/>
            </a:pPr>
            <a:r>
              <a:rPr lang="nb-NO" sz="2800" dirty="0"/>
              <a:t>Hvilken reaksjon fikk du (symptomer fra hud, mage/tarm, luftveier, </a:t>
            </a:r>
          </a:p>
          <a:p>
            <a:r>
              <a:rPr lang="nb-NO" sz="2800" dirty="0"/>
              <a:t>      hjerte/blodtrykk eller annet)?</a:t>
            </a:r>
          </a:p>
          <a:p>
            <a:endParaRPr lang="nb-NO" sz="2800" dirty="0"/>
          </a:p>
          <a:p>
            <a:pPr marL="514350" indent="-514350">
              <a:buAutoNum type="arabicPeriod" startAt="3"/>
            </a:pPr>
            <a:r>
              <a:rPr lang="nb-NO" sz="2800" dirty="0"/>
              <a:t>Hvor lang tid gikk det fra du ble behandlet med penicillin til du fikk en</a:t>
            </a:r>
          </a:p>
          <a:p>
            <a:r>
              <a:rPr lang="nb-NO" sz="2800" dirty="0"/>
              <a:t>      allergisk reaksjon (minutter, timer eller dager)?</a:t>
            </a:r>
            <a:endParaRPr lang="en-GB" sz="2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729" y="4547164"/>
            <a:ext cx="3041251" cy="2033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8669866" y="6581001"/>
            <a:ext cx="2640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E6C1B18-9F38-43FB-59A2-491E5338F344}"/>
              </a:ext>
            </a:extLst>
          </p:cNvPr>
          <p:cNvSpPr txBox="1"/>
          <p:nvPr/>
        </p:nvSpPr>
        <p:spPr>
          <a:xfrm>
            <a:off x="1710813" y="383458"/>
            <a:ext cx="989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Still pasienten følgende spørsmål for å bidra til å avklare om penicillin-allergien er reell:</a:t>
            </a:r>
          </a:p>
        </p:txBody>
      </p:sp>
    </p:spTree>
    <p:extLst>
      <p:ext uri="{BB962C8B-B14F-4D97-AF65-F5344CB8AC3E}">
        <p14:creationId xmlns:p14="http://schemas.microsoft.com/office/powerpoint/2010/main" val="152193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4666" y="462844"/>
            <a:ext cx="3697111" cy="629920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ktangel 4"/>
          <p:cNvSpPr/>
          <p:nvPr/>
        </p:nvSpPr>
        <p:spPr>
          <a:xfrm>
            <a:off x="4216399" y="462844"/>
            <a:ext cx="3697111" cy="6299201"/>
          </a:xfrm>
          <a:prstGeom prst="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/>
          <p:cNvSpPr/>
          <p:nvPr/>
        </p:nvSpPr>
        <p:spPr>
          <a:xfrm>
            <a:off x="8348134" y="462843"/>
            <a:ext cx="3697111" cy="62992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Sylinder 6"/>
          <p:cNvSpPr txBox="1"/>
          <p:nvPr/>
        </p:nvSpPr>
        <p:spPr>
          <a:xfrm>
            <a:off x="234243" y="739843"/>
            <a:ext cx="3397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Symptomer</a:t>
            </a:r>
            <a:r>
              <a:rPr lang="en-GB" b="1" dirty="0"/>
              <a:t>/</a:t>
            </a:r>
            <a:r>
              <a:rPr lang="en-GB" b="1" dirty="0" err="1"/>
              <a:t>sykehistorie</a:t>
            </a:r>
            <a:endParaRPr lang="en-GB" b="1" dirty="0"/>
          </a:p>
          <a:p>
            <a:endParaRPr lang="en-GB" dirty="0"/>
          </a:p>
          <a:p>
            <a:r>
              <a:rPr lang="en-GB" dirty="0" err="1"/>
              <a:t>Utelukkende</a:t>
            </a:r>
            <a:r>
              <a:rPr lang="en-GB" dirty="0"/>
              <a:t> GI-</a:t>
            </a:r>
            <a:r>
              <a:rPr lang="en-GB" dirty="0" err="1"/>
              <a:t>symptomer</a:t>
            </a:r>
            <a:r>
              <a:rPr lang="en-GB" dirty="0"/>
              <a:t> (</a:t>
            </a:r>
            <a:r>
              <a:rPr lang="en-GB" dirty="0" err="1"/>
              <a:t>kvalme</a:t>
            </a:r>
            <a:r>
              <a:rPr lang="en-GB" dirty="0"/>
              <a:t>, </a:t>
            </a:r>
            <a:r>
              <a:rPr lang="en-GB" dirty="0" err="1"/>
              <a:t>oppkast</a:t>
            </a:r>
            <a:r>
              <a:rPr lang="en-GB" dirty="0"/>
              <a:t>, </a:t>
            </a:r>
            <a:r>
              <a:rPr lang="en-GB" dirty="0" err="1"/>
              <a:t>diare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Senere</a:t>
            </a:r>
            <a:r>
              <a:rPr lang="en-GB" dirty="0"/>
              <a:t> fått </a:t>
            </a:r>
            <a:r>
              <a:rPr lang="en-GB" dirty="0" err="1"/>
              <a:t>samme</a:t>
            </a:r>
            <a:r>
              <a:rPr lang="en-GB" dirty="0"/>
              <a:t> penicillin </a:t>
            </a:r>
            <a:r>
              <a:rPr lang="en-GB" dirty="0" err="1"/>
              <a:t>uten</a:t>
            </a:r>
            <a:r>
              <a:rPr lang="en-GB" dirty="0"/>
              <a:t> reaksjon</a:t>
            </a:r>
          </a:p>
          <a:p>
            <a:endParaRPr lang="en-GB" dirty="0"/>
          </a:p>
          <a:p>
            <a:r>
              <a:rPr lang="en-GB" dirty="0"/>
              <a:t>Kun </a:t>
            </a:r>
            <a:r>
              <a:rPr lang="en-GB" dirty="0" err="1"/>
              <a:t>familiehistorie</a:t>
            </a:r>
            <a:r>
              <a:rPr lang="en-GB" dirty="0"/>
              <a:t> på </a:t>
            </a:r>
            <a:r>
              <a:rPr lang="en-GB" dirty="0" err="1"/>
              <a:t>allergi</a:t>
            </a:r>
            <a:r>
              <a:rPr lang="en-GB" dirty="0"/>
              <a:t> (</a:t>
            </a:r>
            <a:r>
              <a:rPr lang="en-GB" dirty="0" err="1"/>
              <a:t>penicillinallergi</a:t>
            </a:r>
            <a:r>
              <a:rPr lang="en-GB" dirty="0"/>
              <a:t> </a:t>
            </a:r>
            <a:r>
              <a:rPr lang="en-GB" dirty="0" err="1"/>
              <a:t>hos</a:t>
            </a:r>
            <a:r>
              <a:rPr lang="en-GB" dirty="0"/>
              <a:t> </a:t>
            </a:r>
            <a:r>
              <a:rPr lang="en-GB" dirty="0" err="1"/>
              <a:t>nær</a:t>
            </a:r>
            <a:r>
              <a:rPr lang="en-GB" dirty="0"/>
              <a:t> </a:t>
            </a:r>
            <a:r>
              <a:rPr lang="en-GB" dirty="0" err="1"/>
              <a:t>slektning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 err="1"/>
              <a:t>Tiltak</a:t>
            </a:r>
            <a:endParaRPr lang="en-GB" b="1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Fjern merkelappen «penicillinallergi»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Pasienten kan få penicillin</a:t>
            </a:r>
          </a:p>
          <a:p>
            <a:endParaRPr lang="en-GB" b="1" dirty="0"/>
          </a:p>
        </p:txBody>
      </p:sp>
      <p:sp>
        <p:nvSpPr>
          <p:cNvPr id="8" name="TekstSylinder 7"/>
          <p:cNvSpPr txBox="1"/>
          <p:nvPr/>
        </p:nvSpPr>
        <p:spPr>
          <a:xfrm>
            <a:off x="4399844" y="739843"/>
            <a:ext cx="33302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Symptomer</a:t>
            </a:r>
            <a:r>
              <a:rPr lang="en-GB" b="1" dirty="0"/>
              <a:t>/</a:t>
            </a:r>
            <a:r>
              <a:rPr lang="en-GB" b="1" dirty="0" err="1"/>
              <a:t>sykehistorie</a:t>
            </a:r>
            <a:endParaRPr lang="en-GB" b="1" dirty="0"/>
          </a:p>
          <a:p>
            <a:endParaRPr lang="nb-NO" dirty="0"/>
          </a:p>
          <a:p>
            <a:r>
              <a:rPr lang="nb-NO" dirty="0"/>
              <a:t>Ukjent reaksjon &gt;10 år siden</a:t>
            </a:r>
          </a:p>
          <a:p>
            <a:endParaRPr lang="nb-NO" dirty="0"/>
          </a:p>
          <a:p>
            <a:r>
              <a:rPr lang="nb-NO" dirty="0"/>
              <a:t>Pasienten benekter allergi, men det er angitt i journal</a:t>
            </a:r>
          </a:p>
          <a:p>
            <a:endParaRPr lang="nb-NO" dirty="0"/>
          </a:p>
          <a:p>
            <a:r>
              <a:rPr lang="nb-NO" dirty="0" err="1"/>
              <a:t>Makulopapuløst</a:t>
            </a:r>
            <a:r>
              <a:rPr lang="nb-NO" dirty="0"/>
              <a:t> eksantem</a:t>
            </a:r>
          </a:p>
          <a:p>
            <a:endParaRPr lang="nb-NO" dirty="0"/>
          </a:p>
          <a:p>
            <a:r>
              <a:rPr lang="nb-NO" dirty="0"/>
              <a:t>Isolert kløe, hoste, tretthet</a:t>
            </a:r>
          </a:p>
          <a:p>
            <a:endParaRPr lang="nb-NO" dirty="0"/>
          </a:p>
          <a:p>
            <a:r>
              <a:rPr lang="nb-NO" b="1" dirty="0"/>
              <a:t>Tiltak: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Pasienten kan få penicillin i lav dose, etterfulgt av full dose under observasjon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Evt. bruk retningslinjens alternativ ved penicillinallergi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Pasienten henvises til allergologisk utredning 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8545689" y="739843"/>
            <a:ext cx="34995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Symptomer</a:t>
            </a:r>
            <a:r>
              <a:rPr lang="en-GB" b="1" dirty="0"/>
              <a:t>/</a:t>
            </a:r>
            <a:r>
              <a:rPr lang="en-GB" b="1" dirty="0" err="1"/>
              <a:t>sykehistorie</a:t>
            </a:r>
            <a:endParaRPr lang="en-GB" b="1" dirty="0"/>
          </a:p>
          <a:p>
            <a:endParaRPr lang="en-GB" dirty="0"/>
          </a:p>
          <a:p>
            <a:r>
              <a:rPr lang="en-GB" dirty="0" err="1"/>
              <a:t>Tunge</a:t>
            </a:r>
            <a:r>
              <a:rPr lang="en-GB" dirty="0"/>
              <a:t>/</a:t>
            </a:r>
            <a:r>
              <a:rPr lang="en-GB" dirty="0" err="1"/>
              <a:t>leppe</a:t>
            </a:r>
            <a:r>
              <a:rPr lang="en-GB" dirty="0"/>
              <a:t>/</a:t>
            </a:r>
            <a:r>
              <a:rPr lang="en-GB" dirty="0" err="1"/>
              <a:t>ansiktshevelse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generalisert</a:t>
            </a:r>
            <a:r>
              <a:rPr lang="en-GB" dirty="0"/>
              <a:t> </a:t>
            </a:r>
            <a:r>
              <a:rPr lang="en-GB" dirty="0" err="1"/>
              <a:t>hevelse</a:t>
            </a:r>
            <a:r>
              <a:rPr lang="en-GB" dirty="0"/>
              <a:t>, </a:t>
            </a:r>
            <a:r>
              <a:rPr lang="en-GB" dirty="0" err="1"/>
              <a:t>urtikaria</a:t>
            </a:r>
            <a:endParaRPr lang="en-GB" dirty="0"/>
          </a:p>
          <a:p>
            <a:r>
              <a:rPr lang="en-GB" dirty="0"/>
              <a:t>Larynx-</a:t>
            </a:r>
            <a:r>
              <a:rPr lang="en-GB" dirty="0" err="1"/>
              <a:t>affeksjon</a:t>
            </a:r>
            <a:r>
              <a:rPr lang="en-GB" dirty="0"/>
              <a:t> (</a:t>
            </a:r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hals</a:t>
            </a:r>
            <a:r>
              <a:rPr lang="en-GB" dirty="0"/>
              <a:t>, </a:t>
            </a:r>
            <a:r>
              <a:rPr lang="en-GB" dirty="0" err="1"/>
              <a:t>hes</a:t>
            </a:r>
            <a:r>
              <a:rPr lang="en-GB" dirty="0"/>
              <a:t> </a:t>
            </a:r>
            <a:r>
              <a:rPr lang="en-GB" dirty="0" err="1"/>
              <a:t>stemme</a:t>
            </a:r>
            <a:r>
              <a:rPr lang="en-GB" dirty="0"/>
              <a:t>)</a:t>
            </a:r>
          </a:p>
          <a:p>
            <a:r>
              <a:rPr lang="en-GB" dirty="0"/>
              <a:t>Tung </a:t>
            </a:r>
            <a:r>
              <a:rPr lang="en-GB" dirty="0" err="1"/>
              <a:t>pust</a:t>
            </a:r>
            <a:endParaRPr lang="en-GB" dirty="0"/>
          </a:p>
          <a:p>
            <a:r>
              <a:rPr lang="en-GB" dirty="0" err="1"/>
              <a:t>Anafylaksi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uforklart</a:t>
            </a:r>
            <a:r>
              <a:rPr lang="en-GB" dirty="0"/>
              <a:t> </a:t>
            </a:r>
            <a:r>
              <a:rPr lang="en-GB" dirty="0" err="1"/>
              <a:t>bevissthetstap</a:t>
            </a:r>
            <a:endParaRPr lang="en-GB" dirty="0"/>
          </a:p>
          <a:p>
            <a:r>
              <a:rPr lang="en-GB" dirty="0"/>
              <a:t>Utslett med </a:t>
            </a:r>
            <a:r>
              <a:rPr lang="en-GB" dirty="0" err="1"/>
              <a:t>blemmer</a:t>
            </a:r>
            <a:r>
              <a:rPr lang="en-GB" dirty="0"/>
              <a:t> og </a:t>
            </a:r>
            <a:r>
              <a:rPr lang="en-GB" dirty="0" err="1"/>
              <a:t>pustler</a:t>
            </a:r>
            <a:endParaRPr lang="en-GB" dirty="0"/>
          </a:p>
          <a:p>
            <a:r>
              <a:rPr lang="en-GB" dirty="0" err="1"/>
              <a:t>Forstyrret</a:t>
            </a:r>
            <a:r>
              <a:rPr lang="en-GB" dirty="0"/>
              <a:t> </a:t>
            </a:r>
            <a:r>
              <a:rPr lang="en-GB" dirty="0" err="1"/>
              <a:t>blodbilde</a:t>
            </a:r>
            <a:endParaRPr lang="en-GB" dirty="0"/>
          </a:p>
          <a:p>
            <a:r>
              <a:rPr lang="en-GB" dirty="0"/>
              <a:t> «Drug fever» </a:t>
            </a:r>
          </a:p>
          <a:p>
            <a:r>
              <a:rPr lang="en-GB" dirty="0" err="1"/>
              <a:t>Nyre</a:t>
            </a:r>
            <a:r>
              <a:rPr lang="en-GB" dirty="0"/>
              <a:t>-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leversvikt</a:t>
            </a:r>
            <a:endParaRPr lang="en-GB" dirty="0"/>
          </a:p>
          <a:p>
            <a:r>
              <a:rPr lang="en-GB" dirty="0" err="1"/>
              <a:t>Ukjent</a:t>
            </a:r>
            <a:r>
              <a:rPr lang="en-GB" dirty="0"/>
              <a:t> reaksjon &lt;10 </a:t>
            </a:r>
            <a:r>
              <a:rPr lang="en-GB" dirty="0" err="1"/>
              <a:t>år</a:t>
            </a:r>
            <a:r>
              <a:rPr lang="en-GB" dirty="0"/>
              <a:t> </a:t>
            </a:r>
            <a:r>
              <a:rPr lang="en-GB" dirty="0" err="1"/>
              <a:t>siden</a:t>
            </a:r>
            <a:endParaRPr lang="en-GB" dirty="0"/>
          </a:p>
          <a:p>
            <a:r>
              <a:rPr lang="en-GB" dirty="0" err="1"/>
              <a:t>Graviditet</a:t>
            </a:r>
            <a:endParaRPr lang="en-GB" dirty="0"/>
          </a:p>
          <a:p>
            <a:endParaRPr lang="en-GB" dirty="0"/>
          </a:p>
          <a:p>
            <a:r>
              <a:rPr lang="en-GB" b="1" dirty="0" err="1"/>
              <a:t>Tiltak</a:t>
            </a:r>
            <a:r>
              <a:rPr lang="en-GB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Bruk</a:t>
            </a:r>
            <a:r>
              <a:rPr lang="en-GB" dirty="0"/>
              <a:t> </a:t>
            </a:r>
            <a:r>
              <a:rPr lang="en-GB" dirty="0" err="1"/>
              <a:t>retningslinjens</a:t>
            </a:r>
            <a:r>
              <a:rPr lang="en-GB" dirty="0"/>
              <a:t> alternative antibiotika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penicillinallergi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Pasienten</a:t>
            </a:r>
            <a:r>
              <a:rPr lang="en-GB" dirty="0"/>
              <a:t> </a:t>
            </a:r>
            <a:r>
              <a:rPr lang="en-GB" dirty="0" err="1"/>
              <a:t>henvises</a:t>
            </a:r>
            <a:r>
              <a:rPr lang="en-GB" dirty="0"/>
              <a:t> til </a:t>
            </a:r>
            <a:r>
              <a:rPr lang="en-GB" dirty="0" err="1"/>
              <a:t>allergologisk</a:t>
            </a:r>
            <a:r>
              <a:rPr lang="en-GB" dirty="0"/>
              <a:t> </a:t>
            </a:r>
            <a:r>
              <a:rPr lang="en-GB" dirty="0" err="1"/>
              <a:t>utredning</a:t>
            </a:r>
            <a:endParaRPr lang="en-GB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0" y="117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Risiko for penicillin-allergi basert på symptomer/sykehistorie og korresponderende tiltak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36426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93833" y="769816"/>
            <a:ext cx="935018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10% av befolkningen rapporterer at de er allergiske mot </a:t>
            </a:r>
            <a:r>
              <a:rPr lang="nb-NO" sz="2800" dirty="0" err="1"/>
              <a:t>Penicilliner</a:t>
            </a:r>
            <a:r>
              <a:rPr lang="nb-NO" sz="2800" dirty="0"/>
              <a:t>, men &lt;1% er reelt allergiske</a:t>
            </a:r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Ca. 80% av pasientene med reell Penicillinallergi har mistet sin allergi etter 10 år</a:t>
            </a:r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Pasienter med oppgitt penicillinallergi får ofte bredspektrede antibiotika og har dermed økt risiko for </a:t>
            </a:r>
          </a:p>
          <a:p>
            <a:pPr marL="1714500" lvl="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2800" dirty="0"/>
              <a:t>dårligere behandling </a:t>
            </a:r>
          </a:p>
          <a:p>
            <a:pPr marL="1714500" lvl="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2800" dirty="0"/>
              <a:t>antibiotikaresistente bakterier </a:t>
            </a:r>
          </a:p>
          <a:p>
            <a:pPr marL="1714500" lvl="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2800" dirty="0"/>
              <a:t>økte kostnader </a:t>
            </a:r>
          </a:p>
          <a:p>
            <a:endParaRPr lang="nb-NO" sz="2800" dirty="0"/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endParaRPr lang="nb-NO" sz="28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446179" y="6488668"/>
            <a:ext cx="960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Evaluation and Diagnosis of Penicillin Allergy for Healthcare Professionals | Antibiotic Use | CDC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82" y="333451"/>
            <a:ext cx="1976053" cy="298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Sylinder 5"/>
          <p:cNvSpPr txBox="1"/>
          <p:nvPr/>
        </p:nvSpPr>
        <p:spPr>
          <a:xfrm>
            <a:off x="9745543" y="3313880"/>
            <a:ext cx="228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00" i="1" dirty="0">
                <a:solidFill>
                  <a:prstClr val="black"/>
                </a:solidFill>
              </a:rPr>
              <a:t>Foto: Colourbox.com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195B151-AB9E-3F4A-8AF1-D8EBC9AE9C94}"/>
              </a:ext>
            </a:extLst>
          </p:cNvPr>
          <p:cNvSpPr txBox="1"/>
          <p:nvPr/>
        </p:nvSpPr>
        <p:spPr>
          <a:xfrm>
            <a:off x="1710813" y="123485"/>
            <a:ext cx="787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 pasienten virkelig Penicillin-allergi?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95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33765" y="1239845"/>
            <a:ext cx="926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12.</a:t>
            </a:r>
            <a:r>
              <a:rPr lang="nb-NO" dirty="0"/>
              <a:t> </a:t>
            </a:r>
            <a:r>
              <a:rPr lang="nb-NO" sz="2800" dirty="0"/>
              <a:t>Hva må dere ta hensyn til for å avgjøre om Siri kan gå over til antibiotika i tablettform?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46" y="2492299"/>
            <a:ext cx="2501243" cy="3751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kstSylinder 4"/>
          <p:cNvSpPr txBox="1"/>
          <p:nvPr/>
        </p:nvSpPr>
        <p:spPr>
          <a:xfrm>
            <a:off x="4441845" y="6368903"/>
            <a:ext cx="250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Foto: ecdc.europa.eu</a:t>
            </a:r>
          </a:p>
        </p:txBody>
      </p:sp>
    </p:spTree>
    <p:extLst>
      <p:ext uri="{BB962C8B-B14F-4D97-AF65-F5344CB8AC3E}">
        <p14:creationId xmlns:p14="http://schemas.microsoft.com/office/powerpoint/2010/main" val="2911115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590447" y="807766"/>
            <a:ext cx="105888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800" i="1" dirty="0"/>
              <a:t>Kriterier </a:t>
            </a:r>
          </a:p>
          <a:p>
            <a:r>
              <a:rPr lang="nb-NO" sz="2800" dirty="0"/>
              <a:t>Stabil pasient, ikke kritisk syk  </a:t>
            </a:r>
          </a:p>
          <a:p>
            <a:r>
              <a:rPr lang="nb-NO" sz="2800" dirty="0"/>
              <a:t>Fungerende gastrointestinal traktus</a:t>
            </a:r>
          </a:p>
          <a:p>
            <a:r>
              <a:rPr lang="nb-NO" sz="2800" dirty="0"/>
              <a:t>Intakt svelgfunksjon og samarbeid (OBS mikstur, sonde)</a:t>
            </a:r>
          </a:p>
          <a:p>
            <a:endParaRPr lang="nb-NO" sz="2800" dirty="0"/>
          </a:p>
          <a:p>
            <a:r>
              <a:rPr lang="nb-NO" sz="2800" i="1" dirty="0"/>
              <a:t>Kontraindikasjoner </a:t>
            </a:r>
          </a:p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Hjernehinnebetennelse </a:t>
            </a:r>
          </a:p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2800" i="1" dirty="0"/>
              <a:t>Mulige fordeler</a:t>
            </a:r>
          </a:p>
          <a:p>
            <a:r>
              <a:rPr lang="nb-NO" sz="2800" dirty="0"/>
              <a:t>Redusere fare for kateter-infeksjoner</a:t>
            </a:r>
          </a:p>
          <a:p>
            <a:r>
              <a:rPr lang="nb-NO" sz="2800" dirty="0"/>
              <a:t>Lavere kostnader</a:t>
            </a:r>
          </a:p>
          <a:p>
            <a:r>
              <a:rPr lang="nb-NO" sz="2800" dirty="0"/>
              <a:t>Redusere sykepleie-ressurser</a:t>
            </a:r>
          </a:p>
          <a:p>
            <a:r>
              <a:rPr lang="nb-NO" sz="2800" dirty="0"/>
              <a:t>Evt. tidligere utskrivning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071" y="2082251"/>
            <a:ext cx="2298391" cy="345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9468070" y="5632118"/>
            <a:ext cx="229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Foto: ecdc.europa.eu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E178E61-BF7A-99A9-267E-831D635217B9}"/>
              </a:ext>
            </a:extLst>
          </p:cNvPr>
          <p:cNvSpPr txBox="1"/>
          <p:nvPr/>
        </p:nvSpPr>
        <p:spPr>
          <a:xfrm>
            <a:off x="2182761" y="202479"/>
            <a:ext cx="697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Overgang fra iv til </a:t>
            </a: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</a:t>
            </a: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63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3071664" y="1065439"/>
          <a:ext cx="6096000" cy="400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nb-NO" sz="2400" dirty="0"/>
                        <a:t>Medikament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dirty="0" err="1"/>
                        <a:t>Biotilgjengelighet</a:t>
                      </a:r>
                      <a:r>
                        <a:rPr lang="nb-NO" sz="2400" dirty="0"/>
                        <a:t> (%)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448">
                <a:tc>
                  <a:txBody>
                    <a:bodyPr/>
                    <a:lstStyle/>
                    <a:p>
                      <a:r>
                        <a:rPr lang="nb-NO" sz="2400" dirty="0" err="1"/>
                        <a:t>Metronidazol</a:t>
                      </a:r>
                      <a:r>
                        <a:rPr lang="nb-NO" sz="2400" dirty="0"/>
                        <a:t> (</a:t>
                      </a:r>
                      <a:r>
                        <a:rPr lang="nb-NO" sz="2400" dirty="0" err="1"/>
                        <a:t>Flagyl</a:t>
                      </a:r>
                      <a:r>
                        <a:rPr lang="nb-NO" sz="2400" dirty="0"/>
                        <a:t>®)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98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448">
                <a:tc>
                  <a:txBody>
                    <a:bodyPr/>
                    <a:lstStyle/>
                    <a:p>
                      <a:r>
                        <a:rPr lang="nb-NO" sz="2400" dirty="0" err="1"/>
                        <a:t>Flukonazol</a:t>
                      </a:r>
                      <a:r>
                        <a:rPr lang="nb-NO" sz="2400" dirty="0"/>
                        <a:t> (Diflucan®)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nb-NO" sz="2400" dirty="0"/>
                        <a:t>&gt; 90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448">
                <a:tc>
                  <a:txBody>
                    <a:bodyPr/>
                    <a:lstStyle/>
                    <a:p>
                      <a:r>
                        <a:rPr lang="nb-NO" sz="2400" dirty="0" err="1"/>
                        <a:t>Trimetoprim</a:t>
                      </a:r>
                      <a:r>
                        <a:rPr lang="nb-NO" sz="2400" dirty="0"/>
                        <a:t> </a:t>
                      </a:r>
                      <a:r>
                        <a:rPr lang="nb-NO" sz="2400" dirty="0" err="1"/>
                        <a:t>Sulfa</a:t>
                      </a:r>
                      <a:r>
                        <a:rPr lang="nb-NO" sz="2400" dirty="0"/>
                        <a:t> (</a:t>
                      </a:r>
                      <a:r>
                        <a:rPr lang="nb-NO" sz="2400" baseline="0" dirty="0" err="1"/>
                        <a:t>Bactrim</a:t>
                      </a:r>
                      <a:r>
                        <a:rPr lang="nb-NO" sz="2400" baseline="0" dirty="0"/>
                        <a:t>®)</a:t>
                      </a:r>
                      <a:endParaRPr lang="nb-NO" sz="2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90-100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448">
                <a:tc>
                  <a:txBody>
                    <a:bodyPr/>
                    <a:lstStyle/>
                    <a:p>
                      <a:r>
                        <a:rPr lang="nb-NO" sz="2400" dirty="0" err="1"/>
                        <a:t>Ciprofloxacin</a:t>
                      </a:r>
                      <a:r>
                        <a:rPr lang="nb-NO" sz="2400" dirty="0"/>
                        <a:t> (Ciproxin®)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70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3064289" y="5085184"/>
          <a:ext cx="612068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nb-NO" sz="2400" b="0" dirty="0" err="1">
                          <a:solidFill>
                            <a:schemeClr val="tx1"/>
                          </a:solidFill>
                          <a:effectLst/>
                        </a:rPr>
                        <a:t>Amoxicillin</a:t>
                      </a:r>
                      <a:endParaRPr lang="nb-NO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nb-NO" sz="2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nb-NO" sz="2400" b="0" dirty="0" err="1">
                          <a:solidFill>
                            <a:schemeClr val="tx1"/>
                          </a:solidFill>
                          <a:effectLst/>
                        </a:rPr>
                        <a:t>Imacillin</a:t>
                      </a:r>
                      <a:r>
                        <a:rPr lang="nb-NO" sz="2400" b="0" dirty="0">
                          <a:solidFill>
                            <a:schemeClr val="tx1"/>
                          </a:solidFill>
                          <a:effectLst/>
                        </a:rPr>
                        <a:t>®)</a:t>
                      </a:r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9345787" y="6392455"/>
            <a:ext cx="230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Felleskatalogen.no</a:t>
            </a:r>
          </a:p>
        </p:txBody>
      </p:sp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257303"/>
              </p:ext>
            </p:extLst>
          </p:nvPr>
        </p:nvGraphicFramePr>
        <p:xfrm>
          <a:off x="3071664" y="5877272"/>
          <a:ext cx="612068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nb-NO" sz="2400" b="0" dirty="0" err="1">
                          <a:solidFill>
                            <a:schemeClr val="tx1"/>
                          </a:solidFill>
                          <a:effectLst/>
                        </a:rPr>
                        <a:t>Fenoksymetylpenicillin</a:t>
                      </a:r>
                      <a:endParaRPr lang="nb-NO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nb-NO" sz="2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nb-NO" sz="2400" b="0" dirty="0" err="1">
                          <a:solidFill>
                            <a:schemeClr val="tx1"/>
                          </a:solidFill>
                          <a:effectLst/>
                        </a:rPr>
                        <a:t>Apocillin</a:t>
                      </a:r>
                      <a:r>
                        <a:rPr lang="nb-NO" sz="2400" b="0" dirty="0">
                          <a:solidFill>
                            <a:schemeClr val="tx1"/>
                          </a:solidFill>
                          <a:effectLst/>
                        </a:rPr>
                        <a:t>®)</a:t>
                      </a:r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2303800" y="273351"/>
            <a:ext cx="7656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Antibiotika og absorpsjonsgrad fra tarmen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117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875045" y="1484362"/>
            <a:ext cx="8015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Siri </a:t>
            </a:r>
            <a:r>
              <a:rPr lang="en-GB" sz="2800" dirty="0" err="1"/>
              <a:t>Syvertsen</a:t>
            </a:r>
            <a:r>
              <a:rPr lang="en-GB" sz="2800" dirty="0"/>
              <a:t> </a:t>
            </a:r>
            <a:r>
              <a:rPr lang="en-GB" sz="2800" dirty="0" err="1"/>
              <a:t>kunne</a:t>
            </a:r>
            <a:r>
              <a:rPr lang="en-GB" sz="2800" dirty="0"/>
              <a:t> gå over til Penicillin </a:t>
            </a:r>
            <a:r>
              <a:rPr lang="en-GB" sz="2800" dirty="0" err="1"/>
              <a:t>tabletter</a:t>
            </a:r>
            <a:r>
              <a:rPr lang="en-GB" sz="2800" dirty="0"/>
              <a:t>. </a:t>
            </a:r>
          </a:p>
          <a:p>
            <a:r>
              <a:rPr lang="en-GB" sz="2800" dirty="0"/>
              <a:t>5 </a:t>
            </a:r>
            <a:r>
              <a:rPr lang="en-GB" sz="2800" dirty="0" err="1"/>
              <a:t>dager</a:t>
            </a:r>
            <a:r>
              <a:rPr lang="en-GB" sz="2800" dirty="0"/>
              <a:t> </a:t>
            </a:r>
            <a:r>
              <a:rPr lang="en-GB" sz="2800" dirty="0" err="1"/>
              <a:t>etter</a:t>
            </a:r>
            <a:r>
              <a:rPr lang="en-GB" sz="2800" dirty="0"/>
              <a:t> </a:t>
            </a:r>
            <a:r>
              <a:rPr lang="en-GB" sz="2800" dirty="0" err="1"/>
              <a:t>hun</a:t>
            </a:r>
            <a:r>
              <a:rPr lang="en-GB" sz="2800" dirty="0"/>
              <a:t> </a:t>
            </a:r>
            <a:r>
              <a:rPr lang="en-GB" sz="2800" dirty="0" err="1"/>
              <a:t>ble</a:t>
            </a:r>
            <a:r>
              <a:rPr lang="en-GB" sz="2800" dirty="0"/>
              <a:t> </a:t>
            </a:r>
            <a:r>
              <a:rPr lang="en-GB" sz="2800" dirty="0" err="1"/>
              <a:t>innlagt</a:t>
            </a:r>
            <a:r>
              <a:rPr lang="en-GB" sz="2800" dirty="0"/>
              <a:t> </a:t>
            </a:r>
            <a:r>
              <a:rPr lang="en-GB" sz="2800" dirty="0" err="1"/>
              <a:t>kunne</a:t>
            </a:r>
            <a:r>
              <a:rPr lang="en-GB" sz="2800" dirty="0"/>
              <a:t> </a:t>
            </a:r>
            <a:r>
              <a:rPr lang="en-GB" sz="2800" dirty="0" err="1"/>
              <a:t>hun</a:t>
            </a:r>
            <a:r>
              <a:rPr lang="en-GB" sz="2800" dirty="0"/>
              <a:t> </a:t>
            </a:r>
            <a:r>
              <a:rPr lang="en-GB" sz="2800" dirty="0" err="1"/>
              <a:t>utskrives</a:t>
            </a:r>
            <a:r>
              <a:rPr lang="en-GB" sz="2800" dirty="0"/>
              <a:t> til </a:t>
            </a:r>
            <a:r>
              <a:rPr lang="en-GB" sz="2800" dirty="0" err="1"/>
              <a:t>hjemmet</a:t>
            </a:r>
            <a:r>
              <a:rPr lang="en-GB" sz="2800" dirty="0"/>
              <a:t>.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645" y="3351962"/>
            <a:ext cx="4822354" cy="301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3098645" y="6542468"/>
            <a:ext cx="3147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13731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683457" y="897674"/>
            <a:ext cx="83863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Etter at du har gjort de nødvendige observasjoner diskuterer du og legen pasienten. Dere mistenker at pasienten har en pneumoni og det startes med antibiotikumet Cefotaxime iv. </a:t>
            </a:r>
          </a:p>
          <a:p>
            <a:endParaRPr lang="nb-NO" sz="2800" dirty="0"/>
          </a:p>
          <a:p>
            <a:pPr lvl="0"/>
            <a:r>
              <a:rPr lang="nb-NO" sz="2800" dirty="0"/>
              <a:t>2. Hvor finnes informasjon om hvilket antibiotikum som er anbefalt ved forskjellige infeksjonstilstander hos pasienter innlagt i sykehus?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34" y="4279738"/>
            <a:ext cx="3237257" cy="2158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6115134" y="6581001"/>
            <a:ext cx="3142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1002303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14779" y="1357460"/>
            <a:ext cx="102752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Oppsummering</a:t>
            </a:r>
            <a:endParaRPr lang="en-GB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/>
              <a:t>I </a:t>
            </a:r>
            <a:r>
              <a:rPr lang="en-GB" sz="2800" dirty="0" err="1"/>
              <a:t>sykehus</a:t>
            </a:r>
            <a:r>
              <a:rPr lang="en-GB" sz="2800" dirty="0"/>
              <a:t> </a:t>
            </a:r>
            <a:r>
              <a:rPr lang="en-GB" sz="2800" dirty="0" err="1"/>
              <a:t>har</a:t>
            </a:r>
            <a:r>
              <a:rPr lang="en-GB" sz="2800" dirty="0"/>
              <a:t> </a:t>
            </a:r>
            <a:r>
              <a:rPr lang="en-GB" sz="2800" dirty="0" err="1"/>
              <a:t>sykepleieren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viktig</a:t>
            </a:r>
            <a:r>
              <a:rPr lang="en-GB" sz="2800" dirty="0"/>
              <a:t> </a:t>
            </a:r>
            <a:r>
              <a:rPr lang="en-GB" sz="2800" dirty="0" err="1"/>
              <a:t>rolle</a:t>
            </a:r>
            <a:r>
              <a:rPr lang="en-GB" sz="2800" dirty="0"/>
              <a:t> for</a:t>
            </a:r>
          </a:p>
          <a:p>
            <a:r>
              <a:rPr lang="en-GB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Observasjon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infeksjonspasienten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Mikrobiologisk prøvetaking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Den </a:t>
            </a:r>
            <a:r>
              <a:rPr lang="en-GB" sz="2800" dirty="0" err="1"/>
              <a:t>kritiske</a:t>
            </a:r>
            <a:r>
              <a:rPr lang="en-GB" sz="2800" dirty="0"/>
              <a:t> </a:t>
            </a:r>
            <a:r>
              <a:rPr lang="en-GB" sz="2800" dirty="0" err="1"/>
              <a:t>diskusjonen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antibiotikavalg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Riktig</a:t>
            </a:r>
            <a:r>
              <a:rPr lang="en-GB" sz="2800" dirty="0"/>
              <a:t> </a:t>
            </a:r>
            <a:r>
              <a:rPr lang="en-GB" sz="2800" dirty="0" err="1"/>
              <a:t>administrasjon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antibiotika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Revurdering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antibiotikabehandlingen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Vurdering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overgang</a:t>
            </a:r>
            <a:r>
              <a:rPr lang="en-GB" sz="2800" dirty="0"/>
              <a:t> </a:t>
            </a:r>
            <a:r>
              <a:rPr lang="en-GB" sz="2800" dirty="0" err="1"/>
              <a:t>fra</a:t>
            </a:r>
            <a:r>
              <a:rPr lang="en-GB" sz="2800" dirty="0"/>
              <a:t> iv </a:t>
            </a:r>
            <a:r>
              <a:rPr lang="en-GB" sz="2800" dirty="0" err="1"/>
              <a:t>til</a:t>
            </a:r>
            <a:r>
              <a:rPr lang="en-GB" sz="2800" dirty="0"/>
              <a:t> po </a:t>
            </a:r>
            <a:r>
              <a:rPr lang="en-GB" sz="2800" dirty="0" err="1"/>
              <a:t>administrasjon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antibiotika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19859"/>
          <a:stretch/>
        </p:blipFill>
        <p:spPr>
          <a:xfrm>
            <a:off x="7909089" y="293898"/>
            <a:ext cx="3384142" cy="4014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7909089" y="4308295"/>
            <a:ext cx="6687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231502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8157" y="1300899"/>
            <a:ext cx="100395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Ressurser</a:t>
            </a:r>
            <a:endParaRPr lang="en-GB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r>
              <a:rPr lang="nb-NO" dirty="0">
                <a:hlinkClick r:id="rId3"/>
              </a:rPr>
              <a:t>Observasjon - Helsedirektoratet</a:t>
            </a:r>
            <a:endParaRPr lang="en-GB" dirty="0"/>
          </a:p>
          <a:p>
            <a:endParaRPr lang="nb-NO" dirty="0">
              <a:hlinkClick r:id="rId4"/>
            </a:endParaRPr>
          </a:p>
          <a:p>
            <a:r>
              <a:rPr lang="nb-NO" dirty="0">
                <a:hlinkClick r:id="rId4"/>
              </a:rPr>
              <a:t>Antibiotika i sykehus – Helsedirektoratet</a:t>
            </a:r>
            <a:endParaRPr lang="nb-NO" dirty="0"/>
          </a:p>
          <a:p>
            <a:endParaRPr lang="en-GB" dirty="0"/>
          </a:p>
          <a:p>
            <a:r>
              <a:rPr lang="nb-NO" dirty="0">
                <a:hlinkClick r:id="rId5"/>
              </a:rPr>
              <a:t>e-læringskurs: </a:t>
            </a:r>
            <a:r>
              <a:rPr lang="nb-NO" dirty="0" err="1">
                <a:hlinkClick r:id="rId5"/>
              </a:rPr>
              <a:t>Antibiotikabruk</a:t>
            </a:r>
            <a:r>
              <a:rPr lang="nb-NO" dirty="0">
                <a:hlinkClick r:id="rId5"/>
              </a:rPr>
              <a:t> i sykehus – Antibiotika.no</a:t>
            </a:r>
            <a:endParaRPr lang="nb-NO" dirty="0"/>
          </a:p>
          <a:p>
            <a:endParaRPr lang="en-GB" dirty="0"/>
          </a:p>
          <a:p>
            <a:r>
              <a:rPr lang="nb-NO" dirty="0">
                <a:hlinkClick r:id="rId6"/>
              </a:rPr>
              <a:t>Brukerhåndbok i mikrobiologi OUS (ousmik.no)</a:t>
            </a:r>
            <a:endParaRPr lang="nb-NO" dirty="0"/>
          </a:p>
          <a:p>
            <a:endParaRPr lang="nb-NO" dirty="0"/>
          </a:p>
          <a:p>
            <a:r>
              <a:rPr lang="nb-NO" dirty="0">
                <a:hlinkClick r:id="rId7"/>
              </a:rPr>
              <a:t>Revurdere – Antibiotika.no</a:t>
            </a:r>
            <a:endParaRPr lang="nb-NO" dirty="0"/>
          </a:p>
          <a:p>
            <a:endParaRPr lang="en-GB" dirty="0"/>
          </a:p>
          <a:p>
            <a:r>
              <a:rPr lang="nb-NO" dirty="0">
                <a:hlinkClick r:id="rId8"/>
              </a:rPr>
              <a:t>Fordypningsoppgaver: Sykepleiers rolle i </a:t>
            </a:r>
            <a:r>
              <a:rPr lang="nb-NO" dirty="0" err="1">
                <a:hlinkClick r:id="rId8"/>
              </a:rPr>
              <a:t>antibiotikastyring</a:t>
            </a:r>
            <a:r>
              <a:rPr lang="nb-NO" dirty="0">
                <a:hlinkClick r:id="rId8"/>
              </a:rPr>
              <a:t> – Antibiotika.no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4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2" y="1448084"/>
            <a:ext cx="55816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424609" y="314678"/>
            <a:ext cx="542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 Retningslinjen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393802" y="6301861"/>
            <a:ext cx="692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hlinkClick r:id="rId4"/>
              </a:rPr>
              <a:t>Antibiotika i sykehus - Helsedirektoratet</a:t>
            </a:r>
            <a:endParaRPr lang="nb-NO" sz="14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80" y="1723697"/>
            <a:ext cx="5138658" cy="314259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395" y="296235"/>
            <a:ext cx="3005588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3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23405" y="1375954"/>
            <a:ext cx="97448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  <a:r>
              <a:rPr lang="en-GB" dirty="0"/>
              <a:t>. </a:t>
            </a:r>
            <a:r>
              <a:rPr lang="nb-NO" sz="2800" dirty="0"/>
              <a:t>Hva er forskjellen på smal- og bredspektrede antibiotika?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2" y="2462350"/>
            <a:ext cx="5233851" cy="3925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3152503" y="6504638"/>
            <a:ext cx="52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Foto: ecdc.europa.eu</a:t>
            </a:r>
          </a:p>
        </p:txBody>
      </p:sp>
    </p:spTree>
    <p:extLst>
      <p:ext uri="{BB962C8B-B14F-4D97-AF65-F5344CB8AC3E}">
        <p14:creationId xmlns:p14="http://schemas.microsoft.com/office/powerpoint/2010/main" val="293949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166717" y="1240295"/>
            <a:ext cx="5864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Bredspektrede antibiotika virker mot flere bakteriearter, inkludert normalfloraen </a:t>
            </a:r>
            <a:r>
              <a:rPr lang="en-GB" sz="3200" dirty="0" err="1"/>
              <a:t>i</a:t>
            </a:r>
            <a:r>
              <a:rPr lang="en-GB" sz="3200" dirty="0"/>
              <a:t> tarmen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376759" y="1267301"/>
            <a:ext cx="5224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Smalspektrede antibiotika virker mot færre bakteriearter</a:t>
            </a:r>
          </a:p>
        </p:txBody>
      </p:sp>
      <p:sp>
        <p:nvSpPr>
          <p:cNvPr id="4" name="Ellipse 3"/>
          <p:cNvSpPr/>
          <p:nvPr/>
        </p:nvSpPr>
        <p:spPr>
          <a:xfrm>
            <a:off x="1056261" y="3463652"/>
            <a:ext cx="472965" cy="44143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05" y="3678440"/>
            <a:ext cx="573074" cy="54259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957" y="4208235"/>
            <a:ext cx="573074" cy="54259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552" y="4545070"/>
            <a:ext cx="573074" cy="54259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28" y="3394553"/>
            <a:ext cx="573074" cy="542591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81" y="4563038"/>
            <a:ext cx="573074" cy="54259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90" y="4157495"/>
            <a:ext cx="573074" cy="542591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70" y="5118245"/>
            <a:ext cx="573074" cy="542591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740" y="4036623"/>
            <a:ext cx="573074" cy="542591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2664441" y="4935468"/>
            <a:ext cx="435919" cy="446036"/>
          </a:xfrm>
          <a:prstGeom prst="ellipse">
            <a:avLst/>
          </a:prstGeom>
          <a:solidFill>
            <a:srgbClr val="00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Bild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19" y="3404096"/>
            <a:ext cx="536494" cy="548688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967" y="5019471"/>
            <a:ext cx="536494" cy="548688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29" y="3487935"/>
            <a:ext cx="536494" cy="548688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836" y="4392314"/>
            <a:ext cx="536494" cy="548688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12" y="4834334"/>
            <a:ext cx="536494" cy="548688"/>
          </a:xfrm>
          <a:prstGeom prst="rect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25" y="5087661"/>
            <a:ext cx="536494" cy="548688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72" y="4027711"/>
            <a:ext cx="536494" cy="548688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68" y="3915566"/>
            <a:ext cx="536494" cy="548688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926" y="3410796"/>
            <a:ext cx="536494" cy="548688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9414547" y="4120350"/>
            <a:ext cx="504992" cy="5136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Bild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236" y="4988989"/>
            <a:ext cx="603556" cy="609653"/>
          </a:xfrm>
          <a:prstGeom prst="rect">
            <a:avLst/>
          </a:prstGeom>
        </p:spPr>
      </p:pic>
      <p:pic>
        <p:nvPicPr>
          <p:cNvPr id="33" name="Bild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436" y="3433480"/>
            <a:ext cx="603556" cy="609653"/>
          </a:xfrm>
          <a:prstGeom prst="rect">
            <a:avLst/>
          </a:prstGeom>
        </p:spPr>
      </p:pic>
      <p:sp>
        <p:nvSpPr>
          <p:cNvPr id="34" name="Avrundet rektangel 33"/>
          <p:cNvSpPr/>
          <p:nvPr/>
        </p:nvSpPr>
        <p:spPr>
          <a:xfrm>
            <a:off x="9787198" y="5245249"/>
            <a:ext cx="896108" cy="3201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56" y="4520363"/>
            <a:ext cx="993734" cy="414564"/>
          </a:xfrm>
          <a:prstGeom prst="rect">
            <a:avLst/>
          </a:prstGeom>
        </p:spPr>
      </p:pic>
      <p:pic>
        <p:nvPicPr>
          <p:cNvPr id="36" name="Bild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565" y="3446999"/>
            <a:ext cx="993734" cy="414564"/>
          </a:xfrm>
          <a:prstGeom prst="rect">
            <a:avLst/>
          </a:prstGeom>
        </p:spPr>
      </p:pic>
      <p:sp>
        <p:nvSpPr>
          <p:cNvPr id="38" name="Avrundet rektangel 37"/>
          <p:cNvSpPr/>
          <p:nvPr/>
        </p:nvSpPr>
        <p:spPr>
          <a:xfrm>
            <a:off x="7819123" y="4082620"/>
            <a:ext cx="956469" cy="25123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Bild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4188" y="4761176"/>
            <a:ext cx="1054699" cy="347502"/>
          </a:xfrm>
          <a:prstGeom prst="rect">
            <a:avLst/>
          </a:prstGeom>
        </p:spPr>
      </p:pic>
      <p:pic>
        <p:nvPicPr>
          <p:cNvPr id="40" name="Bild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069" y="3873529"/>
            <a:ext cx="1054699" cy="34750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76759" y="6420897"/>
            <a:ext cx="1088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>
                <a:hlinkClick r:id="rId8"/>
              </a:rPr>
              <a:t>Hva er antibiotikaresistens? - NRK Skole – NRK</a:t>
            </a:r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1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73712" y="1350278"/>
            <a:ext cx="1085958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2800" dirty="0"/>
              <a:t>4. Hvilke av disse midlene er bredspektrede/resistensdrivende</a:t>
            </a:r>
          </a:p>
          <a:p>
            <a:pPr lvl="0"/>
            <a:r>
              <a:rPr lang="nb-NO" sz="2800" dirty="0"/>
              <a:t>    og hvilke er mer økologisk gunstige antibiotika?</a:t>
            </a:r>
          </a:p>
          <a:p>
            <a:pPr lvl="0"/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Benzylpenicillin (Penicillin ®)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Cefotaksim </a:t>
            </a:r>
            <a:r>
              <a:rPr lang="en-GB" sz="2800" dirty="0">
                <a:solidFill>
                  <a:prstClr val="black"/>
                </a:solidFill>
              </a:rPr>
              <a:t>(Cefotaksim ®)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Ciprof</a:t>
            </a:r>
            <a:r>
              <a:rPr lang="en-US" sz="2800" dirty="0"/>
              <a:t>loksacin (Ciproxin ®)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Mecillinam (Selexid ®)</a:t>
            </a:r>
            <a:endParaRPr lang="en-GB" sz="2800" dirty="0"/>
          </a:p>
          <a:p>
            <a:endParaRPr lang="en-GB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03" y="2696920"/>
            <a:ext cx="5204037" cy="3464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7018020" y="6286500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00" i="1" dirty="0">
                <a:solidFill>
                  <a:prstClr val="black"/>
                </a:solidFill>
              </a:rPr>
              <a:t>Foto: ecdc.europa.eu</a:t>
            </a:r>
          </a:p>
        </p:txBody>
      </p:sp>
    </p:spTree>
    <p:extLst>
      <p:ext uri="{BB962C8B-B14F-4D97-AF65-F5344CB8AC3E}">
        <p14:creationId xmlns:p14="http://schemas.microsoft.com/office/powerpoint/2010/main" val="39822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49" y="59756"/>
            <a:ext cx="4667822" cy="6686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9136250" y="5545767"/>
            <a:ext cx="2882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4"/>
              </a:rPr>
              <a:t>Plakater for inndeling av bred- og </a:t>
            </a:r>
            <a:r>
              <a:rPr lang="nb-NO" dirty="0" err="1">
                <a:hlinkClick r:id="rId4"/>
              </a:rPr>
              <a:t>smalspektrede</a:t>
            </a:r>
            <a:r>
              <a:rPr lang="nb-NO" dirty="0">
                <a:hlinkClick r:id="rId4"/>
              </a:rPr>
              <a:t> antibiotika – Antibiotika.no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20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647422" y="877314"/>
            <a:ext cx="119220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5</a:t>
            </a:r>
            <a:r>
              <a:rPr lang="nb-NO" dirty="0"/>
              <a:t>. </a:t>
            </a:r>
            <a:r>
              <a:rPr lang="nb-NO" sz="2800" dirty="0"/>
              <a:t>Hva tenker du nå om valget av Cefotaxime </a:t>
            </a:r>
          </a:p>
          <a:p>
            <a:r>
              <a:rPr lang="nb-NO" sz="2800" dirty="0"/>
              <a:t>som behandling av Siris pneumoni?</a:t>
            </a:r>
            <a:endParaRPr lang="en-GB" sz="2800" dirty="0"/>
          </a:p>
          <a:p>
            <a:endParaRPr lang="en-GB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25" y="2346007"/>
            <a:ext cx="5269831" cy="394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/>
          <p:cNvSpPr txBox="1"/>
          <p:nvPr/>
        </p:nvSpPr>
        <p:spPr>
          <a:xfrm>
            <a:off x="3955525" y="6478073"/>
            <a:ext cx="5269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Foto: Katrine Sunde, Helse Bergen</a:t>
            </a:r>
          </a:p>
        </p:txBody>
      </p:sp>
    </p:spTree>
    <p:extLst>
      <p:ext uri="{BB962C8B-B14F-4D97-AF65-F5344CB8AC3E}">
        <p14:creationId xmlns:p14="http://schemas.microsoft.com/office/powerpoint/2010/main" val="23263132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5DAA320-7203-BB41-9159-E232C0CDAC5C}" vid="{B648A332-7544-2745-B1FA-6910B2D66AB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443be9-b74f-46dd-abdf-16706e8a254f" xsi:nil="true"/>
    <lcf76f155ced4ddcb4097134ff3c332f xmlns="16c4fccd-ad23-45e4-b5f7-542f4ebe0ef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31A7AEE8B5D24C91D75EC8AB567F83" ma:contentTypeVersion="15" ma:contentTypeDescription="Opprett et nytt dokument." ma:contentTypeScope="" ma:versionID="f6a9d8e1f98d86b39f781b29eee434c2">
  <xsd:schema xmlns:xsd="http://www.w3.org/2001/XMLSchema" xmlns:xs="http://www.w3.org/2001/XMLSchema" xmlns:p="http://schemas.microsoft.com/office/2006/metadata/properties" xmlns:ns2="16c4fccd-ad23-45e4-b5f7-542f4ebe0ef2" xmlns:ns3="c3443be9-b74f-46dd-abdf-16706e8a254f" targetNamespace="http://schemas.microsoft.com/office/2006/metadata/properties" ma:root="true" ma:fieldsID="3da0cc556ac4e35485abe0402bf9c9cf" ns2:_="" ns3:_="">
    <xsd:import namespace="16c4fccd-ad23-45e4-b5f7-542f4ebe0ef2"/>
    <xsd:import namespace="c3443be9-b74f-46dd-abdf-16706e8a25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4fccd-ad23-45e4-b5f7-542f4ebe0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43be9-b74f-46dd-abdf-16706e8a254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8d87da3-7125-4b85-ac33-363c28f3fa90}" ma:internalName="TaxCatchAll" ma:showField="CatchAllData" ma:web="c3443be9-b74f-46dd-abdf-16706e8a25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9AF32-A1B3-40CC-84E8-C2FE8D2A65FB}">
  <ds:schemaRefs>
    <ds:schemaRef ds:uri="http://schemas.microsoft.com/office/2006/metadata/properties"/>
    <ds:schemaRef ds:uri="http://schemas.microsoft.com/office/infopath/2007/PartnerControls"/>
    <ds:schemaRef ds:uri="c3443be9-b74f-46dd-abdf-16706e8a254f"/>
    <ds:schemaRef ds:uri="16c4fccd-ad23-45e4-b5f7-542f4ebe0ef2"/>
  </ds:schemaRefs>
</ds:datastoreItem>
</file>

<file path=customXml/itemProps2.xml><?xml version="1.0" encoding="utf-8"?>
<ds:datastoreItem xmlns:ds="http://schemas.openxmlformats.org/officeDocument/2006/customXml" ds:itemID="{DB299A89-7E48-4B27-BE6D-1F6EC0D0E0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F10674-F123-48AF-AAA0-C810E2D767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4fccd-ad23-45e4-b5f7-542f4ebe0ef2"/>
    <ds:schemaRef ds:uri="c3443be9-b74f-46dd-abdf-16706e8a25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3390</Words>
  <Application>Microsoft Office PowerPoint</Application>
  <PresentationFormat>Widescreen</PresentationFormat>
  <Paragraphs>443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Courier New</vt:lpstr>
      <vt:lpstr>Wingdings</vt:lpstr>
      <vt:lpstr>1_Office-tema</vt:lpstr>
      <vt:lpstr>Office-tema</vt:lpstr>
      <vt:lpstr>SYKEPLEIERENS ROLLE FOR ANTIBIOTIKABRUK I SPESIALISTHELSETJENESTEN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Skodvin, Brita</dc:creator>
  <cp:lastModifiedBy>Anne Britt Mølsæter</cp:lastModifiedBy>
  <cp:revision>529</cp:revision>
  <cp:lastPrinted>2021-09-27T13:49:06Z</cp:lastPrinted>
  <dcterms:created xsi:type="dcterms:W3CDTF">2019-02-04T09:50:17Z</dcterms:created>
  <dcterms:modified xsi:type="dcterms:W3CDTF">2024-09-17T12:28:08Z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2023-06-29T13:47:18Z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2cc31a9a-d072-43aa-b71a-e67f52511d31</vt:lpwstr>
  </property>
  <property fmtid="{D5CDD505-2E9C-101B-9397-08002B2CF9AE}" pid="8" name="MSIP_Label_d291ddcc-9a90-46b7-a727-d19b3ec4b730_ContentBits">
    <vt:lpwstr>0</vt:lpwstr>
  </property>
  <property fmtid="{D5CDD505-2E9C-101B-9397-08002B2CF9AE}" pid="9" name="ContentTypeId">
    <vt:lpwstr>0x0101007C31A7AEE8B5D24C91D75EC8AB567F83</vt:lpwstr>
  </property>
  <property fmtid="{D5CDD505-2E9C-101B-9397-08002B2CF9AE}" pid="10" name="MediaServiceImageTags">
    <vt:lpwstr/>
  </property>
</Properties>
</file>