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56" r:id="rId5"/>
    <p:sldId id="325" r:id="rId6"/>
    <p:sldId id="324" r:id="rId7"/>
    <p:sldId id="258" r:id="rId8"/>
    <p:sldId id="259" r:id="rId9"/>
    <p:sldId id="289" r:id="rId10"/>
    <p:sldId id="288" r:id="rId11"/>
    <p:sldId id="323" r:id="rId12"/>
    <p:sldId id="286" r:id="rId13"/>
    <p:sldId id="285" r:id="rId14"/>
    <p:sldId id="283" r:id="rId15"/>
    <p:sldId id="284" r:id="rId16"/>
    <p:sldId id="282" r:id="rId17"/>
    <p:sldId id="281" r:id="rId18"/>
    <p:sldId id="280" r:id="rId19"/>
    <p:sldId id="279" r:id="rId20"/>
    <p:sldId id="276" r:id="rId21"/>
    <p:sldId id="277" r:id="rId22"/>
    <p:sldId id="275" r:id="rId23"/>
    <p:sldId id="273" r:id="rId24"/>
    <p:sldId id="274" r:id="rId25"/>
    <p:sldId id="263" r:id="rId26"/>
    <p:sldId id="271" r:id="rId27"/>
    <p:sldId id="272" r:id="rId28"/>
    <p:sldId id="270" r:id="rId29"/>
    <p:sldId id="266" r:id="rId30"/>
    <p:sldId id="269" r:id="rId31"/>
    <p:sldId id="268" r:id="rId32"/>
    <p:sldId id="329" r:id="rId33"/>
    <p:sldId id="267" r:id="rId34"/>
    <p:sldId id="265" r:id="rId35"/>
    <p:sldId id="264" r:id="rId36"/>
    <p:sldId id="330" r:id="rId37"/>
    <p:sldId id="278" r:id="rId38"/>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DE1"/>
    <a:srgbClr val="7CBCF3"/>
    <a:srgbClr val="6EB8F3"/>
    <a:srgbClr val="4982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42DDD-567B-43FD-BFC0-4B9116536D87}" v="715" dt="2025-09-17T14:32:35.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5433" autoAdjust="0"/>
  </p:normalViewPr>
  <p:slideViewPr>
    <p:cSldViewPr snapToGrid="0" snapToObjects="1">
      <p:cViewPr varScale="1">
        <p:scale>
          <a:sx n="94" d="100"/>
          <a:sy n="94" d="100"/>
        </p:scale>
        <p:origin x="1980" y="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ED969-9D57-4F0C-B930-EED258E4722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D663AD6-807B-4BC4-8073-A99ECB14C602}">
      <dgm:prSet/>
      <dgm:spPr/>
      <dgm:t>
        <a:bodyPr/>
        <a:lstStyle/>
        <a:p>
          <a:r>
            <a:rPr lang="nb-NO"/>
            <a:t>Gode smittevernsrutiner</a:t>
          </a:r>
          <a:endParaRPr lang="en-US"/>
        </a:p>
      </dgm:t>
    </dgm:pt>
    <dgm:pt modelId="{82E555A5-365A-4057-AA90-A5BED8D1144A}" type="parTrans" cxnId="{792071E1-4231-4133-9E69-D21C377DED3E}">
      <dgm:prSet/>
      <dgm:spPr/>
      <dgm:t>
        <a:bodyPr/>
        <a:lstStyle/>
        <a:p>
          <a:endParaRPr lang="en-US"/>
        </a:p>
      </dgm:t>
    </dgm:pt>
    <dgm:pt modelId="{DE37A235-975A-4930-8BF9-5B363A231A30}" type="sibTrans" cxnId="{792071E1-4231-4133-9E69-D21C377DED3E}">
      <dgm:prSet/>
      <dgm:spPr/>
      <dgm:t>
        <a:bodyPr/>
        <a:lstStyle/>
        <a:p>
          <a:endParaRPr lang="en-US"/>
        </a:p>
      </dgm:t>
    </dgm:pt>
    <dgm:pt modelId="{503518FC-DADF-4132-8975-CEAA0303A989}">
      <dgm:prSet/>
      <dgm:spPr/>
      <dgm:t>
        <a:bodyPr/>
        <a:lstStyle/>
        <a:p>
          <a:r>
            <a:rPr lang="nb-NO"/>
            <a:t>Mikrobiologisk prøvetaking</a:t>
          </a:r>
          <a:endParaRPr lang="en-US"/>
        </a:p>
      </dgm:t>
    </dgm:pt>
    <dgm:pt modelId="{1F881E17-3291-4C43-AA1C-7F8290E0F569}" type="parTrans" cxnId="{5C2AEECB-C84E-4299-8B11-69CE1A3C6AD6}">
      <dgm:prSet/>
      <dgm:spPr/>
      <dgm:t>
        <a:bodyPr/>
        <a:lstStyle/>
        <a:p>
          <a:endParaRPr lang="en-US"/>
        </a:p>
      </dgm:t>
    </dgm:pt>
    <dgm:pt modelId="{8D796302-822D-4B29-B16B-30DA3C5AEBEA}" type="sibTrans" cxnId="{5C2AEECB-C84E-4299-8B11-69CE1A3C6AD6}">
      <dgm:prSet/>
      <dgm:spPr/>
      <dgm:t>
        <a:bodyPr/>
        <a:lstStyle/>
        <a:p>
          <a:endParaRPr lang="en-US"/>
        </a:p>
      </dgm:t>
    </dgm:pt>
    <dgm:pt modelId="{CE4E2DD2-40A2-4313-9917-36D9CA7A2ECD}">
      <dgm:prSet/>
      <dgm:spPr/>
      <dgm:t>
        <a:bodyPr/>
        <a:lstStyle/>
        <a:p>
          <a:r>
            <a:rPr lang="nb-NO" dirty="0"/>
            <a:t>Rett antibiotika til rett mikrobe</a:t>
          </a:r>
          <a:endParaRPr lang="en-US" dirty="0"/>
        </a:p>
      </dgm:t>
    </dgm:pt>
    <dgm:pt modelId="{40AA94B2-DDF3-4254-A76F-24E07DC2FA57}" type="parTrans" cxnId="{06D696AB-9CAB-42D3-B6EC-39C9BCB1C39E}">
      <dgm:prSet/>
      <dgm:spPr/>
      <dgm:t>
        <a:bodyPr/>
        <a:lstStyle/>
        <a:p>
          <a:endParaRPr lang="en-US"/>
        </a:p>
      </dgm:t>
    </dgm:pt>
    <dgm:pt modelId="{5193AB8A-A1DA-4665-8280-7CB792672EA2}" type="sibTrans" cxnId="{06D696AB-9CAB-42D3-B6EC-39C9BCB1C39E}">
      <dgm:prSet/>
      <dgm:spPr/>
      <dgm:t>
        <a:bodyPr/>
        <a:lstStyle/>
        <a:p>
          <a:endParaRPr lang="en-US"/>
        </a:p>
      </dgm:t>
    </dgm:pt>
    <dgm:pt modelId="{DE089F07-49B7-45BB-B8F9-8358AB2B0DF6}">
      <dgm:prSet/>
      <dgm:spPr/>
      <dgm:t>
        <a:bodyPr/>
        <a:lstStyle/>
        <a:p>
          <a:r>
            <a:rPr lang="nb-NO" dirty="0"/>
            <a:t>Revurdering av behandling</a:t>
          </a:r>
          <a:endParaRPr lang="en-US" dirty="0"/>
        </a:p>
      </dgm:t>
    </dgm:pt>
    <dgm:pt modelId="{6138C250-541A-4CBF-9FC4-6A37189DD77C}" type="parTrans" cxnId="{6E10098B-08E6-4D10-BF9B-9911957F8310}">
      <dgm:prSet/>
      <dgm:spPr/>
      <dgm:t>
        <a:bodyPr/>
        <a:lstStyle/>
        <a:p>
          <a:endParaRPr lang="en-US"/>
        </a:p>
      </dgm:t>
    </dgm:pt>
    <dgm:pt modelId="{C32F844B-6A62-4C91-A211-7C5E00E7DBE7}" type="sibTrans" cxnId="{6E10098B-08E6-4D10-BF9B-9911957F8310}">
      <dgm:prSet/>
      <dgm:spPr/>
      <dgm:t>
        <a:bodyPr/>
        <a:lstStyle/>
        <a:p>
          <a:endParaRPr lang="en-US"/>
        </a:p>
      </dgm:t>
    </dgm:pt>
    <dgm:pt modelId="{F2BCBABB-D304-4280-881E-06C2DE4DD695}">
      <dgm:prSet/>
      <dgm:spPr/>
      <dgm:t>
        <a:bodyPr/>
        <a:lstStyle/>
        <a:p>
          <a:r>
            <a:rPr lang="nb-NO"/>
            <a:t>Antibiotika gitt til rett tid/dose</a:t>
          </a:r>
          <a:endParaRPr lang="en-US"/>
        </a:p>
      </dgm:t>
    </dgm:pt>
    <dgm:pt modelId="{3F10587C-BB43-4821-9ACC-F9E198799442}" type="parTrans" cxnId="{4D73BBE4-9F72-4E11-B95F-9123ED947EFD}">
      <dgm:prSet/>
      <dgm:spPr/>
      <dgm:t>
        <a:bodyPr/>
        <a:lstStyle/>
        <a:p>
          <a:endParaRPr lang="en-US"/>
        </a:p>
      </dgm:t>
    </dgm:pt>
    <dgm:pt modelId="{739B758A-E29B-4126-B652-E37C63E40657}" type="sibTrans" cxnId="{4D73BBE4-9F72-4E11-B95F-9123ED947EFD}">
      <dgm:prSet/>
      <dgm:spPr/>
      <dgm:t>
        <a:bodyPr/>
        <a:lstStyle/>
        <a:p>
          <a:endParaRPr lang="en-US"/>
        </a:p>
      </dgm:t>
    </dgm:pt>
    <dgm:pt modelId="{FF57ED1D-E851-44B9-91AE-E8337E7F8EFC}">
      <dgm:prSet/>
      <dgm:spPr/>
      <dgm:t>
        <a:bodyPr/>
        <a:lstStyle/>
        <a:p>
          <a:r>
            <a:rPr lang="nb-NO"/>
            <a:t>Overgang fra iv- til po-behandling</a:t>
          </a:r>
          <a:endParaRPr lang="en-US"/>
        </a:p>
      </dgm:t>
    </dgm:pt>
    <dgm:pt modelId="{D77673C8-513A-4B73-97D6-866551D82C27}" type="parTrans" cxnId="{EF035EA0-775A-47A2-B3D0-22800F464675}">
      <dgm:prSet/>
      <dgm:spPr/>
      <dgm:t>
        <a:bodyPr/>
        <a:lstStyle/>
        <a:p>
          <a:endParaRPr lang="en-US"/>
        </a:p>
      </dgm:t>
    </dgm:pt>
    <dgm:pt modelId="{53CDD9FB-DCF9-4A14-9522-D25C302E82BB}" type="sibTrans" cxnId="{EF035EA0-775A-47A2-B3D0-22800F464675}">
      <dgm:prSet/>
      <dgm:spPr/>
      <dgm:t>
        <a:bodyPr/>
        <a:lstStyle/>
        <a:p>
          <a:endParaRPr lang="en-US"/>
        </a:p>
      </dgm:t>
    </dgm:pt>
    <dgm:pt modelId="{0DF5ABBA-2A48-4A66-895F-6FDB515E25FC}">
      <dgm:prSet/>
      <dgm:spPr/>
      <dgm:t>
        <a:bodyPr/>
        <a:lstStyle/>
        <a:p>
          <a:r>
            <a:rPr lang="nb-NO"/>
            <a:t>Allergier og bivikninger</a:t>
          </a:r>
          <a:endParaRPr lang="en-US"/>
        </a:p>
      </dgm:t>
    </dgm:pt>
    <dgm:pt modelId="{A1740D98-2F72-4332-BAEE-B02A8E1903A5}" type="parTrans" cxnId="{F897AA60-F551-4834-90B0-EC8AD54E8E3A}">
      <dgm:prSet/>
      <dgm:spPr/>
      <dgm:t>
        <a:bodyPr/>
        <a:lstStyle/>
        <a:p>
          <a:endParaRPr lang="en-US"/>
        </a:p>
      </dgm:t>
    </dgm:pt>
    <dgm:pt modelId="{BB6F268E-C7A7-4068-8758-E7AB71D7CF9F}" type="sibTrans" cxnId="{F897AA60-F551-4834-90B0-EC8AD54E8E3A}">
      <dgm:prSet/>
      <dgm:spPr/>
      <dgm:t>
        <a:bodyPr/>
        <a:lstStyle/>
        <a:p>
          <a:endParaRPr lang="en-US"/>
        </a:p>
      </dgm:t>
    </dgm:pt>
    <dgm:pt modelId="{6D4D4FFF-73DD-4D34-8963-2D98F5CE32C3}" type="pres">
      <dgm:prSet presAssocID="{401ED969-9D57-4F0C-B930-EED258E47220}" presName="vert0" presStyleCnt="0">
        <dgm:presLayoutVars>
          <dgm:dir/>
          <dgm:animOne val="branch"/>
          <dgm:animLvl val="lvl"/>
        </dgm:presLayoutVars>
      </dgm:prSet>
      <dgm:spPr/>
    </dgm:pt>
    <dgm:pt modelId="{8646AD8C-0A58-4EDB-A444-0EDA09FF7231}" type="pres">
      <dgm:prSet presAssocID="{4D663AD6-807B-4BC4-8073-A99ECB14C602}" presName="thickLine" presStyleLbl="alignNode1" presStyleIdx="0" presStyleCnt="7"/>
      <dgm:spPr/>
    </dgm:pt>
    <dgm:pt modelId="{8A29E254-B602-4E4A-8219-916430C77943}" type="pres">
      <dgm:prSet presAssocID="{4D663AD6-807B-4BC4-8073-A99ECB14C602}" presName="horz1" presStyleCnt="0"/>
      <dgm:spPr/>
    </dgm:pt>
    <dgm:pt modelId="{32DCEE5E-80B4-4FAD-9D0D-77A6439E0D8E}" type="pres">
      <dgm:prSet presAssocID="{4D663AD6-807B-4BC4-8073-A99ECB14C602}" presName="tx1" presStyleLbl="revTx" presStyleIdx="0" presStyleCnt="7"/>
      <dgm:spPr/>
    </dgm:pt>
    <dgm:pt modelId="{541FEEC8-8188-43FB-BE0D-392B48D3061A}" type="pres">
      <dgm:prSet presAssocID="{4D663AD6-807B-4BC4-8073-A99ECB14C602}" presName="vert1" presStyleCnt="0"/>
      <dgm:spPr/>
    </dgm:pt>
    <dgm:pt modelId="{99AC4C59-1DD9-48DF-BD80-0F94C388B500}" type="pres">
      <dgm:prSet presAssocID="{503518FC-DADF-4132-8975-CEAA0303A989}" presName="thickLine" presStyleLbl="alignNode1" presStyleIdx="1" presStyleCnt="7"/>
      <dgm:spPr/>
    </dgm:pt>
    <dgm:pt modelId="{7E5CB811-B8C7-4EB8-8735-842CCF7379E6}" type="pres">
      <dgm:prSet presAssocID="{503518FC-DADF-4132-8975-CEAA0303A989}" presName="horz1" presStyleCnt="0"/>
      <dgm:spPr/>
    </dgm:pt>
    <dgm:pt modelId="{93C714E6-D499-41DE-A8F2-8F0837761442}" type="pres">
      <dgm:prSet presAssocID="{503518FC-DADF-4132-8975-CEAA0303A989}" presName="tx1" presStyleLbl="revTx" presStyleIdx="1" presStyleCnt="7"/>
      <dgm:spPr/>
    </dgm:pt>
    <dgm:pt modelId="{9F1A4E2A-740A-4658-835D-CCF7BDBD9436}" type="pres">
      <dgm:prSet presAssocID="{503518FC-DADF-4132-8975-CEAA0303A989}" presName="vert1" presStyleCnt="0"/>
      <dgm:spPr/>
    </dgm:pt>
    <dgm:pt modelId="{D1F1431A-19B4-462C-8C5C-5338190F67E6}" type="pres">
      <dgm:prSet presAssocID="{CE4E2DD2-40A2-4313-9917-36D9CA7A2ECD}" presName="thickLine" presStyleLbl="alignNode1" presStyleIdx="2" presStyleCnt="7"/>
      <dgm:spPr/>
    </dgm:pt>
    <dgm:pt modelId="{A1130FBA-A8B8-4013-AE21-7FB8258155CB}" type="pres">
      <dgm:prSet presAssocID="{CE4E2DD2-40A2-4313-9917-36D9CA7A2ECD}" presName="horz1" presStyleCnt="0"/>
      <dgm:spPr/>
    </dgm:pt>
    <dgm:pt modelId="{03290749-DC87-4260-9A9E-2D21541EAD4B}" type="pres">
      <dgm:prSet presAssocID="{CE4E2DD2-40A2-4313-9917-36D9CA7A2ECD}" presName="tx1" presStyleLbl="revTx" presStyleIdx="2" presStyleCnt="7"/>
      <dgm:spPr/>
    </dgm:pt>
    <dgm:pt modelId="{3C068FBC-5D80-4FC1-8968-A6E5F0A9361C}" type="pres">
      <dgm:prSet presAssocID="{CE4E2DD2-40A2-4313-9917-36D9CA7A2ECD}" presName="vert1" presStyleCnt="0"/>
      <dgm:spPr/>
    </dgm:pt>
    <dgm:pt modelId="{3B9A2762-D944-4DF6-9AFE-460C327FD011}" type="pres">
      <dgm:prSet presAssocID="{DE089F07-49B7-45BB-B8F9-8358AB2B0DF6}" presName="thickLine" presStyleLbl="alignNode1" presStyleIdx="3" presStyleCnt="7"/>
      <dgm:spPr/>
    </dgm:pt>
    <dgm:pt modelId="{07A04864-FF72-429B-BBA8-5FADD87A4780}" type="pres">
      <dgm:prSet presAssocID="{DE089F07-49B7-45BB-B8F9-8358AB2B0DF6}" presName="horz1" presStyleCnt="0"/>
      <dgm:spPr/>
    </dgm:pt>
    <dgm:pt modelId="{CF49FCFC-67E0-47BB-9300-A74E4A48B51B}" type="pres">
      <dgm:prSet presAssocID="{DE089F07-49B7-45BB-B8F9-8358AB2B0DF6}" presName="tx1" presStyleLbl="revTx" presStyleIdx="3" presStyleCnt="7"/>
      <dgm:spPr/>
    </dgm:pt>
    <dgm:pt modelId="{8ACB650A-1365-4FBB-8238-E74F27ACB9FE}" type="pres">
      <dgm:prSet presAssocID="{DE089F07-49B7-45BB-B8F9-8358AB2B0DF6}" presName="vert1" presStyleCnt="0"/>
      <dgm:spPr/>
    </dgm:pt>
    <dgm:pt modelId="{4F4EF782-A561-4E03-A3E2-4422D3045BBD}" type="pres">
      <dgm:prSet presAssocID="{F2BCBABB-D304-4280-881E-06C2DE4DD695}" presName="thickLine" presStyleLbl="alignNode1" presStyleIdx="4" presStyleCnt="7"/>
      <dgm:spPr/>
    </dgm:pt>
    <dgm:pt modelId="{F55ADF8B-1F96-4BDA-A109-F20A11387C7A}" type="pres">
      <dgm:prSet presAssocID="{F2BCBABB-D304-4280-881E-06C2DE4DD695}" presName="horz1" presStyleCnt="0"/>
      <dgm:spPr/>
    </dgm:pt>
    <dgm:pt modelId="{E616790E-1D65-4EC2-8F11-71103444FA37}" type="pres">
      <dgm:prSet presAssocID="{F2BCBABB-D304-4280-881E-06C2DE4DD695}" presName="tx1" presStyleLbl="revTx" presStyleIdx="4" presStyleCnt="7"/>
      <dgm:spPr/>
    </dgm:pt>
    <dgm:pt modelId="{7D8ED0EA-A7A3-4DF0-ABE9-14DE07D920D2}" type="pres">
      <dgm:prSet presAssocID="{F2BCBABB-D304-4280-881E-06C2DE4DD695}" presName="vert1" presStyleCnt="0"/>
      <dgm:spPr/>
    </dgm:pt>
    <dgm:pt modelId="{63EF01DC-A565-40A8-9294-5223B5221D82}" type="pres">
      <dgm:prSet presAssocID="{FF57ED1D-E851-44B9-91AE-E8337E7F8EFC}" presName="thickLine" presStyleLbl="alignNode1" presStyleIdx="5" presStyleCnt="7"/>
      <dgm:spPr/>
    </dgm:pt>
    <dgm:pt modelId="{84A7702B-DA28-4532-9AC5-B28BFCA4F009}" type="pres">
      <dgm:prSet presAssocID="{FF57ED1D-E851-44B9-91AE-E8337E7F8EFC}" presName="horz1" presStyleCnt="0"/>
      <dgm:spPr/>
    </dgm:pt>
    <dgm:pt modelId="{262569E3-8BDA-4F60-8C01-52FEC207B2C7}" type="pres">
      <dgm:prSet presAssocID="{FF57ED1D-E851-44B9-91AE-E8337E7F8EFC}" presName="tx1" presStyleLbl="revTx" presStyleIdx="5" presStyleCnt="7"/>
      <dgm:spPr/>
    </dgm:pt>
    <dgm:pt modelId="{E86554B2-81C2-4D29-9315-71C2B19FA5DC}" type="pres">
      <dgm:prSet presAssocID="{FF57ED1D-E851-44B9-91AE-E8337E7F8EFC}" presName="vert1" presStyleCnt="0"/>
      <dgm:spPr/>
    </dgm:pt>
    <dgm:pt modelId="{9CB3E3E2-4E71-4196-BBC5-2FC4366A2DA5}" type="pres">
      <dgm:prSet presAssocID="{0DF5ABBA-2A48-4A66-895F-6FDB515E25FC}" presName="thickLine" presStyleLbl="alignNode1" presStyleIdx="6" presStyleCnt="7"/>
      <dgm:spPr/>
    </dgm:pt>
    <dgm:pt modelId="{A424CD2B-665F-4BC0-B59D-56A07758E9B1}" type="pres">
      <dgm:prSet presAssocID="{0DF5ABBA-2A48-4A66-895F-6FDB515E25FC}" presName="horz1" presStyleCnt="0"/>
      <dgm:spPr/>
    </dgm:pt>
    <dgm:pt modelId="{33F52E08-ADC8-41D2-9E4A-F2C94656260E}" type="pres">
      <dgm:prSet presAssocID="{0DF5ABBA-2A48-4A66-895F-6FDB515E25FC}" presName="tx1" presStyleLbl="revTx" presStyleIdx="6" presStyleCnt="7"/>
      <dgm:spPr/>
    </dgm:pt>
    <dgm:pt modelId="{CBC651A9-9BFB-4CE9-B8F3-854680B8F30F}" type="pres">
      <dgm:prSet presAssocID="{0DF5ABBA-2A48-4A66-895F-6FDB515E25FC}" presName="vert1" presStyleCnt="0"/>
      <dgm:spPr/>
    </dgm:pt>
  </dgm:ptLst>
  <dgm:cxnLst>
    <dgm:cxn modelId="{63A2FA05-DE89-4C3E-BAF4-9F487B6C2EC6}" type="presOf" srcId="{0DF5ABBA-2A48-4A66-895F-6FDB515E25FC}" destId="{33F52E08-ADC8-41D2-9E4A-F2C94656260E}" srcOrd="0" destOrd="0" presId="urn:microsoft.com/office/officeart/2008/layout/LinedList"/>
    <dgm:cxn modelId="{76A46C29-AC0F-46BE-9886-7166F19653DE}" type="presOf" srcId="{FF57ED1D-E851-44B9-91AE-E8337E7F8EFC}" destId="{262569E3-8BDA-4F60-8C01-52FEC207B2C7}" srcOrd="0" destOrd="0" presId="urn:microsoft.com/office/officeart/2008/layout/LinedList"/>
    <dgm:cxn modelId="{F897AA60-F551-4834-90B0-EC8AD54E8E3A}" srcId="{401ED969-9D57-4F0C-B930-EED258E47220}" destId="{0DF5ABBA-2A48-4A66-895F-6FDB515E25FC}" srcOrd="6" destOrd="0" parTransId="{A1740D98-2F72-4332-BAEE-B02A8E1903A5}" sibTransId="{BB6F268E-C7A7-4068-8758-E7AB71D7CF9F}"/>
    <dgm:cxn modelId="{CFE1F67D-27F6-44E5-9B57-4C837C2FD55C}" type="presOf" srcId="{503518FC-DADF-4132-8975-CEAA0303A989}" destId="{93C714E6-D499-41DE-A8F2-8F0837761442}" srcOrd="0" destOrd="0" presId="urn:microsoft.com/office/officeart/2008/layout/LinedList"/>
    <dgm:cxn modelId="{6E10098B-08E6-4D10-BF9B-9911957F8310}" srcId="{401ED969-9D57-4F0C-B930-EED258E47220}" destId="{DE089F07-49B7-45BB-B8F9-8358AB2B0DF6}" srcOrd="3" destOrd="0" parTransId="{6138C250-541A-4CBF-9FC4-6A37189DD77C}" sibTransId="{C32F844B-6A62-4C91-A211-7C5E00E7DBE7}"/>
    <dgm:cxn modelId="{C6AA128F-1CE7-46E8-9D6F-505DD1038F70}" type="presOf" srcId="{F2BCBABB-D304-4280-881E-06C2DE4DD695}" destId="{E616790E-1D65-4EC2-8F11-71103444FA37}" srcOrd="0" destOrd="0" presId="urn:microsoft.com/office/officeart/2008/layout/LinedList"/>
    <dgm:cxn modelId="{EF035EA0-775A-47A2-B3D0-22800F464675}" srcId="{401ED969-9D57-4F0C-B930-EED258E47220}" destId="{FF57ED1D-E851-44B9-91AE-E8337E7F8EFC}" srcOrd="5" destOrd="0" parTransId="{D77673C8-513A-4B73-97D6-866551D82C27}" sibTransId="{53CDD9FB-DCF9-4A14-9522-D25C302E82BB}"/>
    <dgm:cxn modelId="{28AAEDA8-4720-4C27-833D-BA20F4377359}" type="presOf" srcId="{401ED969-9D57-4F0C-B930-EED258E47220}" destId="{6D4D4FFF-73DD-4D34-8963-2D98F5CE32C3}" srcOrd="0" destOrd="0" presId="urn:microsoft.com/office/officeart/2008/layout/LinedList"/>
    <dgm:cxn modelId="{91A8FCAA-2090-4B04-8626-CAF73FFF3F5F}" type="presOf" srcId="{DE089F07-49B7-45BB-B8F9-8358AB2B0DF6}" destId="{CF49FCFC-67E0-47BB-9300-A74E4A48B51B}" srcOrd="0" destOrd="0" presId="urn:microsoft.com/office/officeart/2008/layout/LinedList"/>
    <dgm:cxn modelId="{06D696AB-9CAB-42D3-B6EC-39C9BCB1C39E}" srcId="{401ED969-9D57-4F0C-B930-EED258E47220}" destId="{CE4E2DD2-40A2-4313-9917-36D9CA7A2ECD}" srcOrd="2" destOrd="0" parTransId="{40AA94B2-DDF3-4254-A76F-24E07DC2FA57}" sibTransId="{5193AB8A-A1DA-4665-8280-7CB792672EA2}"/>
    <dgm:cxn modelId="{51DDBEC3-F66B-457A-80E4-CC5E18C5FC6C}" type="presOf" srcId="{CE4E2DD2-40A2-4313-9917-36D9CA7A2ECD}" destId="{03290749-DC87-4260-9A9E-2D21541EAD4B}" srcOrd="0" destOrd="0" presId="urn:microsoft.com/office/officeart/2008/layout/LinedList"/>
    <dgm:cxn modelId="{BE0141C6-84D2-43CD-B3C9-FCDCDC328A64}" type="presOf" srcId="{4D663AD6-807B-4BC4-8073-A99ECB14C602}" destId="{32DCEE5E-80B4-4FAD-9D0D-77A6439E0D8E}" srcOrd="0" destOrd="0" presId="urn:microsoft.com/office/officeart/2008/layout/LinedList"/>
    <dgm:cxn modelId="{5C2AEECB-C84E-4299-8B11-69CE1A3C6AD6}" srcId="{401ED969-9D57-4F0C-B930-EED258E47220}" destId="{503518FC-DADF-4132-8975-CEAA0303A989}" srcOrd="1" destOrd="0" parTransId="{1F881E17-3291-4C43-AA1C-7F8290E0F569}" sibTransId="{8D796302-822D-4B29-B16B-30DA3C5AEBEA}"/>
    <dgm:cxn modelId="{792071E1-4231-4133-9E69-D21C377DED3E}" srcId="{401ED969-9D57-4F0C-B930-EED258E47220}" destId="{4D663AD6-807B-4BC4-8073-A99ECB14C602}" srcOrd="0" destOrd="0" parTransId="{82E555A5-365A-4057-AA90-A5BED8D1144A}" sibTransId="{DE37A235-975A-4930-8BF9-5B363A231A30}"/>
    <dgm:cxn modelId="{4D73BBE4-9F72-4E11-B95F-9123ED947EFD}" srcId="{401ED969-9D57-4F0C-B930-EED258E47220}" destId="{F2BCBABB-D304-4280-881E-06C2DE4DD695}" srcOrd="4" destOrd="0" parTransId="{3F10587C-BB43-4821-9ACC-F9E198799442}" sibTransId="{739B758A-E29B-4126-B652-E37C63E40657}"/>
    <dgm:cxn modelId="{C4CA056B-CFAC-4F32-A50F-5645DF84AEB5}" type="presParOf" srcId="{6D4D4FFF-73DD-4D34-8963-2D98F5CE32C3}" destId="{8646AD8C-0A58-4EDB-A444-0EDA09FF7231}" srcOrd="0" destOrd="0" presId="urn:microsoft.com/office/officeart/2008/layout/LinedList"/>
    <dgm:cxn modelId="{17712737-9AD9-4F38-980E-44ADEBB82ED5}" type="presParOf" srcId="{6D4D4FFF-73DD-4D34-8963-2D98F5CE32C3}" destId="{8A29E254-B602-4E4A-8219-916430C77943}" srcOrd="1" destOrd="0" presId="urn:microsoft.com/office/officeart/2008/layout/LinedList"/>
    <dgm:cxn modelId="{3591945F-0554-44AA-88B9-0731216A59C1}" type="presParOf" srcId="{8A29E254-B602-4E4A-8219-916430C77943}" destId="{32DCEE5E-80B4-4FAD-9D0D-77A6439E0D8E}" srcOrd="0" destOrd="0" presId="urn:microsoft.com/office/officeart/2008/layout/LinedList"/>
    <dgm:cxn modelId="{9277B29E-0A90-4F46-9CDF-D1DFBAEDF6A3}" type="presParOf" srcId="{8A29E254-B602-4E4A-8219-916430C77943}" destId="{541FEEC8-8188-43FB-BE0D-392B48D3061A}" srcOrd="1" destOrd="0" presId="urn:microsoft.com/office/officeart/2008/layout/LinedList"/>
    <dgm:cxn modelId="{DCA7FFBE-4F4C-4186-8868-F512DC5205D6}" type="presParOf" srcId="{6D4D4FFF-73DD-4D34-8963-2D98F5CE32C3}" destId="{99AC4C59-1DD9-48DF-BD80-0F94C388B500}" srcOrd="2" destOrd="0" presId="urn:microsoft.com/office/officeart/2008/layout/LinedList"/>
    <dgm:cxn modelId="{0EE272A9-5AEA-42E3-A317-8FCE235BD32D}" type="presParOf" srcId="{6D4D4FFF-73DD-4D34-8963-2D98F5CE32C3}" destId="{7E5CB811-B8C7-4EB8-8735-842CCF7379E6}" srcOrd="3" destOrd="0" presId="urn:microsoft.com/office/officeart/2008/layout/LinedList"/>
    <dgm:cxn modelId="{6C752388-53E0-4BCD-806A-4F99BE2FEC21}" type="presParOf" srcId="{7E5CB811-B8C7-4EB8-8735-842CCF7379E6}" destId="{93C714E6-D499-41DE-A8F2-8F0837761442}" srcOrd="0" destOrd="0" presId="urn:microsoft.com/office/officeart/2008/layout/LinedList"/>
    <dgm:cxn modelId="{B49EBCCC-D8B5-4BAB-9736-80C670F7B62B}" type="presParOf" srcId="{7E5CB811-B8C7-4EB8-8735-842CCF7379E6}" destId="{9F1A4E2A-740A-4658-835D-CCF7BDBD9436}" srcOrd="1" destOrd="0" presId="urn:microsoft.com/office/officeart/2008/layout/LinedList"/>
    <dgm:cxn modelId="{5B19C8EC-6FDD-4D49-9FFC-F3AA1E57CD10}" type="presParOf" srcId="{6D4D4FFF-73DD-4D34-8963-2D98F5CE32C3}" destId="{D1F1431A-19B4-462C-8C5C-5338190F67E6}" srcOrd="4" destOrd="0" presId="urn:microsoft.com/office/officeart/2008/layout/LinedList"/>
    <dgm:cxn modelId="{FB7A1C7D-DBC3-4EAF-A569-91B603830CD7}" type="presParOf" srcId="{6D4D4FFF-73DD-4D34-8963-2D98F5CE32C3}" destId="{A1130FBA-A8B8-4013-AE21-7FB8258155CB}" srcOrd="5" destOrd="0" presId="urn:microsoft.com/office/officeart/2008/layout/LinedList"/>
    <dgm:cxn modelId="{FA361A18-79F3-469F-98A2-454FCCDF174C}" type="presParOf" srcId="{A1130FBA-A8B8-4013-AE21-7FB8258155CB}" destId="{03290749-DC87-4260-9A9E-2D21541EAD4B}" srcOrd="0" destOrd="0" presId="urn:microsoft.com/office/officeart/2008/layout/LinedList"/>
    <dgm:cxn modelId="{881BE4D1-1A68-4187-ACB1-3F2F644BE30E}" type="presParOf" srcId="{A1130FBA-A8B8-4013-AE21-7FB8258155CB}" destId="{3C068FBC-5D80-4FC1-8968-A6E5F0A9361C}" srcOrd="1" destOrd="0" presId="urn:microsoft.com/office/officeart/2008/layout/LinedList"/>
    <dgm:cxn modelId="{77E579BE-B8EE-4343-BA11-FA12CBFC823E}" type="presParOf" srcId="{6D4D4FFF-73DD-4D34-8963-2D98F5CE32C3}" destId="{3B9A2762-D944-4DF6-9AFE-460C327FD011}" srcOrd="6" destOrd="0" presId="urn:microsoft.com/office/officeart/2008/layout/LinedList"/>
    <dgm:cxn modelId="{A3322F5A-2965-442B-9D73-2FFAF2A84270}" type="presParOf" srcId="{6D4D4FFF-73DD-4D34-8963-2D98F5CE32C3}" destId="{07A04864-FF72-429B-BBA8-5FADD87A4780}" srcOrd="7" destOrd="0" presId="urn:microsoft.com/office/officeart/2008/layout/LinedList"/>
    <dgm:cxn modelId="{BB2A9609-041C-408C-93B2-4832A2F74E95}" type="presParOf" srcId="{07A04864-FF72-429B-BBA8-5FADD87A4780}" destId="{CF49FCFC-67E0-47BB-9300-A74E4A48B51B}" srcOrd="0" destOrd="0" presId="urn:microsoft.com/office/officeart/2008/layout/LinedList"/>
    <dgm:cxn modelId="{452BF876-82A9-487A-94CB-644CE3FA9DFF}" type="presParOf" srcId="{07A04864-FF72-429B-BBA8-5FADD87A4780}" destId="{8ACB650A-1365-4FBB-8238-E74F27ACB9FE}" srcOrd="1" destOrd="0" presId="urn:microsoft.com/office/officeart/2008/layout/LinedList"/>
    <dgm:cxn modelId="{8115750B-7E7E-4F43-9A8D-1133A7505BDF}" type="presParOf" srcId="{6D4D4FFF-73DD-4D34-8963-2D98F5CE32C3}" destId="{4F4EF782-A561-4E03-A3E2-4422D3045BBD}" srcOrd="8" destOrd="0" presId="urn:microsoft.com/office/officeart/2008/layout/LinedList"/>
    <dgm:cxn modelId="{0E7D5E63-9652-4920-A3E9-99802A897877}" type="presParOf" srcId="{6D4D4FFF-73DD-4D34-8963-2D98F5CE32C3}" destId="{F55ADF8B-1F96-4BDA-A109-F20A11387C7A}" srcOrd="9" destOrd="0" presId="urn:microsoft.com/office/officeart/2008/layout/LinedList"/>
    <dgm:cxn modelId="{A56CC1A8-8A57-4445-AD31-1C33F841AFD8}" type="presParOf" srcId="{F55ADF8B-1F96-4BDA-A109-F20A11387C7A}" destId="{E616790E-1D65-4EC2-8F11-71103444FA37}" srcOrd="0" destOrd="0" presId="urn:microsoft.com/office/officeart/2008/layout/LinedList"/>
    <dgm:cxn modelId="{EA4C65CB-92B7-466F-A0E9-052FC910C1A5}" type="presParOf" srcId="{F55ADF8B-1F96-4BDA-A109-F20A11387C7A}" destId="{7D8ED0EA-A7A3-4DF0-ABE9-14DE07D920D2}" srcOrd="1" destOrd="0" presId="urn:microsoft.com/office/officeart/2008/layout/LinedList"/>
    <dgm:cxn modelId="{2543B190-014F-4EAF-924E-4861D6D1EBB5}" type="presParOf" srcId="{6D4D4FFF-73DD-4D34-8963-2D98F5CE32C3}" destId="{63EF01DC-A565-40A8-9294-5223B5221D82}" srcOrd="10" destOrd="0" presId="urn:microsoft.com/office/officeart/2008/layout/LinedList"/>
    <dgm:cxn modelId="{6A8026B8-7575-4456-92CC-837D3BB49F0A}" type="presParOf" srcId="{6D4D4FFF-73DD-4D34-8963-2D98F5CE32C3}" destId="{84A7702B-DA28-4532-9AC5-B28BFCA4F009}" srcOrd="11" destOrd="0" presId="urn:microsoft.com/office/officeart/2008/layout/LinedList"/>
    <dgm:cxn modelId="{60E1CD1D-7645-48F7-8422-480D70F0B50A}" type="presParOf" srcId="{84A7702B-DA28-4532-9AC5-B28BFCA4F009}" destId="{262569E3-8BDA-4F60-8C01-52FEC207B2C7}" srcOrd="0" destOrd="0" presId="urn:microsoft.com/office/officeart/2008/layout/LinedList"/>
    <dgm:cxn modelId="{2B3B5379-F79A-46EB-A454-5079E5A67DF4}" type="presParOf" srcId="{84A7702B-DA28-4532-9AC5-B28BFCA4F009}" destId="{E86554B2-81C2-4D29-9315-71C2B19FA5DC}" srcOrd="1" destOrd="0" presId="urn:microsoft.com/office/officeart/2008/layout/LinedList"/>
    <dgm:cxn modelId="{5E356054-97D2-4C27-971E-317D8EC53314}" type="presParOf" srcId="{6D4D4FFF-73DD-4D34-8963-2D98F5CE32C3}" destId="{9CB3E3E2-4E71-4196-BBC5-2FC4366A2DA5}" srcOrd="12" destOrd="0" presId="urn:microsoft.com/office/officeart/2008/layout/LinedList"/>
    <dgm:cxn modelId="{7763191B-9BA0-4E91-BF6A-F02D2968792F}" type="presParOf" srcId="{6D4D4FFF-73DD-4D34-8963-2D98F5CE32C3}" destId="{A424CD2B-665F-4BC0-B59D-56A07758E9B1}" srcOrd="13" destOrd="0" presId="urn:microsoft.com/office/officeart/2008/layout/LinedList"/>
    <dgm:cxn modelId="{7DEC254A-F202-492F-800A-0B4FF0451AF5}" type="presParOf" srcId="{A424CD2B-665F-4BC0-B59D-56A07758E9B1}" destId="{33F52E08-ADC8-41D2-9E4A-F2C94656260E}" srcOrd="0" destOrd="0" presId="urn:microsoft.com/office/officeart/2008/layout/LinedList"/>
    <dgm:cxn modelId="{FF3759A0-DBC3-41CD-A3E8-87137B36B112}" type="presParOf" srcId="{A424CD2B-665F-4BC0-B59D-56A07758E9B1}" destId="{CBC651A9-9BFB-4CE9-B8F3-854680B8F30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6AD8C-0A58-4EDB-A444-0EDA09FF7231}">
      <dsp:nvSpPr>
        <dsp:cNvPr id="0" name=""/>
        <dsp:cNvSpPr/>
      </dsp:nvSpPr>
      <dsp:spPr>
        <a:xfrm>
          <a:off x="0" y="522"/>
          <a:ext cx="40208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CEE5E-80B4-4FAD-9D0D-77A6439E0D8E}">
      <dsp:nvSpPr>
        <dsp:cNvPr id="0" name=""/>
        <dsp:cNvSpPr/>
      </dsp:nvSpPr>
      <dsp:spPr>
        <a:xfrm>
          <a:off x="0" y="522"/>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Gode smittevernsrutiner</a:t>
          </a:r>
          <a:endParaRPr lang="en-US" sz="2200" kern="1200"/>
        </a:p>
      </dsp:txBody>
      <dsp:txXfrm>
        <a:off x="0" y="522"/>
        <a:ext cx="4020820" cy="611627"/>
      </dsp:txXfrm>
    </dsp:sp>
    <dsp:sp modelId="{99AC4C59-1DD9-48DF-BD80-0F94C388B500}">
      <dsp:nvSpPr>
        <dsp:cNvPr id="0" name=""/>
        <dsp:cNvSpPr/>
      </dsp:nvSpPr>
      <dsp:spPr>
        <a:xfrm>
          <a:off x="0" y="612150"/>
          <a:ext cx="4020820" cy="0"/>
        </a:xfrm>
        <a:prstGeom prst="line">
          <a:avLst/>
        </a:prstGeom>
        <a:solidFill>
          <a:schemeClr val="accent2">
            <a:hueOff val="780253"/>
            <a:satOff val="-973"/>
            <a:lumOff val="229"/>
            <a:alphaOff val="0"/>
          </a:schemeClr>
        </a:solidFill>
        <a:ln w="25400" cap="flat" cmpd="sng" algn="ctr">
          <a:solidFill>
            <a:schemeClr val="accent2">
              <a:hueOff val="780253"/>
              <a:satOff val="-973"/>
              <a:lumOff val="2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C714E6-D499-41DE-A8F2-8F0837761442}">
      <dsp:nvSpPr>
        <dsp:cNvPr id="0" name=""/>
        <dsp:cNvSpPr/>
      </dsp:nvSpPr>
      <dsp:spPr>
        <a:xfrm>
          <a:off x="0" y="612150"/>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Mikrobiologisk prøvetaking</a:t>
          </a:r>
          <a:endParaRPr lang="en-US" sz="2200" kern="1200"/>
        </a:p>
      </dsp:txBody>
      <dsp:txXfrm>
        <a:off x="0" y="612150"/>
        <a:ext cx="4020820" cy="611627"/>
      </dsp:txXfrm>
    </dsp:sp>
    <dsp:sp modelId="{D1F1431A-19B4-462C-8C5C-5338190F67E6}">
      <dsp:nvSpPr>
        <dsp:cNvPr id="0" name=""/>
        <dsp:cNvSpPr/>
      </dsp:nvSpPr>
      <dsp:spPr>
        <a:xfrm>
          <a:off x="0" y="1223778"/>
          <a:ext cx="4020820"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90749-DC87-4260-9A9E-2D21541EAD4B}">
      <dsp:nvSpPr>
        <dsp:cNvPr id="0" name=""/>
        <dsp:cNvSpPr/>
      </dsp:nvSpPr>
      <dsp:spPr>
        <a:xfrm>
          <a:off x="0" y="1223778"/>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dirty="0"/>
            <a:t>Rett antibiotika til rett mikrobe</a:t>
          </a:r>
          <a:endParaRPr lang="en-US" sz="2200" kern="1200" dirty="0"/>
        </a:p>
      </dsp:txBody>
      <dsp:txXfrm>
        <a:off x="0" y="1223778"/>
        <a:ext cx="4020820" cy="611627"/>
      </dsp:txXfrm>
    </dsp:sp>
    <dsp:sp modelId="{3B9A2762-D944-4DF6-9AFE-460C327FD011}">
      <dsp:nvSpPr>
        <dsp:cNvPr id="0" name=""/>
        <dsp:cNvSpPr/>
      </dsp:nvSpPr>
      <dsp:spPr>
        <a:xfrm>
          <a:off x="0" y="1835405"/>
          <a:ext cx="4020820"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49FCFC-67E0-47BB-9300-A74E4A48B51B}">
      <dsp:nvSpPr>
        <dsp:cNvPr id="0" name=""/>
        <dsp:cNvSpPr/>
      </dsp:nvSpPr>
      <dsp:spPr>
        <a:xfrm>
          <a:off x="0" y="1835405"/>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dirty="0"/>
            <a:t>Revurdering av behandling</a:t>
          </a:r>
          <a:endParaRPr lang="en-US" sz="2200" kern="1200" dirty="0"/>
        </a:p>
      </dsp:txBody>
      <dsp:txXfrm>
        <a:off x="0" y="1835405"/>
        <a:ext cx="4020820" cy="611627"/>
      </dsp:txXfrm>
    </dsp:sp>
    <dsp:sp modelId="{4F4EF782-A561-4E03-A3E2-4422D3045BBD}">
      <dsp:nvSpPr>
        <dsp:cNvPr id="0" name=""/>
        <dsp:cNvSpPr/>
      </dsp:nvSpPr>
      <dsp:spPr>
        <a:xfrm>
          <a:off x="0" y="2447033"/>
          <a:ext cx="4020820"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6790E-1D65-4EC2-8F11-71103444FA37}">
      <dsp:nvSpPr>
        <dsp:cNvPr id="0" name=""/>
        <dsp:cNvSpPr/>
      </dsp:nvSpPr>
      <dsp:spPr>
        <a:xfrm>
          <a:off x="0" y="2447033"/>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Antibiotika gitt til rett tid/dose</a:t>
          </a:r>
          <a:endParaRPr lang="en-US" sz="2200" kern="1200"/>
        </a:p>
      </dsp:txBody>
      <dsp:txXfrm>
        <a:off x="0" y="2447033"/>
        <a:ext cx="4020820" cy="611627"/>
      </dsp:txXfrm>
    </dsp:sp>
    <dsp:sp modelId="{63EF01DC-A565-40A8-9294-5223B5221D82}">
      <dsp:nvSpPr>
        <dsp:cNvPr id="0" name=""/>
        <dsp:cNvSpPr/>
      </dsp:nvSpPr>
      <dsp:spPr>
        <a:xfrm>
          <a:off x="0" y="3058660"/>
          <a:ext cx="4020820" cy="0"/>
        </a:xfrm>
        <a:prstGeom prst="line">
          <a:avLst/>
        </a:prstGeom>
        <a:solidFill>
          <a:schemeClr val="accent2">
            <a:hueOff val="3901266"/>
            <a:satOff val="-4866"/>
            <a:lumOff val="1144"/>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2569E3-8BDA-4F60-8C01-52FEC207B2C7}">
      <dsp:nvSpPr>
        <dsp:cNvPr id="0" name=""/>
        <dsp:cNvSpPr/>
      </dsp:nvSpPr>
      <dsp:spPr>
        <a:xfrm>
          <a:off x="0" y="3058660"/>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Overgang fra iv- til po-behandling</a:t>
          </a:r>
          <a:endParaRPr lang="en-US" sz="2200" kern="1200"/>
        </a:p>
      </dsp:txBody>
      <dsp:txXfrm>
        <a:off x="0" y="3058660"/>
        <a:ext cx="4020820" cy="611627"/>
      </dsp:txXfrm>
    </dsp:sp>
    <dsp:sp modelId="{9CB3E3E2-4E71-4196-BBC5-2FC4366A2DA5}">
      <dsp:nvSpPr>
        <dsp:cNvPr id="0" name=""/>
        <dsp:cNvSpPr/>
      </dsp:nvSpPr>
      <dsp:spPr>
        <a:xfrm>
          <a:off x="0" y="3670288"/>
          <a:ext cx="4020820"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52E08-ADC8-41D2-9E4A-F2C94656260E}">
      <dsp:nvSpPr>
        <dsp:cNvPr id="0" name=""/>
        <dsp:cNvSpPr/>
      </dsp:nvSpPr>
      <dsp:spPr>
        <a:xfrm>
          <a:off x="0" y="3670288"/>
          <a:ext cx="4020820" cy="611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Allergier og bivikninger</a:t>
          </a:r>
          <a:endParaRPr lang="en-US" sz="2200" kern="1200"/>
        </a:p>
      </dsp:txBody>
      <dsp:txXfrm>
        <a:off x="0" y="3670288"/>
        <a:ext cx="4020820" cy="6116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AC690CD-C97F-A441-8C68-6CEF64995109}" type="datetimeFigureOut">
              <a:t>18.09.2025</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5407FA4-065E-2640-B3D6-2CC5CE3463FE}" type="slidenum">
              <a:t>‹#›</a:t>
            </a:fld>
            <a:endParaRPr lang="en-US"/>
          </a:p>
        </p:txBody>
      </p:sp>
    </p:spTree>
    <p:extLst>
      <p:ext uri="{BB962C8B-B14F-4D97-AF65-F5344CB8AC3E}">
        <p14:creationId xmlns:p14="http://schemas.microsoft.com/office/powerpoint/2010/main" val="76560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A43F1B-576A-334D-82D3-A0E4954B4E2D}" type="datetimeFigureOut">
              <a:t>18.09.2025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7D46B6D-5B73-7A4C-984B-75E154DA9EA3}" type="slidenum">
              <a:t>‹#›</a:t>
            </a:fld>
            <a:endParaRPr lang="en-US"/>
          </a:p>
        </p:txBody>
      </p:sp>
    </p:spTree>
    <p:extLst>
      <p:ext uri="{BB962C8B-B14F-4D97-AF65-F5344CB8AC3E}">
        <p14:creationId xmlns:p14="http://schemas.microsoft.com/office/powerpoint/2010/main" val="2940032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nalyseoversikten.no/analyse/37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ous.labfag.no/index.php?action=showtopic&amp;topic=KF44yKM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andbok.helse-bergen.no/docs/pub/dok78164.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ntibiotika.no/e-laeringskurs-antibiotikabruk-i-sykehu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a:t>
            </a:r>
            <a:r>
              <a:rPr lang="nb-NO" baseline="0" noProof="0" dirty="0"/>
              <a:t>presentasjonen</a:t>
            </a:r>
            <a:r>
              <a:rPr lang="nb-NO" baseline="0" dirty="0"/>
              <a:t> formidler kunnskap sykepleiere trenger for å bidra til god bruk av antibiotika i sykehus. </a:t>
            </a:r>
          </a:p>
          <a:p>
            <a:endParaRPr lang="nb-NO" baseline="0" dirty="0"/>
          </a:p>
          <a:p>
            <a:r>
              <a:rPr lang="nb-NO" baseline="0" dirty="0"/>
              <a:t>Innledningsvis kommer et par slides om hva som er førende for arbeidet, før man går over på delen som er tenkt som en dialogbasert gjennomgang av en kasuistikk.  Studentene presenteres for Siri Syvertsen, og vi går gjennom forskjellige problemstillinger som de gjerne kan diskutere med “sidemannen” før svarene gjennomgås i plenum.</a:t>
            </a:r>
          </a:p>
          <a:p>
            <a:endParaRPr lang="en-GB" baseline="0" dirty="0"/>
          </a:p>
          <a:p>
            <a:endParaRPr lang="en-GB" baseline="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a:t>
            </a:fld>
            <a:endParaRPr lang="nb-NO"/>
          </a:p>
        </p:txBody>
      </p:sp>
    </p:spTree>
    <p:extLst>
      <p:ext uri="{BB962C8B-B14F-4D97-AF65-F5344CB8AC3E}">
        <p14:creationId xmlns:p14="http://schemas.microsoft.com/office/powerpoint/2010/main" val="269933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Forhåpentligvis har noen av dere sett denne eller tilsvarende plakater tidligere?</a:t>
            </a:r>
          </a:p>
          <a:p>
            <a:r>
              <a:rPr lang="nb-NO" dirty="0"/>
              <a:t>Det er en oversikt over hvilke antibiotika som er </a:t>
            </a:r>
            <a:r>
              <a:rPr lang="nb-NO" dirty="0">
                <a:solidFill>
                  <a:srgbClr val="00B050"/>
                </a:solidFill>
              </a:rPr>
              <a:t>foretrukne/smalspektrede/mest økologisk gunstige </a:t>
            </a:r>
            <a:r>
              <a:rPr lang="nb-NO" dirty="0"/>
              <a:t>og hvilke som </a:t>
            </a:r>
            <a:r>
              <a:rPr lang="nb-NO" dirty="0">
                <a:solidFill>
                  <a:srgbClr val="FF0000"/>
                </a:solidFill>
              </a:rPr>
              <a:t>er bredspektrede og i større grad resistensdrivende</a:t>
            </a:r>
            <a:r>
              <a:rPr lang="nb-NO" dirty="0"/>
              <a:t>. </a:t>
            </a:r>
          </a:p>
          <a:p>
            <a:r>
              <a:rPr lang="nb-NO" dirty="0"/>
              <a:t>Tabellen er ikke utfyllende med absolutt alle antibiotika. En revidert utgave er på trappene – følg med på www.antibiotika.no/nsas om du er interessert.</a:t>
            </a:r>
          </a:p>
          <a:p>
            <a:endParaRPr lang="nb-NO" dirty="0"/>
          </a:p>
          <a:p>
            <a:r>
              <a:rPr lang="nb-NO" dirty="0"/>
              <a:t>Plakaten kan skrives ut fra lenken, og bør henge på vaktrom, medisinrom </a:t>
            </a:r>
            <a:r>
              <a:rPr lang="nb-NO" dirty="0" err="1"/>
              <a:t>etc</a:t>
            </a:r>
            <a:endParaRPr lang="nb-NO" dirty="0"/>
          </a:p>
          <a:p>
            <a:endParaRPr lang="nb-NO" dirty="0"/>
          </a:p>
          <a:p>
            <a:r>
              <a:rPr lang="nb-NO" dirty="0"/>
              <a:t>Svar på spørsmålene fra forrige slide: </a:t>
            </a:r>
          </a:p>
          <a:p>
            <a:pPr marL="171450" indent="-171450">
              <a:buFontTx/>
              <a:buChar char="-"/>
            </a:pPr>
            <a:r>
              <a:rPr lang="nb-NO" dirty="0">
                <a:solidFill>
                  <a:srgbClr val="00B050"/>
                </a:solidFill>
              </a:rPr>
              <a:t>Penicillin er et foretrukket middel</a:t>
            </a:r>
          </a:p>
          <a:p>
            <a:pPr marL="171450" indent="-171450">
              <a:buFontTx/>
              <a:buChar char="-"/>
            </a:pPr>
            <a:r>
              <a:rPr lang="nb-NO" dirty="0" err="1">
                <a:solidFill>
                  <a:srgbClr val="FF0000"/>
                </a:solidFill>
              </a:rPr>
              <a:t>Cefotaksim</a:t>
            </a:r>
            <a:r>
              <a:rPr lang="nb-NO" dirty="0">
                <a:solidFill>
                  <a:srgbClr val="FF0000"/>
                </a:solidFill>
              </a:rPr>
              <a:t> er et bredspektret middel</a:t>
            </a:r>
          </a:p>
          <a:p>
            <a:pPr marL="171450" indent="-171450">
              <a:buFontTx/>
              <a:buChar char="-"/>
            </a:pPr>
            <a:r>
              <a:rPr lang="nb-NO" dirty="0">
                <a:solidFill>
                  <a:srgbClr val="FF0000"/>
                </a:solidFill>
              </a:rPr>
              <a:t>Ciproxin er også et bredspektret middel</a:t>
            </a:r>
          </a:p>
          <a:p>
            <a:pPr marL="171450" indent="-171450">
              <a:buFontTx/>
              <a:buChar char="-"/>
            </a:pPr>
            <a:r>
              <a:rPr lang="nb-NO" dirty="0" err="1">
                <a:solidFill>
                  <a:srgbClr val="00B050"/>
                </a:solidFill>
              </a:rPr>
              <a:t>Selexid</a:t>
            </a:r>
            <a:r>
              <a:rPr lang="nb-NO" dirty="0">
                <a:solidFill>
                  <a:srgbClr val="00B050"/>
                </a:solidFill>
              </a:rPr>
              <a:t> er et foretrukket middel</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10</a:t>
            </a:fld>
            <a:endParaRPr lang="nb-NO"/>
          </a:p>
        </p:txBody>
      </p:sp>
    </p:spTree>
    <p:extLst>
      <p:ext uri="{BB962C8B-B14F-4D97-AF65-F5344CB8AC3E}">
        <p14:creationId xmlns:p14="http://schemas.microsoft.com/office/powerpoint/2010/main" val="3676478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Tanken</a:t>
            </a:r>
            <a:r>
              <a:rPr lang="en-GB" baseline="0" dirty="0"/>
              <a:t> med dette slidet er å bruke kunnskapen studentene har ervervet seg tidligere </a:t>
            </a:r>
            <a:r>
              <a:rPr lang="en-GB" baseline="0" dirty="0" err="1"/>
              <a:t>i</a:t>
            </a:r>
            <a:r>
              <a:rPr lang="en-GB" baseline="0" dirty="0"/>
              <a:t> presentasjonen. </a:t>
            </a:r>
          </a:p>
          <a:p>
            <a:r>
              <a:rPr lang="en-GB" baseline="0" dirty="0"/>
              <a:t>Hva sier retningslinjen om behandlingsvalg? Og hvilke midler er foretrukne </a:t>
            </a:r>
            <a:r>
              <a:rPr lang="en-GB" baseline="0" dirty="0" err="1"/>
              <a:t>i</a:t>
            </a:r>
            <a:r>
              <a:rPr lang="en-GB" baseline="0" dirty="0"/>
              <a:t> et økologisk perspektiv…</a:t>
            </a:r>
          </a:p>
          <a:p>
            <a:endParaRPr lang="en-GB" baseline="0" dirty="0"/>
          </a:p>
          <a:p>
            <a:r>
              <a:rPr lang="nb-NO" baseline="0" dirty="0"/>
              <a:t>Se neste slide for svar på spørsmål 5.</a:t>
            </a:r>
            <a:endParaRPr lang="en-GB" baseline="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11</a:t>
            </a:fld>
            <a:endParaRPr lang="nb-NO"/>
          </a:p>
        </p:txBody>
      </p:sp>
    </p:spTree>
    <p:extLst>
      <p:ext uri="{BB962C8B-B14F-4D97-AF65-F5344CB8AC3E}">
        <p14:creationId xmlns:p14="http://schemas.microsoft.com/office/powerpoint/2010/main" val="391862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Svaret på spørsmålet om hva man NÅ tenker om </a:t>
            </a:r>
            <a:r>
              <a:rPr lang="nb-NO" dirty="0" err="1"/>
              <a:t>Cefotaxim</a:t>
            </a:r>
            <a:r>
              <a:rPr lang="nb-NO" dirty="0"/>
              <a:t> som behandling av Siris mulige sepsis:</a:t>
            </a:r>
          </a:p>
          <a:p>
            <a:endParaRPr lang="nb-NO" dirty="0"/>
          </a:p>
          <a:p>
            <a:r>
              <a:rPr lang="nb-NO" dirty="0"/>
              <a:t>	Penicillin og </a:t>
            </a:r>
            <a:r>
              <a:rPr lang="nb-NO" dirty="0" err="1"/>
              <a:t>Gentamicin</a:t>
            </a:r>
            <a:r>
              <a:rPr lang="nb-NO" dirty="0"/>
              <a:t> er førstevalget for antibiotikabehandling til pasienter med sepsis eller mulig sepsis. </a:t>
            </a:r>
            <a:r>
              <a:rPr lang="nb-NO" dirty="0" err="1"/>
              <a:t>Cefotaxim</a:t>
            </a:r>
            <a:r>
              <a:rPr lang="nb-NO" dirty="0"/>
              <a:t> er et alternativ dersom pasienten har Penicillinallergi, er gravid eller har 	nedsatt nyrefunksjon, men er et bredspektret antibiotika som ikke bør velges dersom mer økologiske alternativer finnes, slik som i dette tilfellet. Sykepleierne bør stille spørsmål til legen om 	hvorfor retningslinjen ikke følges hvis </a:t>
            </a:r>
            <a:r>
              <a:rPr lang="nb-NO" dirty="0" err="1"/>
              <a:t>Cefotaxim</a:t>
            </a:r>
            <a:r>
              <a:rPr lang="nb-NO" dirty="0"/>
              <a:t> ordineres. </a:t>
            </a:r>
          </a:p>
          <a:p>
            <a:endParaRPr lang="nb-NO"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12</a:t>
            </a:fld>
            <a:endParaRPr lang="nb-NO"/>
          </a:p>
        </p:txBody>
      </p:sp>
    </p:spTree>
    <p:extLst>
      <p:ext uri="{BB962C8B-B14F-4D97-AF65-F5344CB8AC3E}">
        <p14:creationId xmlns:p14="http://schemas.microsoft.com/office/powerpoint/2010/main" val="220810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studentene summe.</a:t>
            </a:r>
          </a:p>
          <a:p>
            <a:endParaRPr lang="nb-NO" dirty="0"/>
          </a:p>
          <a:p>
            <a:r>
              <a:rPr lang="nb-NO" dirty="0"/>
              <a:t>Tanken med dette </a:t>
            </a:r>
            <a:r>
              <a:rPr lang="nb-NO" dirty="0" err="1"/>
              <a:t>slidet</a:t>
            </a:r>
            <a:r>
              <a:rPr lang="nb-NO" dirty="0"/>
              <a:t> er å rette fokus på at penicilliner har et </a:t>
            </a:r>
            <a:r>
              <a:rPr lang="nb-NO" b="1" dirty="0"/>
              <a:t>tidsavhengig </a:t>
            </a:r>
            <a:r>
              <a:rPr lang="nb-NO" dirty="0"/>
              <a:t>bakteriedrap. I praksis betyr dette at når det er behov for å øke doseringen, f.eks. ved alvorlige infeksjoner, er det viktigere å dosere hyppigere heller enn å øke størrelsen på hver enkelt dose penicillin. </a:t>
            </a:r>
          </a:p>
          <a:p>
            <a:endParaRPr lang="nb-NO" dirty="0"/>
          </a:p>
          <a:p>
            <a:r>
              <a:rPr lang="nb-NO" dirty="0"/>
              <a:t>Bakgrunnen for dette er at effekten avhenger av hvor store deler av døgnet konsentrasjonen av antibiotika i blodet er høyere enn det nivået som skal til for å drepe mikroben det er fokus på. Det nivået </a:t>
            </a:r>
            <a:r>
              <a:rPr lang="nb-NO" dirty="0" err="1"/>
              <a:t>antibioitkaen</a:t>
            </a:r>
            <a:r>
              <a:rPr lang="nb-NO" dirty="0"/>
              <a:t> er virksom i kalles MIC: minimum </a:t>
            </a:r>
            <a:r>
              <a:rPr lang="nb-NO" dirty="0" err="1"/>
              <a:t>inhibitory</a:t>
            </a:r>
            <a:r>
              <a:rPr lang="nb-NO" dirty="0"/>
              <a:t> </a:t>
            </a:r>
            <a:r>
              <a:rPr lang="nb-NO" dirty="0" err="1"/>
              <a:t>concentration</a:t>
            </a:r>
            <a:r>
              <a:rPr lang="nb-NO" dirty="0"/>
              <a:t>. </a:t>
            </a:r>
          </a:p>
          <a:p>
            <a:endParaRPr lang="nb-NO" dirty="0"/>
          </a:p>
          <a:p>
            <a:r>
              <a:rPr lang="nb-NO" dirty="0"/>
              <a:t>De to neste </a:t>
            </a:r>
            <a:r>
              <a:rPr lang="nb-NO" dirty="0" err="1"/>
              <a:t>slidsene</a:t>
            </a:r>
            <a:r>
              <a:rPr lang="nb-NO" dirty="0"/>
              <a:t> illustrerer dette prinsippet, og svarer på spørsmål 6.</a:t>
            </a:r>
          </a:p>
          <a:p>
            <a:endParaRPr lang="nb-NO" dirty="0"/>
          </a:p>
          <a:p>
            <a:r>
              <a:rPr lang="nb-NO" b="1" dirty="0"/>
              <a:t>Ressurser: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https://relis.no/artikler/27771/</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E-læringskurs:  https://kursbygger.ihelse.net/startcourseid=249&amp;tracking=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13</a:t>
            </a:fld>
            <a:endParaRPr lang="nb-NO"/>
          </a:p>
        </p:txBody>
      </p:sp>
    </p:spTree>
    <p:extLst>
      <p:ext uri="{BB962C8B-B14F-4D97-AF65-F5344CB8AC3E}">
        <p14:creationId xmlns:p14="http://schemas.microsoft.com/office/powerpoint/2010/main" val="420740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Disse bildene er fra e-læringskurset</a:t>
            </a:r>
            <a:r>
              <a:rPr lang="nb-NO" baseline="0" dirty="0"/>
              <a:t> om antibiotikabruk i sykehus: </a:t>
            </a:r>
            <a:r>
              <a:rPr lang="nb-NO" dirty="0"/>
              <a:t> https://kursbygger.ihelse.net/startcourseid=249&amp;tracking= </a:t>
            </a:r>
          </a:p>
          <a:p>
            <a:endParaRPr lang="nb-NO" baseline="0" dirty="0"/>
          </a:p>
          <a:p>
            <a:endParaRPr lang="nb-NO" baseline="0" dirty="0"/>
          </a:p>
          <a:p>
            <a:r>
              <a:rPr lang="nb-NO" baseline="0" dirty="0"/>
              <a:t>Figuren til venstre viser dose og dosering for Penicillin gitt til pasienten.</a:t>
            </a:r>
            <a:endParaRPr lang="nb-NO" dirty="0"/>
          </a:p>
          <a:p>
            <a:endParaRPr lang="nb-NO" dirty="0"/>
          </a:p>
          <a:p>
            <a:r>
              <a:rPr lang="nb-NO" dirty="0"/>
              <a:t>Figuren i midten viser antall mikrober i lungene, samt at søylene nederst på figuren viser konsentrasjonen av Penicillinet i blodet. Den røde stiplete linjen viser hvilket konsentrasjonsnivå man må overstige for å drepe bakteriene (MIC). Målet er å oppnå en konsentrasjon som ligger over den røde, stiplete linjen størst del av døgnet.</a:t>
            </a:r>
          </a:p>
          <a:p>
            <a:r>
              <a:rPr lang="nb-NO" dirty="0"/>
              <a:t>De hvite</a:t>
            </a:r>
            <a:r>
              <a:rPr lang="nb-NO" baseline="0" dirty="0"/>
              <a:t> søylene indikerer at konsentrasjonen er høy nok til å drepe bakteriene, mens de røde søylene viser at konsentrasjonen er for lav til å drepe bakteriene. </a:t>
            </a:r>
          </a:p>
          <a:p>
            <a:endParaRPr lang="nb-NO" baseline="0" dirty="0"/>
          </a:p>
          <a:p>
            <a:r>
              <a:rPr lang="nb-NO" baseline="0" dirty="0"/>
              <a:t>Figuren til høyre forklarer hvorfor Penicillin dosert </a:t>
            </a:r>
            <a:r>
              <a:rPr lang="nb-NO" baseline="0" dirty="0" err="1"/>
              <a:t>X</a:t>
            </a:r>
            <a:r>
              <a:rPr lang="nb-NO" baseline="0" dirty="0"/>
              <a:t> 3 ikke er optimalt.</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14</a:t>
            </a:fld>
            <a:endParaRPr lang="nb-NO"/>
          </a:p>
        </p:txBody>
      </p:sp>
    </p:spTree>
    <p:extLst>
      <p:ext uri="{BB962C8B-B14F-4D97-AF65-F5344CB8AC3E}">
        <p14:creationId xmlns:p14="http://schemas.microsoft.com/office/powerpoint/2010/main" val="199855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Vi ser av figurene som viser bakterier</a:t>
            </a:r>
            <a:r>
              <a:rPr lang="nb-NO" baseline="0" dirty="0"/>
              <a:t> i lungene at bakteriedrapet øker ved økende doseringshyppighet. Det er færre bakterier i lungene ved dosering x 6 enn hhv. ved x 4 og x 3.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a:t>Ideelt sett burde Penicilliner gis som kontinuerlig infusjon hos kritisk syke pasienter, men dette har vist seg vanskelig å gjennomføre i praksis. Anbefalt dosering hos Siri som har mistenkt sepsis er x 6.</a:t>
            </a:r>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a:t>Ved mindre alvorlige infeksjoner er standard penicillinbehandling x 4.</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baseline="0" dirty="0"/>
              <a:t>Hos Siri som skal ha Penicillin x 6, gis dosene hver 4. timer. Det er veldig viktige å holde på doseringstidspunktene slik at bakteriene ikke begynner å vokse igjen – da kan Siri får behandlingssvikt og bli mye dårligere. Derfor kan Siri IKKE dra hjem og hente tingene sine.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baseline="0" dirty="0"/>
              <a:t>Viktig: </a:t>
            </a:r>
            <a:r>
              <a:rPr lang="nb-NO" baseline="0" dirty="0"/>
              <a:t>Sykepleiere må også tenke på doseringstidspunktene dersom pasienten f.eks. skal på tidkrevende undersøkelser samtidig som de skulle hatt antibiotika. Det er bedre å gi dosen 10 minutter for tidlig enn flere timer for seint. Kanskje antibiotika kan pågå mens de er til undersøkelse?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baseline="0" dirty="0"/>
              <a:t>Når vi nå forstår hvorfor det er viktig å holde på tidspunktene, er det også viktig å tenke på at pasienten får hele dosen med antibiotika. Man skal være obs på at dosen ikke gis på en dårlig </a:t>
            </a:r>
            <a:r>
              <a:rPr lang="nb-NO" b="1" baseline="0" dirty="0" err="1"/>
              <a:t>veneflon</a:t>
            </a:r>
            <a:r>
              <a:rPr lang="nb-NO" b="1" baseline="0" dirty="0"/>
              <a:t>, slik at halve dosen pipler ut under plasteret, eller går </a:t>
            </a:r>
            <a:r>
              <a:rPr lang="nb-NO" b="1" baseline="0" dirty="0" err="1"/>
              <a:t>ekstravasalt</a:t>
            </a:r>
            <a:r>
              <a:rPr lang="nb-NO" b="1" baseline="0" dirty="0"/>
              <a:t>.</a:t>
            </a:r>
            <a:endParaRPr lang="nb-NO" b="1"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15</a:t>
            </a:fld>
            <a:endParaRPr lang="nb-NO"/>
          </a:p>
        </p:txBody>
      </p:sp>
    </p:spTree>
    <p:extLst>
      <p:ext uri="{BB962C8B-B14F-4D97-AF65-F5344CB8AC3E}">
        <p14:creationId xmlns:p14="http://schemas.microsoft.com/office/powerpoint/2010/main" val="223290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Tanken</a:t>
            </a:r>
            <a:r>
              <a:rPr lang="nb-NO" baseline="0" dirty="0"/>
              <a:t> med dette og de påfølgende </a:t>
            </a:r>
            <a:r>
              <a:rPr lang="nb-NO" baseline="0" dirty="0" err="1"/>
              <a:t>slidene</a:t>
            </a:r>
            <a:r>
              <a:rPr lang="nb-NO" baseline="0" dirty="0"/>
              <a:t> er å rette fokuset på sykepleiernes rolle for mikrobiologisk diagnostikk og betydningen av denne diagnostikken.</a:t>
            </a:r>
          </a:p>
          <a:p>
            <a:endParaRPr lang="nb-NO" baseline="0" dirty="0"/>
          </a:p>
          <a:p>
            <a:r>
              <a:rPr lang="nb-NO" dirty="0"/>
              <a:t>Se neste slide for svar på spørsmål 7.</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16</a:t>
            </a:fld>
            <a:endParaRPr lang="nb-NO"/>
          </a:p>
        </p:txBody>
      </p:sp>
    </p:spTree>
    <p:extLst>
      <p:ext uri="{BB962C8B-B14F-4D97-AF65-F5344CB8AC3E}">
        <p14:creationId xmlns:p14="http://schemas.microsoft.com/office/powerpoint/2010/main" val="3396564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Svar på spørsmål 7:</a:t>
            </a:r>
          </a:p>
          <a:p>
            <a:r>
              <a:rPr lang="nb-NO" baseline="0" dirty="0"/>
              <a:t>Ved å sikre prøver fra mistenkte infeksjonsfokus før oppstart av antibiotika, vil vi få kunnskap om hvilke mikrober som forårsaker infeksjonen, og pasienten kan få </a:t>
            </a:r>
            <a:r>
              <a:rPr lang="nb-NO" b="1" baseline="0" dirty="0"/>
              <a:t>rett antibiotika til rett mikrobe</a:t>
            </a:r>
            <a:r>
              <a:rPr lang="nb-NO" baseline="0" dirty="0"/>
              <a:t>! </a:t>
            </a:r>
            <a:r>
              <a:rPr lang="nb-NO" dirty="0"/>
              <a:t>Det bør alltid sikres adekvate prøver </a:t>
            </a:r>
            <a:r>
              <a:rPr lang="nb-NO" b="1" dirty="0"/>
              <a:t>før</a:t>
            </a:r>
            <a:r>
              <a:rPr lang="nb-NO" dirty="0"/>
              <a:t> en starter antibiotika, i den grad det er mulig og ikke til hinder for oppstart. </a:t>
            </a:r>
            <a:endParaRPr lang="nb-NO"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t>Får vi svar på hva som feiler pasienten, vet vi også om pasienten for eksempel må isoleres, eller om vi må sette inn andre smitteverntiltak (isolering, smittesporing, sanering).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Blodkultur er som regel standard. Aktuelle prøver i tillegg til blodkultur kan være prøver fra sår, abscessmateriale, luftveisprøver, puss fra øyne, ører eller brystvorter, spinalvæske, eller infiserte </a:t>
            </a:r>
            <a:r>
              <a:rPr lang="nb-NO" dirty="0" err="1"/>
              <a:t>katetere</a:t>
            </a:r>
            <a:r>
              <a:rPr lang="nb-NO" dirty="0"/>
              <a:t>. Avklar med lege.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MEN, (det er et stor men!): Ta prøver der det vil hjelpe i diagnostikken, og ikke bare som rutine! Tas urinprøver uten indikasjon kan det føre til unødig behandling, for eksempel ved </a:t>
            </a:r>
            <a:r>
              <a:rPr lang="nb-NO" dirty="0" err="1"/>
              <a:t>asymptomatisk</a:t>
            </a:r>
            <a:r>
              <a:rPr lang="nb-NO" dirty="0"/>
              <a:t> </a:t>
            </a:r>
            <a:r>
              <a:rPr lang="nb-NO" dirty="0" err="1"/>
              <a:t>bakteriuri</a:t>
            </a:r>
            <a:r>
              <a:rPr lang="nb-NO" dirty="0"/>
              <a:t>. </a:t>
            </a:r>
            <a:r>
              <a:rPr lang="nb-NO" i="1" dirty="0">
                <a:solidFill>
                  <a:schemeClr val="accent6">
                    <a:lumMod val="75000"/>
                  </a:schemeClr>
                </a:solidFill>
              </a:rPr>
              <a:t>Opp mot halvparten av de skrøpelige eldre og de som bor i sykehjem har bakterier i urinen uten at de er syke. Dette kalles </a:t>
            </a:r>
            <a:r>
              <a:rPr lang="nb-NO" i="1" dirty="0" err="1">
                <a:solidFill>
                  <a:schemeClr val="accent6">
                    <a:lumMod val="75000"/>
                  </a:schemeClr>
                </a:solidFill>
              </a:rPr>
              <a:t>asymptomatisk</a:t>
            </a:r>
            <a:r>
              <a:rPr lang="nb-NO" i="1" dirty="0">
                <a:solidFill>
                  <a:schemeClr val="accent6">
                    <a:lumMod val="75000"/>
                  </a:schemeClr>
                </a:solidFill>
              </a:rPr>
              <a:t> </a:t>
            </a:r>
            <a:r>
              <a:rPr lang="nb-NO" i="1" dirty="0" err="1">
                <a:solidFill>
                  <a:schemeClr val="accent6">
                    <a:lumMod val="75000"/>
                  </a:schemeClr>
                </a:solidFill>
              </a:rPr>
              <a:t>bakteriuri</a:t>
            </a:r>
            <a:r>
              <a:rPr lang="nb-NO" i="1" dirty="0">
                <a:solidFill>
                  <a:schemeClr val="accent6">
                    <a:lumMod val="75000"/>
                  </a:schemeClr>
                </a:solidFill>
              </a:rPr>
              <a:t> og skal ikke behandles med antibiotika</a:t>
            </a:r>
            <a:r>
              <a:rPr lang="nb-NO" dirty="0"/>
              <a:t>. Har man et kateter liggende inne en uke, vil det alltid bli oppvekst av bakterier. Unødvendig behandling er uriktig bruk av antibiotika!</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Kliniske opplysninger hjelper laboratoriet med diagnostikken, slipper å lete i blinde. Skriv HVA man har tatt prøve av (øre, munnhule, sår – da vet de hvilke type mikrober de bør lete</a:t>
            </a:r>
            <a:r>
              <a:rPr lang="nb-NO" baseline="0" dirty="0"/>
              <a:t> etter)</a:t>
            </a:r>
            <a:r>
              <a:rPr lang="nb-NO" dirty="0"/>
              <a:t>, hvorfor man mistenker infeksjon (pasienten har vært på sykehus i utlandet, har </a:t>
            </a:r>
            <a:r>
              <a:rPr lang="nb-NO" dirty="0" err="1"/>
              <a:t>rubor</a:t>
            </a:r>
            <a:r>
              <a:rPr lang="nb-NO" dirty="0"/>
              <a:t> og puss i et sår, har slimete avføring, feber mm), og om pasienten allerede står på antibiotika – i så fall hvilken 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aseline="0" dirty="0"/>
              <a:t>F.eks. kan en bakterie fra </a:t>
            </a:r>
            <a:r>
              <a:rPr lang="nb-NO" sz="1200" baseline="0" dirty="0" err="1"/>
              <a:t>èn</a:t>
            </a:r>
            <a:r>
              <a:rPr lang="nb-NO" sz="1200" baseline="0" dirty="0"/>
              <a:t> lokalisasjon være normalflora, mens den er sykdomsfremkallende i andre lokalisasjoner. Et eksempel på dette er at en hvit stafylokokk i et sår kan være normalflora, mens den i et operasjonssår med protese kan gi infeksjon.</a:t>
            </a:r>
            <a:endParaRPr lang="en-GB" sz="1200" dirty="0"/>
          </a:p>
          <a:p>
            <a:endParaRPr lang="nb-NO" dirty="0"/>
          </a:p>
          <a:p>
            <a:r>
              <a:rPr lang="nb-NO" dirty="0"/>
              <a:t>Med gode opplysninger kan mikrobiologen utelukke en del funn, og </a:t>
            </a:r>
            <a:r>
              <a:rPr lang="nb-NO" dirty="0" err="1"/>
              <a:t>målrette</a:t>
            </a:r>
            <a:r>
              <a:rPr lang="nb-NO" dirty="0"/>
              <a:t> søket sitt, </a:t>
            </a:r>
            <a:r>
              <a:rPr lang="nb-NO" b="1" dirty="0"/>
              <a:t>noe som gir hurtigere svar og dermed hurtigere diagnose og rett behandling! </a:t>
            </a:r>
          </a:p>
          <a:p>
            <a:endParaRPr lang="nb-NO" b="1" dirty="0"/>
          </a:p>
          <a:p>
            <a:r>
              <a:rPr lang="nb-NO" b="0" dirty="0"/>
              <a:t>Er</a:t>
            </a:r>
            <a:r>
              <a:rPr lang="nb-NO" b="0" baseline="0" dirty="0"/>
              <a:t> du usikker på prøvetaking og hvilke pensel du skal bruke, se på www.analyseoversikten.no</a:t>
            </a:r>
            <a:endParaRPr lang="nb-NO"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17</a:t>
            </a:fld>
            <a:endParaRPr lang="nb-NO"/>
          </a:p>
        </p:txBody>
      </p:sp>
    </p:spTree>
    <p:extLst>
      <p:ext uri="{BB962C8B-B14F-4D97-AF65-F5344CB8AC3E}">
        <p14:creationId xmlns:p14="http://schemas.microsoft.com/office/powerpoint/2010/main" val="2766152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Tanken med</a:t>
            </a:r>
            <a:r>
              <a:rPr lang="nb-NO" baseline="0" dirty="0"/>
              <a:t> spørsmål 1 er å rette fokuset mot betydningen av gode kliniske opplysninger på den mikrobiologiske rekvisisjonen. Det er avgjørende for at laboratoriet skal kunne gi et godt prøvesvar som kan optimalisere pasientbehandlingen.</a:t>
            </a:r>
          </a:p>
          <a:p>
            <a:endParaRPr lang="nb-NO"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Tanken med</a:t>
            </a:r>
            <a:r>
              <a:rPr lang="nb-NO" baseline="0" dirty="0"/>
              <a:t> spørsmål 2 er å rette fokuset mot riktig prøvetakingsmetode fra sår.</a:t>
            </a:r>
          </a:p>
          <a:p>
            <a:endParaRPr lang="nb-NO" baseline="0" dirty="0"/>
          </a:p>
          <a:p>
            <a:endParaRPr lang="nb-NO" baseline="0" dirty="0"/>
          </a:p>
          <a:p>
            <a:r>
              <a:rPr lang="nb-NO" baseline="0" dirty="0"/>
              <a:t>Se neste slide for svar på spørsmålene.</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18</a:t>
            </a:fld>
            <a:endParaRPr lang="nb-NO"/>
          </a:p>
        </p:txBody>
      </p:sp>
    </p:spTree>
    <p:extLst>
      <p:ext uri="{BB962C8B-B14F-4D97-AF65-F5344CB8AC3E}">
        <p14:creationId xmlns:p14="http://schemas.microsoft.com/office/powerpoint/2010/main" val="320303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Spørsmål 1:</a:t>
            </a:r>
          </a:p>
          <a:p>
            <a:r>
              <a:rPr lang="nb-NO" sz="1200" dirty="0"/>
              <a:t>Opplysningene på rekvisisjonen bestemmer hvilke medier og teknikker laboratoriet skal benytte og bestemmer dermed hva laboratoriet er i stand til å påvise. Informasjonen</a:t>
            </a:r>
            <a:r>
              <a:rPr lang="nb-NO" sz="1200" baseline="0" dirty="0"/>
              <a:t> har også betydning for hvordan funnene i prøven skal tolkes. </a:t>
            </a:r>
          </a:p>
          <a:p>
            <a:r>
              <a:rPr lang="nb-NO" sz="1200" baseline="0" dirty="0"/>
              <a:t>Rekvisisjonen må minimum ha følgende opplysninger: </a:t>
            </a:r>
          </a:p>
          <a:p>
            <a:pPr marL="171450" indent="-171450">
              <a:buFont typeface="Arial" panose="020B0604020202020204" pitchFamily="34" charset="0"/>
              <a:buChar char="•"/>
            </a:pPr>
            <a:r>
              <a:rPr lang="nb-NO" sz="1200" baseline="0" dirty="0"/>
              <a:t>Siris navn og personnummer</a:t>
            </a:r>
          </a:p>
          <a:p>
            <a:pPr marL="171450" indent="-171450">
              <a:buFont typeface="Arial" panose="020B0604020202020204" pitchFamily="34" charset="0"/>
              <a:buChar char="•"/>
            </a:pPr>
            <a:r>
              <a:rPr lang="nb-NO" sz="1200" baseline="0" dirty="0"/>
              <a:t>Prøvetakingsdato</a:t>
            </a:r>
          </a:p>
          <a:p>
            <a:pPr marL="171450" indent="-171450">
              <a:buFont typeface="Arial" panose="020B0604020202020204" pitchFamily="34" charset="0"/>
              <a:buChar char="•"/>
            </a:pPr>
            <a:r>
              <a:rPr lang="nb-NO" sz="1200" baseline="0" dirty="0"/>
              <a:t>Prøvematerialets art og lokalisasjon</a:t>
            </a:r>
          </a:p>
          <a:p>
            <a:pPr marL="171450" indent="-171450">
              <a:buFont typeface="Arial" panose="020B0604020202020204" pitchFamily="34" charset="0"/>
              <a:buChar char="•"/>
            </a:pPr>
            <a:r>
              <a:rPr lang="nb-NO" sz="1200" baseline="0" dirty="0"/>
              <a:t>Korte kliniske opplysninger, inkludert sykdomsvarighet og </a:t>
            </a:r>
            <a:r>
              <a:rPr lang="nb-NO" sz="1200" baseline="0" dirty="0" err="1"/>
              <a:t>evt</a:t>
            </a:r>
            <a:r>
              <a:rPr lang="nb-NO" sz="1200" baseline="0" dirty="0"/>
              <a:t> antibiotikabehandling som er forsøkt.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Spørsmål 2:</a:t>
            </a:r>
          </a:p>
          <a:p>
            <a:pPr marL="0" indent="0" algn="l" defTabSz="914400" rtl="0" eaLnBrk="1" latinLnBrk="0" hangingPunct="1">
              <a:buNone/>
            </a:pPr>
            <a:r>
              <a:rPr lang="nb-NO" dirty="0"/>
              <a:t>Det kan være fristende å tenke at sårpenselen bør stikkes i det mest infiserte eller pussfylte området i et åpent sår. Men å stikke penselen i et ikke rengjort sår har lite verdi, fordi man i overflaten alltid vil finne oppvekst av f.eks. ulike hudbakterier pasienten er kolonisert med, uten at det er disse som er årsaken til infeksjonen. </a:t>
            </a:r>
          </a:p>
          <a:p>
            <a:pPr marL="0" indent="0" algn="l" defTabSz="914400" rtl="0" eaLnBrk="1" latinLnBrk="0" hangingPunct="1">
              <a:buNone/>
            </a:pPr>
            <a:r>
              <a:rPr lang="nb-NO" dirty="0"/>
              <a:t>(</a:t>
            </a:r>
            <a:r>
              <a:rPr lang="nb-NO" altLang="nb-NO" sz="1200" b="1" kern="1200" baseline="0" dirty="0">
                <a:solidFill>
                  <a:schemeClr val="tx1"/>
                </a:solidFill>
                <a:latin typeface="+mn-lt"/>
                <a:ea typeface="+mn-ea"/>
                <a:cs typeface="+mn-cs"/>
              </a:rPr>
              <a:t>Kolonisering: </a:t>
            </a:r>
            <a:r>
              <a:rPr lang="nb-NO" altLang="nb-NO" sz="1200" kern="1200" baseline="0" dirty="0">
                <a:solidFill>
                  <a:schemeClr val="tx1"/>
                </a:solidFill>
                <a:latin typeface="+mn-lt"/>
                <a:ea typeface="+mn-ea"/>
                <a:cs typeface="+mn-cs"/>
              </a:rPr>
              <a:t>Forekomst av mikroorganismer som formerer seg, men som ikke gjør skade på vertsorganismen. </a:t>
            </a:r>
            <a:r>
              <a:rPr lang="nb-NO" altLang="nb-NO" sz="1200" b="1" kern="1200" baseline="0" dirty="0">
                <a:solidFill>
                  <a:schemeClr val="tx1"/>
                </a:solidFill>
                <a:latin typeface="+mn-lt"/>
                <a:ea typeface="+mn-ea"/>
                <a:cs typeface="+mn-cs"/>
              </a:rPr>
              <a:t>Infeksjon: </a:t>
            </a:r>
            <a:r>
              <a:rPr lang="nb-NO" altLang="nb-NO" sz="1200" kern="1200" baseline="0" dirty="0">
                <a:solidFill>
                  <a:schemeClr val="tx1"/>
                </a:solidFill>
                <a:latin typeface="+mn-lt"/>
                <a:ea typeface="+mn-ea"/>
                <a:cs typeface="+mn-cs"/>
              </a:rPr>
              <a:t>Forekomst av mikroorganismer som deler seg, og gir betennelsesforandringer og vevsskade i vertsorganismen)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Ved sårprøver er man på jakt etter de infeksjonsfremkallende bakteriene.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Korrekt prøvetaking fra sår: </a:t>
            </a:r>
          </a:p>
          <a:p>
            <a:r>
              <a:rPr lang="nb-NO" dirty="0"/>
              <a:t>-Fjern fibrin og sårsekret med tupfer</a:t>
            </a:r>
          </a:p>
          <a:p>
            <a:r>
              <a:rPr lang="nb-NO" dirty="0"/>
              <a:t>-Vask før prøvetaking med sterilt, fysiologisk saltvann</a:t>
            </a:r>
          </a:p>
          <a:p>
            <a:r>
              <a:rPr lang="nb-NO" dirty="0"/>
              <a:t>-Prøve tas med pensel, fortrinnsvis i overgang til friskt vev </a:t>
            </a:r>
          </a:p>
          <a:p>
            <a:r>
              <a:rPr lang="nb-NO" dirty="0"/>
              <a:t>-Gni penselen mot sårbunnen i minst 5 sekunder samtidig som den roteres</a:t>
            </a:r>
          </a:p>
          <a:p>
            <a:endParaRPr lang="nb-NO" dirty="0"/>
          </a:p>
          <a:p>
            <a:r>
              <a:rPr lang="nb-NO" dirty="0"/>
              <a:t>Ressurser: </a:t>
            </a:r>
          </a:p>
          <a:p>
            <a:r>
              <a:rPr lang="nb-NO" dirty="0">
                <a:hlinkClick r:id="rId3"/>
              </a:rPr>
              <a:t>Bakteriologisk undersøking av puss og sårsekret – Analyseoversikten</a:t>
            </a:r>
            <a:r>
              <a:rPr lang="nb-NO" dirty="0"/>
              <a:t> (Om sårprøver i Helse</a:t>
            </a:r>
            <a:r>
              <a:rPr lang="nb-NO" baseline="0" dirty="0"/>
              <a:t> Bergens</a:t>
            </a:r>
            <a:r>
              <a:rPr lang="nb-NO" dirty="0"/>
              <a:t> metodebok for laboratorieprøver)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4"/>
              </a:rPr>
              <a:t>Brukerhåndbok i medisinsk mikrobiologi OUS (labfag.no)</a:t>
            </a:r>
            <a:r>
              <a:rPr lang="nb-NO" dirty="0"/>
              <a:t> (Om sårprøver i OUS metodebok for mikrobiologi)</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sz="1200" baseline="0" dirty="0"/>
          </a:p>
          <a:p>
            <a:endParaRPr lang="nb-NO" sz="1200" baseline="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19</a:t>
            </a:fld>
            <a:endParaRPr lang="nb-NO"/>
          </a:p>
        </p:txBody>
      </p:sp>
    </p:spTree>
    <p:extLst>
      <p:ext uri="{BB962C8B-B14F-4D97-AF65-F5344CB8AC3E}">
        <p14:creationId xmlns:p14="http://schemas.microsoft.com/office/powerpoint/2010/main" val="119681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Førende for antibiotikastyringsarbeidet i sykehusene er Handlingsplan mot antibiotikastyringsprogram i helsetjenesten. Denne er under revisjon høsten 2025, men sier for sykehusenes del noe om at: </a:t>
            </a:r>
          </a:p>
          <a:p>
            <a:pPr marL="171450" indent="-171450">
              <a:buFont typeface="Arial" panose="020B0604020202020204" pitchFamily="34" charset="0"/>
              <a:buChar char="•"/>
            </a:pPr>
            <a:r>
              <a:rPr lang="nb-NO" b="1" dirty="0"/>
              <a:t>Alle sykehus skal ha et antibiotikastyringsprogram </a:t>
            </a:r>
            <a:r>
              <a:rPr lang="nb-NO" dirty="0"/>
              <a:t>som er lederforankret, og det er </a:t>
            </a:r>
            <a:r>
              <a:rPr lang="nb-NO" b="1" dirty="0"/>
              <a:t>sykehusledelsen</a:t>
            </a:r>
            <a:r>
              <a:rPr lang="nb-NO" dirty="0"/>
              <a:t> som skal påse at </a:t>
            </a:r>
            <a:r>
              <a:rPr lang="nb-NO" dirty="0" err="1"/>
              <a:t>at</a:t>
            </a:r>
            <a:r>
              <a:rPr lang="nb-NO" dirty="0"/>
              <a:t> vi har – og følger retningslinjene.</a:t>
            </a:r>
          </a:p>
          <a:p>
            <a:pPr marL="171450" indent="-171450">
              <a:buFont typeface="Arial" panose="020B0604020202020204" pitchFamily="34" charset="0"/>
              <a:buChar char="•"/>
            </a:pPr>
            <a:r>
              <a:rPr lang="nb-NO" dirty="0"/>
              <a:t>Sykehusene skal både ha et </a:t>
            </a:r>
            <a:r>
              <a:rPr lang="nb-NO" b="1" dirty="0"/>
              <a:t>overordnet A-team</a:t>
            </a:r>
            <a:r>
              <a:rPr lang="nb-NO" dirty="0"/>
              <a:t>, </a:t>
            </a:r>
            <a:r>
              <a:rPr lang="nb-NO" b="1" dirty="0"/>
              <a:t>og lokale tverrfaglige A-team </a:t>
            </a:r>
            <a:r>
              <a:rPr lang="nb-NO" dirty="0"/>
              <a:t>som jobber med antibiotikabruk på postnivå. Alle antibioitkateam skal være tverrfaglige, og i dag er sykepleiere blitt en selvsagt del av teamet. Et antibiotikateam kan bestå av lege, sykepleier, farmasøyt, gjerne en mikrobiolog, og </a:t>
            </a:r>
            <a:r>
              <a:rPr lang="nb-NO" dirty="0" err="1"/>
              <a:t>f.eks</a:t>
            </a:r>
            <a:r>
              <a:rPr lang="nb-NO" dirty="0"/>
              <a:t> IT-personell dersom nødvendig. </a:t>
            </a:r>
          </a:p>
          <a:p>
            <a:pPr marL="171450" indent="-171450">
              <a:buFont typeface="Arial" panose="020B0604020202020204" pitchFamily="34" charset="0"/>
              <a:buChar char="•"/>
            </a:pPr>
            <a:r>
              <a:rPr lang="nb-NO" dirty="0"/>
              <a:t>Programmet sier noe om at man skal </a:t>
            </a:r>
            <a:r>
              <a:rPr lang="nb-NO" b="1" dirty="0"/>
              <a:t>overvåke antibiotikabruken </a:t>
            </a:r>
            <a:r>
              <a:rPr lang="nb-NO" dirty="0"/>
              <a:t>(øker bruken? Bruker vi mer av de «farlige» midlene?) og </a:t>
            </a:r>
            <a:r>
              <a:rPr lang="nb-NO" b="1" dirty="0"/>
              <a:t>overvåke resistensutvikling</a:t>
            </a:r>
            <a:r>
              <a:rPr lang="nb-NO" dirty="0"/>
              <a:t>. </a:t>
            </a:r>
          </a:p>
          <a:p>
            <a:pPr marL="171450" indent="-171450">
              <a:buFont typeface="Arial" panose="020B0604020202020204" pitchFamily="34" charset="0"/>
              <a:buChar char="•"/>
            </a:pPr>
            <a:r>
              <a:rPr lang="nb-NO" dirty="0"/>
              <a:t>Vi skal følge retningslinjene for antibiotikabruk</a:t>
            </a:r>
          </a:p>
          <a:p>
            <a:pPr marL="171450" indent="-171450">
              <a:buFont typeface="Arial" panose="020B0604020202020204" pitchFamily="34" charset="0"/>
              <a:buChar char="•"/>
            </a:pPr>
            <a:r>
              <a:rPr lang="nb-NO" dirty="0"/>
              <a:t>Man skal aktivt jobbe med tiltak og intervensjoner for best mulig bruk</a:t>
            </a:r>
          </a:p>
          <a:p>
            <a:endParaRPr lang="nb-NO" dirty="0"/>
          </a:p>
          <a:p>
            <a:r>
              <a:rPr lang="nb-NO" dirty="0"/>
              <a:t>Sykehusene står bare for omlag 8% av antibiotikabruken i Norge; men det er her vi treffer de sykeste pasientene, og behovet for bruk av de mest bredspektrede </a:t>
            </a:r>
            <a:r>
              <a:rPr lang="nb-NO" dirty="0" err="1"/>
              <a:t>antibiotikatypene</a:t>
            </a:r>
            <a:r>
              <a:rPr lang="nb-NO" dirty="0"/>
              <a:t> er størst. </a:t>
            </a:r>
          </a:p>
          <a:p>
            <a:r>
              <a:rPr lang="nb-NO" b="1" dirty="0"/>
              <a:t>MÅL: </a:t>
            </a:r>
            <a:r>
              <a:rPr lang="nb-NO" dirty="0"/>
              <a:t>Det foreløpige målet er at </a:t>
            </a:r>
            <a:r>
              <a:rPr lang="nb-NO" b="1" dirty="0"/>
              <a:t>forbruket av bredspektret antibiotika skal holdes på samme nivå, eller lavere, enn i 2019 – så kommer trolig ny strategi ila høsten med et nytt tall for reduksjon av antibiotikabruken. </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a:t>
            </a:fld>
            <a:endParaRPr lang="nb-NO"/>
          </a:p>
        </p:txBody>
      </p:sp>
    </p:spTree>
    <p:extLst>
      <p:ext uri="{BB962C8B-B14F-4D97-AF65-F5344CB8AC3E}">
        <p14:creationId xmlns:p14="http://schemas.microsoft.com/office/powerpoint/2010/main" val="249674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20</a:t>
            </a:fld>
            <a:endParaRPr lang="nb-NO"/>
          </a:p>
        </p:txBody>
      </p:sp>
    </p:spTree>
    <p:extLst>
      <p:ext uri="{BB962C8B-B14F-4D97-AF65-F5344CB8AC3E}">
        <p14:creationId xmlns:p14="http://schemas.microsoft.com/office/powerpoint/2010/main" val="286167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pasienter er innlagt på sykehus bør antibiotikabehandlingen revurderes innen 24-48 timer; har man ikke alle opplysninger man trenger, bør man gjøre en ny revurdering påfølgende dag/når opplysningene foreligger.</a:t>
            </a:r>
          </a:p>
          <a:p>
            <a:r>
              <a:rPr lang="nb-NO" dirty="0"/>
              <a:t>Fristen er satt slik at ikke behandlingen skal være en hvilepute – man må aktivt ta stilling til om pasienten trenger behandling.</a:t>
            </a:r>
          </a:p>
          <a:p>
            <a:endParaRPr lang="nb-NO" dirty="0"/>
          </a:p>
          <a:p>
            <a:r>
              <a:rPr lang="nb-NO" b="1" dirty="0"/>
              <a:t>Hva er det som bør revurderes?</a:t>
            </a:r>
          </a:p>
          <a:p>
            <a:pPr marL="171450" indent="-171450">
              <a:buFont typeface="Arial" panose="020B0604020202020204" pitchFamily="34" charset="0"/>
              <a:buChar char="•"/>
            </a:pPr>
            <a:r>
              <a:rPr lang="nb-NO" dirty="0"/>
              <a:t>Er det indikasjon for behandling? Har pasienten faktisk en infeksjonssykdom, eller er det noe helt annet som feiler den? Ingen indikasjon? Seponer behandling.</a:t>
            </a:r>
          </a:p>
          <a:p>
            <a:pPr marL="171450" indent="-171450">
              <a:buFont typeface="Arial" panose="020B0604020202020204" pitchFamily="34" charset="0"/>
              <a:buChar char="•"/>
            </a:pPr>
            <a:r>
              <a:rPr lang="nb-NO" dirty="0"/>
              <a:t>Er almenntilstand og vitale parameter i bedring eller forverring?</a:t>
            </a:r>
          </a:p>
          <a:p>
            <a:pPr marL="457200" lvl="1" indent="0">
              <a:buFont typeface="Arial" panose="020B0604020202020204" pitchFamily="34" charset="0"/>
              <a:buNone/>
            </a:pPr>
            <a:r>
              <a:rPr lang="nb-NO" dirty="0"/>
              <a:t>Ved forverring: får pasienten rett antibiotika? Endre? </a:t>
            </a:r>
          </a:p>
          <a:p>
            <a:pPr marL="457200" lvl="1" indent="0">
              <a:buFont typeface="Arial" panose="020B0604020202020204" pitchFamily="34" charset="0"/>
              <a:buNone/>
            </a:pPr>
            <a:r>
              <a:rPr lang="nb-NO" dirty="0"/>
              <a:t>Ved forbedring: kan behandlingen endres til et smalere antibiotika? Kan pasienten gå over til tablettbehandling?</a:t>
            </a:r>
          </a:p>
          <a:p>
            <a:pPr marL="171450" indent="-171450">
              <a:buFont typeface="Arial" panose="020B0604020202020204" pitchFamily="34" charset="0"/>
              <a:buChar char="•"/>
            </a:pPr>
            <a:r>
              <a:rPr lang="nb-NO" dirty="0"/>
              <a:t>Har det kommet svar på mikrobiologiske prøver slik at behandlingen kan </a:t>
            </a:r>
            <a:r>
              <a:rPr lang="nb-NO" dirty="0" err="1"/>
              <a:t>målrettes</a:t>
            </a:r>
            <a:r>
              <a:rPr lang="nb-NO" dirty="0"/>
              <a:t>?</a:t>
            </a:r>
          </a:p>
          <a:p>
            <a:pPr marL="171450" indent="-171450">
              <a:buFont typeface="Arial" panose="020B0604020202020204" pitchFamily="34" charset="0"/>
              <a:buChar char="•"/>
            </a:pPr>
            <a:r>
              <a:rPr lang="nb-NO" dirty="0"/>
              <a:t>Følger behandlingen retningslinjene? Hvorfor ikke?</a:t>
            </a:r>
          </a:p>
          <a:p>
            <a:pPr marL="171450" indent="-171450">
              <a:buFont typeface="Arial" panose="020B0604020202020204" pitchFamily="34" charset="0"/>
              <a:buChar char="•"/>
            </a:pPr>
            <a:r>
              <a:rPr lang="nb-NO" dirty="0"/>
              <a:t>Har pasienten bivirkninger? (f.eks. </a:t>
            </a:r>
            <a:r>
              <a:rPr lang="nb-NO" dirty="0" err="1"/>
              <a:t>diarè</a:t>
            </a:r>
            <a:r>
              <a:rPr lang="nb-NO" dirty="0"/>
              <a:t>, magesmerter, kvalme, </a:t>
            </a:r>
            <a:r>
              <a:rPr lang="nb-NO" dirty="0" err="1"/>
              <a:t>tromboflebitter</a:t>
            </a:r>
            <a:r>
              <a:rPr lang="nb-NO" dirty="0"/>
              <a:t>)</a:t>
            </a:r>
          </a:p>
          <a:p>
            <a:pPr marL="171450" indent="-171450">
              <a:buFont typeface="Arial" panose="020B0604020202020204" pitchFamily="34" charset="0"/>
              <a:buChar char="•"/>
            </a:pPr>
            <a:r>
              <a:rPr lang="nb-NO" dirty="0"/>
              <a:t>Har pasienten allergiske reaksjoner på antibiotika?</a:t>
            </a:r>
          </a:p>
          <a:p>
            <a:pPr marL="171450" indent="-171450">
              <a:buFont typeface="Arial" panose="020B0604020202020204" pitchFamily="34" charset="0"/>
              <a:buChar char="•"/>
            </a:pPr>
            <a:r>
              <a:rPr lang="nb-NO" dirty="0"/>
              <a:t>Har legen satt en stoppdato for behandlingen?</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Hvilke informasjon kan sykepleiere bidra med?</a:t>
            </a:r>
          </a:p>
          <a:p>
            <a:pPr marL="0" indent="0">
              <a:buFont typeface="Arial" panose="020B0604020202020204" pitchFamily="34" charset="0"/>
              <a:buNone/>
            </a:pPr>
            <a:r>
              <a:rPr lang="nb-NO" dirty="0"/>
              <a:t>Sykepleierne er nær pasienten 24/7 og er ofte de første som kan spore tegn til forbedring eller forverring hos pasienten. Det er essensielt at sykepleierne formidler NEWS-score og pasientens tilstand til legene. </a:t>
            </a:r>
          </a:p>
          <a:p>
            <a:pPr marL="0" indent="0">
              <a:buFont typeface="Arial" panose="020B0604020202020204" pitchFamily="34" charset="0"/>
              <a:buNone/>
            </a:pPr>
            <a:r>
              <a:rPr lang="nb-NO" dirty="0"/>
              <a:t>Det er sykepleierne som først ser om pasienten får allergiske reaksjoner, eller om de har et sår på foten som ikke ble oppdaget i akuttmottak. </a:t>
            </a:r>
          </a:p>
          <a:p>
            <a:pPr marL="0" indent="0">
              <a:buFont typeface="Arial" panose="020B0604020202020204" pitchFamily="34" charset="0"/>
              <a:buNone/>
            </a:pPr>
            <a:r>
              <a:rPr lang="nb-NO" dirty="0"/>
              <a:t>Sykepleierne kjenner også bedre til pasientens hjemmesituasjon, og har gjerne kommunisert med pårørende om forhold hjemme som er av betydning for behandlingen. Det er også vi som vet om pasienten er i stand til å ta tabletter, eller om de vil klare å fullføre en antibiotikakur til oppsatte tider hjemme.</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Som sykepleiere har vi plikt til å engasjere oss for pasientens beste, så like naturlig som vi diskutere BT, synkende urinproduksjon eller virkning av andre medikamenter, bør vi engasjere oss i antibiotikabehandlingen. </a:t>
            </a:r>
          </a:p>
          <a:p>
            <a:pPr marL="0" indent="0">
              <a:buFont typeface="Arial" panose="020B0604020202020204" pitchFamily="34" charset="0"/>
              <a:buNone/>
            </a:pPr>
            <a:endParaRPr lang="nb-NO"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21</a:t>
            </a:fld>
            <a:endParaRPr lang="nb-NO"/>
          </a:p>
        </p:txBody>
      </p:sp>
    </p:spTree>
    <p:extLst>
      <p:ext uri="{BB962C8B-B14F-4D97-AF65-F5344CB8AC3E}">
        <p14:creationId xmlns:p14="http://schemas.microsoft.com/office/powerpoint/2010/main" val="3059589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et hjelpemiddel man kan bruke når antibiotika skal revurderes. </a:t>
            </a:r>
          </a:p>
          <a:p>
            <a:r>
              <a:rPr lang="nb-NO" dirty="0"/>
              <a:t>Revurdering er egnet å ta opp på tavlemøter eller under felles visitt. </a:t>
            </a:r>
          </a:p>
        </p:txBody>
      </p:sp>
      <p:sp>
        <p:nvSpPr>
          <p:cNvPr id="4" name="Plassholder for lysbildenummer 3"/>
          <p:cNvSpPr>
            <a:spLocks noGrp="1"/>
          </p:cNvSpPr>
          <p:nvPr>
            <p:ph type="sldNum" sz="quarter" idx="5"/>
          </p:nvPr>
        </p:nvSpPr>
        <p:spPr/>
        <p:txBody>
          <a:bodyPr/>
          <a:lstStyle/>
          <a:p>
            <a:fld id="{57D46B6D-5B73-7A4C-984B-75E154DA9EA3}" type="slidenum">
              <a:rPr lang="nb-NO" smtClean="0"/>
              <a:t>22</a:t>
            </a:fld>
            <a:endParaRPr lang="nb-NO"/>
          </a:p>
        </p:txBody>
      </p:sp>
    </p:spTree>
    <p:extLst>
      <p:ext uri="{BB962C8B-B14F-4D97-AF65-F5344CB8AC3E}">
        <p14:creationId xmlns:p14="http://schemas.microsoft.com/office/powerpoint/2010/main" val="316598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7D46B6D-5B73-7A4C-984B-75E154DA9EA3}" type="slidenum">
              <a:rPr lang="nb-NO" smtClean="0"/>
              <a:t>23</a:t>
            </a:fld>
            <a:endParaRPr lang="nb-NO"/>
          </a:p>
        </p:txBody>
      </p:sp>
    </p:spTree>
    <p:extLst>
      <p:ext uri="{BB962C8B-B14F-4D97-AF65-F5344CB8AC3E}">
        <p14:creationId xmlns:p14="http://schemas.microsoft.com/office/powerpoint/2010/main" val="221483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a:t>Spørsmål 1:</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Når man revurderer antibiotikabehandlingen, skal man også vurdere om pasienten kan gå fra intravenøs til per-oral behandling. Dette er spesielt aktuelt ved samfunnservervet pneumoni, </a:t>
            </a:r>
            <a:r>
              <a:rPr lang="nb-NO" sz="1200" dirty="0" err="1"/>
              <a:t>pyelonefritt</a:t>
            </a:r>
            <a:r>
              <a:rPr lang="nb-NO" sz="1200" dirty="0"/>
              <a:t> og </a:t>
            </a:r>
            <a:r>
              <a:rPr lang="nb-NO" sz="1200" dirty="0" err="1"/>
              <a:t>erycipelas</a:t>
            </a:r>
            <a:r>
              <a:rPr lang="nb-NO" sz="1200" dirty="0"/>
              <a:t>. Kontraindikasjon: hjernehinnebetennelse</a:t>
            </a:r>
          </a:p>
          <a:p>
            <a:pPr rtl="0" fontAlgn="base"/>
            <a:r>
              <a:rPr lang="nb-NO" sz="1200" b="0" i="0" u="none" strike="noStrike" kern="1200" dirty="0">
                <a:solidFill>
                  <a:schemeClr val="tx1"/>
                </a:solidFill>
                <a:effectLst/>
                <a:latin typeface="+mn-lt"/>
                <a:ea typeface="+mn-ea"/>
                <a:cs typeface="+mn-cs"/>
              </a:rPr>
              <a:t>Om pasienten er </a:t>
            </a:r>
            <a:r>
              <a:rPr lang="nb-NO" sz="1200" b="1" i="0" u="none" strike="noStrike" kern="1200" dirty="0">
                <a:solidFill>
                  <a:schemeClr val="tx1"/>
                </a:solidFill>
                <a:effectLst/>
                <a:latin typeface="+mn-lt"/>
                <a:ea typeface="+mn-ea"/>
                <a:cs typeface="+mn-cs"/>
              </a:rPr>
              <a:t>feberfri, er hemodynamisk stabil, infeksjonstegn er i bedring, og NEWS er stabilt lav, er faktorer som spiller inn på om man skal vurdere peroral behandling</a:t>
            </a:r>
            <a:r>
              <a:rPr lang="nb-NO"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Hos noen pasienter kan opptaket av antibiotika fra mage-tarmsystemet være uforutsigbar, noe som kan påvirke effekten av behandlingen. Det er viktig at sykepleier formidler til lege om pasienten har oppkast, diaré, </a:t>
            </a:r>
            <a:r>
              <a:rPr lang="nb-NO" sz="1200" b="0" i="0" u="none" strike="noStrike" kern="1200" dirty="0" err="1">
                <a:solidFill>
                  <a:schemeClr val="tx1"/>
                </a:solidFill>
                <a:effectLst/>
                <a:latin typeface="+mn-lt"/>
                <a:ea typeface="+mn-ea"/>
                <a:cs typeface="+mn-cs"/>
              </a:rPr>
              <a:t>malarbsorbsjon</a:t>
            </a:r>
            <a:r>
              <a:rPr lang="nb-NO" sz="1200" b="0" i="0" u="none" strike="noStrike" kern="1200" dirty="0">
                <a:solidFill>
                  <a:schemeClr val="tx1"/>
                </a:solidFill>
                <a:effectLst/>
                <a:latin typeface="+mn-lt"/>
                <a:ea typeface="+mn-ea"/>
                <a:cs typeface="+mn-cs"/>
              </a:rPr>
              <a:t> eller f.eks. kort-tarm-syndrom hvis legen ikke kjenner til dette. Dersom pasienten har sonde må denne være velfungerende, og aktuelt per oral medikament må kunne knuses.</a:t>
            </a:r>
          </a:p>
          <a:p>
            <a:pPr rtl="0" fontAlgn="base"/>
            <a:r>
              <a:rPr lang="nb-NO" sz="1200" b="0" i="0" u="none" strike="noStrike" kern="1200" dirty="0">
                <a:solidFill>
                  <a:schemeClr val="tx1"/>
                </a:solidFill>
                <a:effectLst/>
                <a:latin typeface="+mn-lt"/>
                <a:ea typeface="+mn-ea"/>
                <a:cs typeface="+mn-cs"/>
              </a:rPr>
              <a:t> </a:t>
            </a:r>
          </a:p>
          <a:p>
            <a:pPr rtl="0" fontAlgn="base"/>
            <a:r>
              <a:rPr lang="nb-NO" sz="1200" b="0" i="0" u="none" strike="noStrike" kern="1200" dirty="0">
                <a:solidFill>
                  <a:schemeClr val="tx1"/>
                </a:solidFill>
                <a:effectLst/>
                <a:latin typeface="+mn-lt"/>
                <a:ea typeface="+mn-ea"/>
                <a:cs typeface="+mn-cs"/>
              </a:rPr>
              <a:t>Pleiepersonell er ofte tettere på pasienten enn legen, og vet om pasientene kan klare å gjennomføre tablettbehandling. Det er en kjensgjerning at pasientene ofte kvikner voldsomt til i de to minuttene legen svinger innom, og sier ja til alt legen spør om, mens sykepleiere i større grad vet om de faktisk er i stand til å håndtere eller svelge tabletter (dirrer på hånden, mister tabletter…), følge opp tidene tablettene skal tas på , eller klarer å hente de ut fra apoteket.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Sykepleiere kan gi pasienter og deres pårørende informasjon om fordelene ved å bytte til oral behandling, hvordan medisinen skal tas, og viktigheten av å fullføre kuren slik legen forskriver. Vi må også kunne forklare om endringer i smak, eller de vanligste bivirkningene. Sykepleiere kan hjelpe til med å administrere de første tablettene, og sikre at pasienten forstår hvordan de skal ta medisinen hjemme.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Sykepleiere samhandler også med pårørende, hjemmetjeneste og sykehjem, og forsikrer seg f.eks. om at sykehjemmet har rett medikament tilgjengelig dersom pasienten sendes hjem en lørdag ettermiddag. </a:t>
            </a:r>
            <a:r>
              <a:rPr lang="en-US" sz="1200" b="0" i="0" kern="1200" dirty="0">
                <a:solidFill>
                  <a:schemeClr val="tx1"/>
                </a:solidFill>
                <a:effectLst/>
                <a:latin typeface="+mn-lt"/>
                <a:ea typeface="+mn-ea"/>
                <a:cs typeface="+mn-cs"/>
              </a:rPr>
              <a:t>​</a:t>
            </a:r>
          </a:p>
          <a:p>
            <a:pPr rtl="0" fontAlgn="base"/>
            <a:endParaRPr lang="nb-NO" sz="12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a:t>Spørsmål 2: </a:t>
            </a:r>
          </a:p>
          <a:p>
            <a:pPr marL="171450" indent="-171450">
              <a:buFont typeface="Arial" panose="020B0604020202020204" pitchFamily="34" charset="0"/>
              <a:buChar char="•"/>
            </a:pPr>
            <a:r>
              <a:rPr lang="nb-NO" dirty="0"/>
              <a:t>Det er en fordel å slippe intravenøse tilganger (</a:t>
            </a:r>
            <a:r>
              <a:rPr lang="nb-NO" dirty="0" err="1"/>
              <a:t>cvk</a:t>
            </a:r>
            <a:r>
              <a:rPr lang="nb-NO" dirty="0"/>
              <a:t>, </a:t>
            </a:r>
            <a:r>
              <a:rPr lang="nb-NO" dirty="0" err="1"/>
              <a:t>veneflon</a:t>
            </a:r>
            <a:r>
              <a:rPr lang="nb-NO" dirty="0"/>
              <a:t>) med dertil komplikasjoner. Kanskje pasienten er plaget med gjentagende </a:t>
            </a:r>
            <a:r>
              <a:rPr lang="nb-NO" dirty="0" err="1"/>
              <a:t>tromboflebitter</a:t>
            </a:r>
            <a:r>
              <a:rPr lang="nb-NO" dirty="0"/>
              <a:t> og </a:t>
            </a:r>
            <a:r>
              <a:rPr lang="nb-NO" dirty="0" err="1"/>
              <a:t>po</a:t>
            </a:r>
            <a:r>
              <a:rPr lang="nb-NO" dirty="0"/>
              <a:t> behandling er mest hensiktsmessig? Det oppstår faktisk 4800 </a:t>
            </a:r>
            <a:r>
              <a:rPr lang="nb-NO" dirty="0" err="1"/>
              <a:t>pvk</a:t>
            </a:r>
            <a:r>
              <a:rPr lang="nb-NO" dirty="0"/>
              <a:t>-relaterte blodbaneinfeksjoner i Norge årlig; noe vi kan unngå dersom pasienten ikke trenger </a:t>
            </a:r>
            <a:r>
              <a:rPr lang="nb-NO" dirty="0" err="1"/>
              <a:t>pvk</a:t>
            </a:r>
            <a:r>
              <a:rPr lang="nb-NO" dirty="0"/>
              <a:t>!</a:t>
            </a:r>
          </a:p>
          <a:p>
            <a:pPr marL="171450" indent="-171450">
              <a:buFont typeface="Arial" panose="020B0604020202020204" pitchFamily="34" charset="0"/>
              <a:buChar char="•"/>
            </a:pPr>
            <a:r>
              <a:rPr lang="nb-NO" dirty="0"/>
              <a:t>Tablettbehandling er både kostnadsbesparende og tidseffektivt, ikke minst er det miljøvennlig! </a:t>
            </a:r>
          </a:p>
          <a:p>
            <a:pPr marL="171450" indent="-171450">
              <a:buFont typeface="Arial" panose="020B0604020202020204" pitchFamily="34" charset="0"/>
              <a:buChar char="•"/>
            </a:pPr>
            <a:r>
              <a:rPr lang="nb-NO" dirty="0"/>
              <a:t>Pasientene kan mobiliseres i større grad uten iv</a:t>
            </a:r>
          </a:p>
          <a:p>
            <a:pPr marL="171450" indent="-171450">
              <a:buFont typeface="Arial" panose="020B0604020202020204" pitchFamily="34" charset="0"/>
              <a:buChar char="•"/>
            </a:pPr>
            <a:r>
              <a:rPr lang="nb-NO" dirty="0"/>
              <a:t>Pasienter kan utskrives tidligere med per oral behandling, noe som gir færre sykehusinfeksjoner og liggedøgn. </a:t>
            </a:r>
            <a:r>
              <a:rPr lang="nb-NO" sz="1200" b="0" i="0" kern="1200" dirty="0">
                <a:solidFill>
                  <a:schemeClr val="tx1"/>
                </a:solidFill>
                <a:effectLst/>
                <a:latin typeface="+mn-lt"/>
                <a:ea typeface="+mn-ea"/>
                <a:cs typeface="+mn-cs"/>
              </a:rPr>
              <a:t> </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1" i="0" kern="1200" dirty="0">
                <a:solidFill>
                  <a:schemeClr val="tx1"/>
                </a:solidFill>
                <a:effectLst/>
                <a:latin typeface="+mn-lt"/>
                <a:ea typeface="+mn-ea"/>
                <a:cs typeface="+mn-cs"/>
              </a:rPr>
              <a:t>Ressurser: </a:t>
            </a:r>
          </a:p>
          <a:p>
            <a:pPr marL="0" indent="0">
              <a:buFont typeface="Arial" panose="020B0604020202020204" pitchFamily="34" charset="0"/>
              <a:buNone/>
            </a:pPr>
            <a:r>
              <a:rPr lang="nb-NO" sz="1200" b="0" i="0" kern="1200" dirty="0">
                <a:solidFill>
                  <a:schemeClr val="tx1"/>
                </a:solidFill>
                <a:effectLst/>
                <a:latin typeface="+mn-lt"/>
                <a:ea typeface="+mn-ea"/>
                <a:cs typeface="+mn-cs"/>
              </a:rPr>
              <a:t>PVK-studie: https://www.duo.uio.no/bitstream/handle/10852/85660/1/K12-KLoK.pdf</a:t>
            </a:r>
          </a:p>
          <a:p>
            <a:pPr marL="0" indent="0">
              <a:buFont typeface="Arial" panose="020B0604020202020204" pitchFamily="34" charset="0"/>
              <a:buNone/>
            </a:pPr>
            <a:r>
              <a:rPr lang="nb-NO" sz="1200" b="0" i="0" kern="1200" dirty="0">
                <a:solidFill>
                  <a:schemeClr val="tx1"/>
                </a:solidFill>
                <a:effectLst/>
                <a:latin typeface="+mn-lt"/>
                <a:ea typeface="+mn-ea"/>
                <a:cs typeface="+mn-cs"/>
              </a:rPr>
              <a:t>FHI: https://www.fhi.no/publ/2010/antibiotikabehandling-i-sykehus-peroral-versus-intravenos-behandling/</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24</a:t>
            </a:fld>
            <a:endParaRPr lang="nb-NO"/>
          </a:p>
        </p:txBody>
      </p:sp>
    </p:spTree>
    <p:extLst>
      <p:ext uri="{BB962C8B-B14F-4D97-AF65-F5344CB8AC3E}">
        <p14:creationId xmlns:p14="http://schemas.microsoft.com/office/powerpoint/2010/main" val="107788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Her er bilde av utstyret som trengs for å lage i stand 1,2 gram Benzylpenicillin x 4 til en pasient som behandles for samfunnservervet pneumoni. Da er ikke </a:t>
            </a:r>
            <a:r>
              <a:rPr lang="nb-NO" sz="1200" b="0" i="0" u="none" strike="noStrike" kern="1200" dirty="0" err="1">
                <a:solidFill>
                  <a:schemeClr val="tx1"/>
                </a:solidFill>
                <a:effectLst/>
                <a:latin typeface="+mn-lt"/>
                <a:ea typeface="+mn-ea"/>
                <a:cs typeface="+mn-cs"/>
              </a:rPr>
              <a:t>veneflonutstyr</a:t>
            </a:r>
            <a:r>
              <a:rPr lang="nb-NO" sz="1200" b="0" i="0" u="none" strike="noStrike" kern="1200" dirty="0">
                <a:solidFill>
                  <a:schemeClr val="tx1"/>
                </a:solidFill>
                <a:effectLst/>
                <a:latin typeface="+mn-lt"/>
                <a:ea typeface="+mn-ea"/>
                <a:cs typeface="+mn-cs"/>
              </a:rPr>
              <a:t>, propper og desinfeksjon til dette tatt med. Dette er utstyr som går i spesialavfall og ikke resirkuleres.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Dersom pasienten er afebril og i bedring, er kanskje </a:t>
            </a:r>
            <a:r>
              <a:rPr lang="nb-NO" sz="1200" b="0" i="0" u="none" strike="noStrike" kern="1200" dirty="0">
                <a:solidFill>
                  <a:srgbClr val="27ADE9"/>
                </a:solidFill>
                <a:effectLst/>
                <a:latin typeface="+mn-lt"/>
                <a:ea typeface="+mn-ea"/>
                <a:cs typeface="+mn-cs"/>
              </a:rPr>
              <a:t>tabletter</a:t>
            </a:r>
            <a:r>
              <a:rPr lang="nb-NO" sz="1200" b="0" i="0" u="none" strike="noStrike" kern="1200" dirty="0">
                <a:solidFill>
                  <a:schemeClr val="tx1"/>
                </a:solidFill>
                <a:effectLst/>
                <a:latin typeface="+mn-lt"/>
                <a:ea typeface="+mn-ea"/>
                <a:cs typeface="+mn-cs"/>
              </a:rPr>
              <a:t> et like godt alternativ?</a:t>
            </a:r>
            <a:endParaRPr lang="en-US"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25</a:t>
            </a:fld>
            <a:endParaRPr lang="nb-NO"/>
          </a:p>
        </p:txBody>
      </p:sp>
    </p:spTree>
    <p:extLst>
      <p:ext uri="{BB962C8B-B14F-4D97-AF65-F5344CB8AC3E}">
        <p14:creationId xmlns:p14="http://schemas.microsoft.com/office/powerpoint/2010/main" val="2007894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Antibiotika</a:t>
            </a:r>
            <a:r>
              <a:rPr lang="nb-NO" baseline="0" dirty="0"/>
              <a:t> med absorpsjon fra tarm på opp i mot 100 % kan like godt administreres i tablettform som intravenøst, dersom det ikke er kontraindikasjoner for peroral administrering, se forrige slide. Antibiotika med lavere biotilgjengelighet, f.eks. peroral formulering av Penicillin (</a:t>
            </a:r>
            <a:r>
              <a:rPr lang="nb-NO" baseline="0" dirty="0" err="1"/>
              <a:t>Fenoksymetylpenicillin</a:t>
            </a:r>
            <a:r>
              <a:rPr lang="nb-NO" baseline="0" dirty="0"/>
              <a:t>), krever ofte at middelet administreres intravenøst i en lengre tidsperiode før overgang til tablettbehandling.</a:t>
            </a:r>
            <a:endParaRPr lang="nb-NO"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26</a:t>
            </a:fld>
            <a:endParaRPr lang="nb-NO"/>
          </a:p>
        </p:txBody>
      </p:sp>
    </p:spTree>
    <p:extLst>
      <p:ext uri="{BB962C8B-B14F-4D97-AF65-F5344CB8AC3E}">
        <p14:creationId xmlns:p14="http://schemas.microsoft.com/office/powerpoint/2010/main" val="3467285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Dette</a:t>
            </a:r>
            <a:r>
              <a:rPr lang="nb-NO" baseline="0" noProof="0" dirty="0"/>
              <a:t> </a:t>
            </a:r>
            <a:r>
              <a:rPr lang="nb-NO" baseline="0" noProof="0" dirty="0" err="1"/>
              <a:t>slidet</a:t>
            </a:r>
            <a:r>
              <a:rPr lang="nb-NO" baseline="0" noProof="0" dirty="0"/>
              <a:t> skal rette fokuset på at mange pasienter har fått merkelappen “penicillinallergikere” selv om de ikke har en reell allergi eller den ikke er aktuell lenger. Dette kan føre til at pasienten går glipp av viktig behandling og til unødig bruk av bredspektrede antibiotika. At sykepleiere har en kritisk innstilling til “penicillinallergi” bidrar til god pasientbehandling.</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Se neste slide for svar på spørsmål 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Ressurser: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https://sykepleien.no/2021/06/mange-har-cave-penicillin-i-journalen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https://kvalitet.helse-bergen.no/docs/pub/DOK78161.pdf</a:t>
            </a:r>
            <a:endParaRPr lang="en-GB"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27</a:t>
            </a:fld>
            <a:endParaRPr lang="nb-NO"/>
          </a:p>
        </p:txBody>
      </p:sp>
    </p:spTree>
    <p:extLst>
      <p:ext uri="{BB962C8B-B14F-4D97-AF65-F5344CB8AC3E}">
        <p14:creationId xmlns:p14="http://schemas.microsoft.com/office/powerpoint/2010/main" val="250188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Det er viktig å kunne skille mellom bivirkninger,</a:t>
            </a:r>
            <a:r>
              <a:rPr lang="nb-NO" baseline="0" dirty="0"/>
              <a:t> </a:t>
            </a:r>
            <a:r>
              <a:rPr lang="nb-NO" dirty="0"/>
              <a:t>tolererbare reaksjoner og allergiske</a:t>
            </a:r>
            <a:r>
              <a:rPr lang="nb-NO" baseline="0" dirty="0"/>
              <a:t> straks-reaksjoner (anafylaksi)</a:t>
            </a:r>
            <a:r>
              <a:rPr lang="nb-NO" dirty="0"/>
              <a:t> som gjør at pasienten ikke bør fortsette å bruke et antibiotikum. Et godt</a:t>
            </a:r>
            <a:r>
              <a:rPr lang="nb-NO" baseline="0" dirty="0"/>
              <a:t> utgangspunkt for å skille disse gruppene er en gjennomgang av sykehistorien med fokus på symptomer og tidsrelasjoner.</a:t>
            </a:r>
            <a:endParaRPr lang="nb-NO"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28</a:t>
            </a:fld>
            <a:endParaRPr lang="nb-NO"/>
          </a:p>
        </p:txBody>
      </p:sp>
    </p:spTree>
    <p:extLst>
      <p:ext uri="{BB962C8B-B14F-4D97-AF65-F5344CB8AC3E}">
        <p14:creationId xmlns:p14="http://schemas.microsoft.com/office/powerpoint/2010/main" val="2709564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å kunne skille mellom bivirkninger (grønn boks)</a:t>
            </a:r>
            <a:r>
              <a:rPr lang="nb-NO" baseline="0" dirty="0"/>
              <a:t> </a:t>
            </a:r>
            <a:r>
              <a:rPr lang="nb-NO" dirty="0"/>
              <a:t>og alvorlige allergiske</a:t>
            </a:r>
            <a:r>
              <a:rPr lang="nb-NO" baseline="0" dirty="0"/>
              <a:t> reaksjoner (rød boks)</a:t>
            </a:r>
            <a:r>
              <a:rPr lang="nb-NO" dirty="0"/>
              <a:t> som gjør at pasienten ikke bør fortsette å bruke et antibiotikum. </a:t>
            </a:r>
          </a:p>
          <a:p>
            <a:pPr marL="0" marR="0" lvl="0" indent="0" algn="l" defTabSz="457200" rtl="0" eaLnBrk="1" fontAlgn="auto" latinLnBrk="0" hangingPunct="1">
              <a:lnSpc>
                <a:spcPct val="107000"/>
              </a:lnSpc>
              <a:spcBef>
                <a:spcPts val="0"/>
              </a:spcBef>
              <a:spcAft>
                <a:spcPts val="800"/>
              </a:spcAft>
              <a:buClrTx/>
              <a:buSzTx/>
              <a:buFontTx/>
              <a:buNone/>
              <a:tabLst/>
              <a:defRPr/>
            </a:pPr>
            <a:r>
              <a:rPr lang="nb-NO" dirty="0"/>
              <a:t>Se </a:t>
            </a:r>
            <a:r>
              <a:rPr lang="nb-NO" baseline="0" dirty="0"/>
              <a:t>https://kvalitet.helse-bergen.no/docs/pub/DOK78161.pdf</a:t>
            </a:r>
            <a:endParaRPr lang="en-GB" dirty="0"/>
          </a:p>
          <a:p>
            <a:pPr>
              <a:lnSpc>
                <a:spcPct val="107000"/>
              </a:lnSpc>
              <a:spcAft>
                <a:spcPts val="800"/>
              </a:spcAft>
            </a:pPr>
            <a:endParaRPr lang="nb-NO" dirty="0"/>
          </a:p>
          <a:p>
            <a:r>
              <a:rPr lang="nb-NO" dirty="0"/>
              <a:t>Hovedpoenget på denne sliden er at minst halvparten av pasienter som angir å ha penicillinallergi refererer til vanlige bivirkninger som </a:t>
            </a:r>
            <a:r>
              <a:rPr lang="nb-NO" dirty="0" err="1"/>
              <a:t>gastrointestinalt</a:t>
            </a:r>
            <a:r>
              <a:rPr lang="nb-NO" dirty="0"/>
              <a:t> besvær som har blitt feiltolket som en allergisk reaksjon. Disse </a:t>
            </a:r>
            <a:r>
              <a:rPr lang="nb-NO" baseline="0" dirty="0"/>
              <a:t>pasientene </a:t>
            </a:r>
            <a:r>
              <a:rPr lang="nb-NO" dirty="0"/>
              <a:t>kan vanligvis</a:t>
            </a:r>
            <a:r>
              <a:rPr lang="nb-NO" baseline="0" dirty="0"/>
              <a:t> bruke penicillin. </a:t>
            </a:r>
          </a:p>
          <a:p>
            <a:endParaRPr lang="nb-NO" baseline="0" dirty="0"/>
          </a:p>
          <a:p>
            <a:r>
              <a:rPr lang="nb-NO" baseline="0" dirty="0"/>
              <a:t>En straks-allergisk reaksjon/anafylaksi o</a:t>
            </a:r>
            <a:r>
              <a:rPr lang="nb-NO" sz="1200" b="0" i="0" kern="1200" dirty="0">
                <a:solidFill>
                  <a:schemeClr val="tx1"/>
                </a:solidFill>
                <a:effectLst/>
                <a:latin typeface="+mn-lt"/>
                <a:ea typeface="+mn-ea"/>
                <a:cs typeface="+mn-cs"/>
              </a:rPr>
              <a:t>ppstår som oftest i løpet av noen få minutter etter parenteral tilførsel og opp mot en time etter peroral tilførsel. Anafylaksi med sjokk, rastløshet, kløe, blodtrykksfall, kolikk, astmaliknende symptomer, </a:t>
            </a:r>
            <a:r>
              <a:rPr lang="nb-NO" sz="1200" b="0" i="0" kern="1200" dirty="0" err="1">
                <a:solidFill>
                  <a:schemeClr val="tx1"/>
                </a:solidFill>
                <a:effectLst/>
                <a:latin typeface="+mn-lt"/>
                <a:ea typeface="+mn-ea"/>
                <a:cs typeface="+mn-cs"/>
              </a:rPr>
              <a:t>angioødem</a:t>
            </a:r>
            <a:r>
              <a:rPr lang="nb-NO" sz="1200" b="0" i="0" kern="1200" dirty="0">
                <a:solidFill>
                  <a:schemeClr val="tx1"/>
                </a:solidFill>
                <a:effectLst/>
                <a:latin typeface="+mn-lt"/>
                <a:ea typeface="+mn-ea"/>
                <a:cs typeface="+mn-cs"/>
              </a:rPr>
              <a:t> og/eller urticaria med kløe er klassiske symptomer. Slik antibiotika-allergi er meget sjelden (0,002 %), men alvorlig og kan ha fatal utgang. Disse er markert i rødt og det mistenkte penicillinet skal umiddelbart seponeres og retningslinjens</a:t>
            </a:r>
            <a:r>
              <a:rPr lang="nb-NO" sz="1200" b="0" i="0" kern="1200" baseline="0" dirty="0">
                <a:solidFill>
                  <a:schemeClr val="tx1"/>
                </a:solidFill>
                <a:effectLst/>
                <a:latin typeface="+mn-lt"/>
                <a:ea typeface="+mn-ea"/>
                <a:cs typeface="+mn-cs"/>
              </a:rPr>
              <a:t> alternative antibiotika ved penicillinallergi gis</a:t>
            </a:r>
            <a:r>
              <a:rPr lang="nb-NO" sz="1200" b="0" i="0" kern="1200" dirty="0">
                <a:solidFill>
                  <a:schemeClr val="tx1"/>
                </a:solidFill>
                <a:effectLst/>
                <a:latin typeface="+mn-lt"/>
                <a:ea typeface="+mn-ea"/>
                <a:cs typeface="+mn-cs"/>
              </a:rPr>
              <a:t>. Andre</a:t>
            </a:r>
            <a:r>
              <a:rPr lang="nb-NO" sz="1200" b="0" i="0" kern="1200" baseline="0" dirty="0">
                <a:solidFill>
                  <a:schemeClr val="tx1"/>
                </a:solidFill>
                <a:effectLst/>
                <a:latin typeface="+mn-lt"/>
                <a:ea typeface="+mn-ea"/>
                <a:cs typeface="+mn-cs"/>
              </a:rPr>
              <a:t> alvorlige symptomer som utslett med blemmer, pustler og hudavløsning kan oppstå senere i forløpet og skal håndteres som ved straks-allergisk reaksjon.</a:t>
            </a:r>
            <a:endParaRPr lang="nb-NO" sz="1200" b="0" i="0" kern="1200" dirty="0">
              <a:solidFill>
                <a:schemeClr val="tx1"/>
              </a:solidFill>
              <a:effectLst/>
              <a:latin typeface="+mn-lt"/>
              <a:ea typeface="+mn-ea"/>
              <a:cs typeface="+mn-cs"/>
            </a:endParaRPr>
          </a:p>
          <a:p>
            <a:endParaRPr lang="nb-NO" sz="1200" b="0" i="0" kern="1200" baseline="0" dirty="0">
              <a:solidFill>
                <a:schemeClr val="tx1"/>
              </a:solidFill>
              <a:effectLst/>
              <a:latin typeface="+mn-lt"/>
              <a:ea typeface="+mn-ea"/>
              <a:cs typeface="+mn-cs"/>
            </a:endParaRPr>
          </a:p>
          <a:p>
            <a:r>
              <a:rPr lang="nb-NO" sz="1200" b="0" i="0" kern="1200" baseline="0" dirty="0">
                <a:solidFill>
                  <a:schemeClr val="tx1"/>
                </a:solidFill>
                <a:effectLst/>
                <a:latin typeface="+mn-lt"/>
                <a:ea typeface="+mn-ea"/>
                <a:cs typeface="+mn-cs"/>
              </a:rPr>
              <a:t>Pasienter med uklar sykehistorie, </a:t>
            </a:r>
            <a:r>
              <a:rPr lang="nb-NO" sz="1200" b="0" i="0" kern="1200" baseline="0" dirty="0" err="1">
                <a:solidFill>
                  <a:schemeClr val="tx1"/>
                </a:solidFill>
                <a:effectLst/>
                <a:latin typeface="+mn-lt"/>
                <a:ea typeface="+mn-ea"/>
                <a:cs typeface="+mn-cs"/>
              </a:rPr>
              <a:t>makulopapuløst</a:t>
            </a:r>
            <a:r>
              <a:rPr lang="nb-NO" sz="1200" b="0" i="0" kern="1200" baseline="0" dirty="0">
                <a:solidFill>
                  <a:schemeClr val="tx1"/>
                </a:solidFill>
                <a:effectLst/>
                <a:latin typeface="+mn-lt"/>
                <a:ea typeface="+mn-ea"/>
                <a:cs typeface="+mn-cs"/>
              </a:rPr>
              <a:t> eksantem i barnealder eller isolert kløe kan få administrert penicillin i graderte doser under anafylaksiberedskap.</a:t>
            </a:r>
          </a:p>
          <a:p>
            <a:pPr>
              <a:lnSpc>
                <a:spcPct val="107000"/>
              </a:lnSpc>
              <a:spcAft>
                <a:spcPts val="800"/>
              </a:spcAft>
            </a:pPr>
            <a:r>
              <a:rPr lang="nb-NO" sz="1200" b="0" i="0" kern="1200" baseline="0" dirty="0">
                <a:solidFill>
                  <a:schemeClr val="tx1"/>
                </a:solidFill>
                <a:effectLst/>
                <a:latin typeface="+mn-lt"/>
                <a:ea typeface="+mn-ea"/>
                <a:cs typeface="+mn-cs"/>
              </a:rPr>
              <a:t>For detaljer, se </a:t>
            </a:r>
            <a:r>
              <a:rPr lang="nb-NO" sz="12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Penicillin_provokasjon</a:t>
            </a:r>
            <a:r>
              <a:rPr lang="nb-NO" sz="12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(helse-bergen.no)</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b="0" i="0" kern="1200" baseline="0" dirty="0">
              <a:solidFill>
                <a:schemeClr val="tx1"/>
              </a:solidFill>
              <a:effectLst/>
              <a:latin typeface="+mn-lt"/>
              <a:ea typeface="+mn-ea"/>
              <a:cs typeface="+mn-cs"/>
            </a:endParaRPr>
          </a:p>
          <a:p>
            <a:r>
              <a:rPr lang="nb-NO" dirty="0"/>
              <a:t>Pasientene</a:t>
            </a:r>
            <a:r>
              <a:rPr lang="nb-NO" baseline="0" dirty="0"/>
              <a:t> risikostratifisert til gul eller rød kategori bør henvises til allergologisk utredning.</a:t>
            </a:r>
            <a:endParaRPr lang="nb-NO" dirty="0"/>
          </a:p>
          <a:p>
            <a:endParaRPr lang="en-GB" dirty="0"/>
          </a:p>
        </p:txBody>
      </p:sp>
      <p:sp>
        <p:nvSpPr>
          <p:cNvPr id="4" name="Plassholder for lysbildenummer 3"/>
          <p:cNvSpPr>
            <a:spLocks noGrp="1"/>
          </p:cNvSpPr>
          <p:nvPr>
            <p:ph type="sldNum" sz="quarter" idx="10"/>
          </p:nvPr>
        </p:nvSpPr>
        <p:spPr/>
        <p:txBody>
          <a:bodyPr/>
          <a:lstStyle/>
          <a:p>
            <a:fld id="{924529A3-467E-4E3A-8517-0F5E68DE8CBC}" type="slidenum">
              <a:rPr lang="en-GB" smtClean="0"/>
              <a:t>29</a:t>
            </a:fld>
            <a:endParaRPr lang="en-GB"/>
          </a:p>
        </p:txBody>
      </p:sp>
    </p:spTree>
    <p:extLst>
      <p:ext uri="{BB962C8B-B14F-4D97-AF65-F5344CB8AC3E}">
        <p14:creationId xmlns:p14="http://schemas.microsoft.com/office/powerpoint/2010/main" val="112449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grunnpilarene for antibiotikastyringsarbeidet for sykepleiere i spesialisthelsetjenesten.</a:t>
            </a:r>
          </a:p>
          <a:p>
            <a:r>
              <a:rPr lang="nb-NO" dirty="0"/>
              <a:t>Vi går gjennom de fleste punktene i denne presentasjonen, men punktet om gode smittevernsrutiner/basale hygieniske prinsipper tenker vi ligger til grunn for all sykepleie, og vi fokusers ikke eksplisitt på her.  </a:t>
            </a:r>
          </a:p>
        </p:txBody>
      </p:sp>
      <p:sp>
        <p:nvSpPr>
          <p:cNvPr id="4" name="Plassholder for lysbildenummer 3"/>
          <p:cNvSpPr>
            <a:spLocks noGrp="1"/>
          </p:cNvSpPr>
          <p:nvPr>
            <p:ph type="sldNum" sz="quarter" idx="5"/>
          </p:nvPr>
        </p:nvSpPr>
        <p:spPr/>
        <p:txBody>
          <a:bodyPr/>
          <a:lstStyle/>
          <a:p>
            <a:fld id="{57D46B6D-5B73-7A4C-984B-75E154DA9EA3}" type="slidenum">
              <a:rPr lang="nb-NO" smtClean="0"/>
              <a:t>3</a:t>
            </a:fld>
            <a:endParaRPr lang="nb-NO"/>
          </a:p>
        </p:txBody>
      </p:sp>
    </p:spTree>
    <p:extLst>
      <p:ext uri="{BB962C8B-B14F-4D97-AF65-F5344CB8AC3E}">
        <p14:creationId xmlns:p14="http://schemas.microsoft.com/office/powerpoint/2010/main" val="4027542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sliden gir data</a:t>
            </a:r>
            <a:r>
              <a:rPr lang="nb-NO" baseline="0" dirty="0"/>
              <a:t> om overdiagnostisering og konsekvenser av feilaktig å ha merkelappen «penicillinallergi». Tanken er at denne informasjonen kan gi motivasjon til å bidra i vurderingen av hvorvidt pasienten faktisk har en penicillinallergi.</a:t>
            </a:r>
          </a:p>
          <a:p>
            <a:endParaRPr lang="nb-NO" baseline="0" dirty="0"/>
          </a:p>
          <a:p>
            <a:r>
              <a:rPr lang="nb-NO" b="1" baseline="0" dirty="0"/>
              <a:t>Referanse:</a:t>
            </a:r>
          </a:p>
          <a:p>
            <a:r>
              <a:rPr lang="nb-NO" baseline="0" dirty="0"/>
              <a:t>Fra det amerikanske smitteverninstituttet, CDC: </a:t>
            </a:r>
            <a:r>
              <a:rPr lang="nb-NO" dirty="0"/>
              <a:t>https://www.cdc.gov/antibiotic-use/hcp/clinical-signs/index.html</a:t>
            </a:r>
          </a:p>
        </p:txBody>
      </p:sp>
      <p:sp>
        <p:nvSpPr>
          <p:cNvPr id="4" name="Plassholder for lysbildenummer 3"/>
          <p:cNvSpPr>
            <a:spLocks noGrp="1"/>
          </p:cNvSpPr>
          <p:nvPr>
            <p:ph type="sldNum" sz="quarter" idx="5"/>
          </p:nvPr>
        </p:nvSpPr>
        <p:spPr/>
        <p:txBody>
          <a:bodyPr/>
          <a:lstStyle/>
          <a:p>
            <a:fld id="{57D46B6D-5B73-7A4C-984B-75E154DA9EA3}" type="slidenum">
              <a:rPr lang="nb-NO" smtClean="0"/>
              <a:t>30</a:t>
            </a:fld>
            <a:endParaRPr lang="nb-NO"/>
          </a:p>
        </p:txBody>
      </p:sp>
    </p:spTree>
    <p:extLst>
      <p:ext uri="{BB962C8B-B14F-4D97-AF65-F5344CB8AC3E}">
        <p14:creationId xmlns:p14="http://schemas.microsoft.com/office/powerpoint/2010/main" val="613236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31</a:t>
            </a:fld>
            <a:endParaRPr lang="nb-NO"/>
          </a:p>
        </p:txBody>
      </p:sp>
    </p:spTree>
    <p:extLst>
      <p:ext uri="{BB962C8B-B14F-4D97-AF65-F5344CB8AC3E}">
        <p14:creationId xmlns:p14="http://schemas.microsoft.com/office/powerpoint/2010/main" val="239145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Viktig å følge medisintidene</a:t>
            </a:r>
          </a:p>
          <a:p>
            <a:pPr marL="171450" indent="-171450">
              <a:buFont typeface="Arial" panose="020B0604020202020204" pitchFamily="34" charset="0"/>
              <a:buChar char="•"/>
            </a:pPr>
            <a:r>
              <a:rPr lang="nb-NO" dirty="0"/>
              <a:t>Bruk kuren som angitt, ikke gjem tabletter til du blir syk en annen gang</a:t>
            </a:r>
          </a:p>
          <a:p>
            <a:pPr marL="171450" indent="-171450">
              <a:buFont typeface="Arial" panose="020B0604020202020204" pitchFamily="34" charset="0"/>
              <a:buChar char="•"/>
            </a:pPr>
            <a:r>
              <a:rPr lang="nb-NO" dirty="0"/>
              <a:t>Skulle man bli verre igjen, ta kontakt med lege</a:t>
            </a:r>
          </a:p>
          <a:p>
            <a:pPr marL="171450" indent="-171450">
              <a:buFont typeface="Arial" panose="020B0604020202020204" pitchFamily="34" charset="0"/>
              <a:buChar char="•"/>
            </a:pPr>
            <a:r>
              <a:rPr lang="nb-NO" dirty="0"/>
              <a:t>Informere om at bivirkninger som løs mage og kvalme ikke er unormalt</a:t>
            </a:r>
          </a:p>
          <a:p>
            <a:pPr marL="171450" indent="-171450">
              <a:buFont typeface="Arial" panose="020B0604020202020204" pitchFamily="34" charset="0"/>
              <a:buChar char="•"/>
            </a:pPr>
            <a:r>
              <a:rPr lang="nb-NO" dirty="0"/>
              <a:t>Man skal ikke dele kuren med en syk venn!</a:t>
            </a:r>
          </a:p>
          <a:p>
            <a:pPr marL="171450" indent="-171450">
              <a:buFont typeface="Arial" panose="020B0604020202020204" pitchFamily="34" charset="0"/>
              <a:buChar char="•"/>
            </a:pPr>
            <a:r>
              <a:rPr lang="nb-NO" dirty="0"/>
              <a:t>Medisinrester kan leveres til apoteket for trygg avfallshåndtering</a:t>
            </a:r>
          </a:p>
        </p:txBody>
      </p:sp>
      <p:sp>
        <p:nvSpPr>
          <p:cNvPr id="4" name="Plassholder for lysbildenummer 3"/>
          <p:cNvSpPr>
            <a:spLocks noGrp="1"/>
          </p:cNvSpPr>
          <p:nvPr>
            <p:ph type="sldNum" sz="quarter" idx="5"/>
          </p:nvPr>
        </p:nvSpPr>
        <p:spPr/>
        <p:txBody>
          <a:bodyPr/>
          <a:lstStyle/>
          <a:p>
            <a:fld id="{57D46B6D-5B73-7A4C-984B-75E154DA9EA3}" type="slidenum">
              <a:rPr lang="nb-NO" smtClean="0"/>
              <a:t>32</a:t>
            </a:fld>
            <a:endParaRPr lang="nb-NO"/>
          </a:p>
        </p:txBody>
      </p:sp>
    </p:spTree>
    <p:extLst>
      <p:ext uri="{BB962C8B-B14F-4D97-AF65-F5344CB8AC3E}">
        <p14:creationId xmlns:p14="http://schemas.microsoft.com/office/powerpoint/2010/main" val="745068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noen fremdeles lurer på hvorfor sykepleiere skal engasjere seg i antibiotikastyring:</a:t>
            </a:r>
          </a:p>
          <a:p>
            <a:pPr marL="171450" indent="-171450">
              <a:buFont typeface="Arial" panose="020B0604020202020204" pitchFamily="34" charset="0"/>
              <a:buChar char="•"/>
            </a:pPr>
            <a:r>
              <a:rPr lang="nb-NO" dirty="0"/>
              <a:t>Vi er mange, mange flere enn legene – og vi er tilstede for pasientene 24 timer i døgnet</a:t>
            </a:r>
          </a:p>
          <a:p>
            <a:pPr marL="171450" indent="-171450">
              <a:buFont typeface="Arial" panose="020B0604020202020204" pitchFamily="34" charset="0"/>
              <a:buChar char="•"/>
            </a:pPr>
            <a:r>
              <a:rPr lang="nb-NO" dirty="0"/>
              <a:t>Vi er gode på observasjoner, og vi er gode til å følge prosedyrer!</a:t>
            </a:r>
          </a:p>
          <a:p>
            <a:pPr marL="171450" indent="-171450">
              <a:buFont typeface="Arial" panose="020B0604020202020204" pitchFamily="34" charset="0"/>
              <a:buChar char="•"/>
            </a:pPr>
            <a:r>
              <a:rPr lang="nb-NO" dirty="0"/>
              <a:t>Vi vil gjøre det beste for pasienten</a:t>
            </a:r>
          </a:p>
          <a:p>
            <a:pPr marL="171450" indent="-171450">
              <a:buFont typeface="Arial" panose="020B0604020202020204" pitchFamily="34" charset="0"/>
              <a:buChar char="•"/>
            </a:pPr>
            <a:r>
              <a:rPr lang="nb-NO" dirty="0"/>
              <a:t>…og legene hører mer på sykepleierne enn mange gjerne tror </a:t>
            </a:r>
            <a:r>
              <a:rPr lang="nb-NO" dirty="0">
                <a:sym typeface="Wingdings" panose="05000000000000000000" pitchFamily="2" charset="2"/>
              </a:rPr>
              <a:t></a:t>
            </a: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30DAF5C7-4F09-4827-8BCA-1B839EB309D2}" type="slidenum">
              <a:rPr lang="nb-NO" smtClean="0"/>
              <a:t>33</a:t>
            </a:fld>
            <a:endParaRPr lang="nb-NO"/>
          </a:p>
        </p:txBody>
      </p:sp>
    </p:spTree>
    <p:extLst>
      <p:ext uri="{BB962C8B-B14F-4D97-AF65-F5344CB8AC3E}">
        <p14:creationId xmlns:p14="http://schemas.microsoft.com/office/powerpoint/2010/main" val="2665867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34</a:t>
            </a:fld>
            <a:endParaRPr lang="nb-NO"/>
          </a:p>
        </p:txBody>
      </p:sp>
    </p:spTree>
    <p:extLst>
      <p:ext uri="{BB962C8B-B14F-4D97-AF65-F5344CB8AC3E}">
        <p14:creationId xmlns:p14="http://schemas.microsoft.com/office/powerpoint/2010/main" val="329784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Et sentralt element i</a:t>
            </a:r>
            <a:r>
              <a:rPr lang="nb-NO" baseline="0" dirty="0"/>
              <a:t> diagnostikk og oppfølging av infeksjonspasienter er gode kliniske observasjoner.</a:t>
            </a:r>
            <a:r>
              <a:rPr lang="nb-NO" dirty="0"/>
              <a:t> Her har sykepleierne en helt sentral rolle.</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La studentene summe et par minutter om observasjonene de vil foreta.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dirty="0"/>
              <a:t>Svar: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solidFill>
                  <a:prstClr val="black"/>
                </a:solidFill>
              </a:rPr>
              <a:t>Respirasjonsfrekvens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solidFill>
                  <a:prstClr val="black"/>
                </a:solidFill>
              </a:rPr>
              <a:t>Oksygenmetning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solidFill>
                  <a:prstClr val="black"/>
                </a:solidFill>
              </a:rPr>
              <a:t>Blodtrykk</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Puls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Bevissthetsnivå</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temperatur</a:t>
            </a:r>
            <a:r>
              <a:rPr lang="nb-NO" baseline="0" dirty="0"/>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evt. diurese.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I dette tilfellet er også s-</a:t>
            </a:r>
            <a:r>
              <a:rPr lang="nb-NO" dirty="0" err="1"/>
              <a:t>glucose</a:t>
            </a:r>
            <a:r>
              <a:rPr lang="nb-NO" dirty="0"/>
              <a:t> aktuelt.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dirty="0"/>
              <a:t>Vekt og </a:t>
            </a:r>
            <a:r>
              <a:rPr lang="nb-NO" dirty="0" err="1"/>
              <a:t>evt</a:t>
            </a:r>
            <a:r>
              <a:rPr lang="nb-NO" dirty="0"/>
              <a:t> høyde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r>
              <a:rPr lang="nb-NO" b="1" dirty="0"/>
              <a:t>Metoder/hjelpemidler som er nyttige for å kartlegge denne pasienten er: </a:t>
            </a:r>
            <a:r>
              <a:rPr lang="nb-NO" b="0" dirty="0"/>
              <a:t>(kan nevne, men ikke bruke mye tid på det)</a:t>
            </a:r>
          </a:p>
          <a:p>
            <a:pPr marL="171450" indent="-171450">
              <a:buFont typeface="Arial" panose="020B0604020202020204" pitchFamily="34" charset="0"/>
              <a:buChar char="•"/>
            </a:pPr>
            <a:r>
              <a:rPr lang="nb-NO" b="1" dirty="0"/>
              <a:t>ABCDE</a:t>
            </a:r>
          </a:p>
          <a:p>
            <a:pPr marL="171450" indent="-171450">
              <a:buFont typeface="Arial" panose="020B0604020202020204" pitchFamily="34" charset="0"/>
              <a:buChar char="•"/>
            </a:pPr>
            <a:r>
              <a:rPr lang="nb-NO" b="1" dirty="0"/>
              <a:t>NEWS</a:t>
            </a:r>
            <a:r>
              <a:rPr lang="nb-NO" dirty="0"/>
              <a:t>: for å overvåke pasienten  </a:t>
            </a:r>
            <a:r>
              <a:rPr lang="nb-NO" dirty="0">
                <a:solidFill>
                  <a:srgbClr val="0070C0"/>
                </a:solidFill>
              </a:rPr>
              <a:t>https://www.itryggehender24-7.no/reduser-pasientskader/tidlig-oppdagelse-av-forverret-tilstand</a:t>
            </a:r>
          </a:p>
          <a:p>
            <a:pPr marL="171450" indent="-171450">
              <a:buFont typeface="Arial" panose="020B0604020202020204" pitchFamily="34" charset="0"/>
              <a:buChar char="•"/>
            </a:pPr>
            <a:r>
              <a:rPr lang="nb-NO" b="1" dirty="0" err="1"/>
              <a:t>Quick</a:t>
            </a:r>
            <a:r>
              <a:rPr lang="nb-NO" b="1" dirty="0"/>
              <a:t> SOFA-skår </a:t>
            </a:r>
            <a:r>
              <a:rPr lang="nb-NO" dirty="0"/>
              <a:t>for</a:t>
            </a:r>
            <a:r>
              <a:rPr lang="nb-NO" baseline="0" dirty="0"/>
              <a:t> å identifisere septiske pasienter i akuttmottak</a:t>
            </a:r>
            <a:r>
              <a:rPr lang="nb-NO" dirty="0"/>
              <a:t>: </a:t>
            </a:r>
            <a:r>
              <a:rPr lang="nb-NO" dirty="0">
                <a:solidFill>
                  <a:srgbClr val="0070C0"/>
                </a:solidFill>
              </a:rPr>
              <a:t>https://sykepleien.no/2017/ny-tiltakspakke-mot-sepsis</a:t>
            </a:r>
            <a:endParaRPr lang="nb-NO" baseline="0" dirty="0">
              <a:solidFill>
                <a:srgbClr val="0070C0"/>
              </a:solidFill>
            </a:endParaRPr>
          </a:p>
          <a:p>
            <a:pPr marL="171450" indent="-171450">
              <a:buFont typeface="Arial" panose="020B0604020202020204" pitchFamily="34" charset="0"/>
              <a:buChar char="•"/>
            </a:pPr>
            <a:r>
              <a:rPr lang="nb-NO" b="1" baseline="0" dirty="0"/>
              <a:t>CRB-65: </a:t>
            </a:r>
            <a:r>
              <a:rPr lang="nb-NO" b="0" baseline="0" dirty="0">
                <a:solidFill>
                  <a:srgbClr val="0070C0"/>
                </a:solidFill>
              </a:rPr>
              <a:t>https://.media.legehandboka.no/siteassets/regional-content/st-olavs-h-th-lv/crb-65-pdf</a:t>
            </a:r>
            <a:endParaRPr lang="nb-NO" b="0"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4</a:t>
            </a:fld>
            <a:endParaRPr lang="nb-NO"/>
          </a:p>
        </p:txBody>
      </p:sp>
    </p:spTree>
    <p:extLst>
      <p:ext uri="{BB962C8B-B14F-4D97-AF65-F5344CB8AC3E}">
        <p14:creationId xmlns:p14="http://schemas.microsoft.com/office/powerpoint/2010/main" val="1436061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Sykepleiere trenger å kjenne</a:t>
            </a:r>
            <a:r>
              <a:rPr lang="nb-NO" baseline="0" dirty="0"/>
              <a:t> til</a:t>
            </a:r>
            <a:r>
              <a:rPr lang="nb-NO" dirty="0"/>
              <a:t> hvor man finner informasjon om behandlingsanbefalinger</a:t>
            </a:r>
            <a:r>
              <a:rPr lang="nb-NO" baseline="0" dirty="0"/>
              <a:t> for antibiotika.</a:t>
            </a:r>
            <a:endParaRPr lang="nb-NO" dirty="0"/>
          </a:p>
          <a:p>
            <a:endParaRPr lang="nb-NO" dirty="0"/>
          </a:p>
          <a:p>
            <a:r>
              <a:rPr lang="nb-NO" dirty="0"/>
              <a:t>Se neste slide for svar på spørsmålet.</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5</a:t>
            </a:fld>
            <a:endParaRPr lang="nb-NO"/>
          </a:p>
        </p:txBody>
      </p:sp>
    </p:spTree>
    <p:extLst>
      <p:ext uri="{BB962C8B-B14F-4D97-AF65-F5344CB8AC3E}">
        <p14:creationId xmlns:p14="http://schemas.microsoft.com/office/powerpoint/2010/main" val="3123376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Svar på </a:t>
            </a:r>
            <a:r>
              <a:rPr lang="nb-NO" b="1" dirty="0" err="1"/>
              <a:t>spørsmåI</a:t>
            </a:r>
            <a:r>
              <a:rPr lang="nb-NO" b="1" dirty="0"/>
              <a:t> 1:</a:t>
            </a:r>
          </a:p>
          <a:p>
            <a:r>
              <a:rPr lang="nb-NO" dirty="0"/>
              <a:t>I Norge har vi nasjonale retningslinjer for antibiotikabruk i spesialisthelse</a:t>
            </a:r>
            <a:r>
              <a:rPr lang="nb-NO" baseline="0" dirty="0"/>
              <a:t>tjenesten som utgis av Helsedirektoratet.</a:t>
            </a:r>
            <a:endParaRPr lang="nb-NO" dirty="0"/>
          </a:p>
          <a:p>
            <a:r>
              <a:rPr lang="nb-NO" dirty="0"/>
              <a:t>Retningslinjen finnes på nett; https://www.helsedirektoratet.no/retningslinjer/antibiotika-i-sykehus.</a:t>
            </a:r>
          </a:p>
          <a:p>
            <a:endParaRPr lang="nb-NO" baseline="0" dirty="0"/>
          </a:p>
          <a:p>
            <a:r>
              <a:rPr lang="nb-NO" baseline="0" dirty="0"/>
              <a:t>Hoveddelen av retningslinjen består av terapikapitler, dvs. </a:t>
            </a:r>
            <a:r>
              <a:rPr lang="nb-NO" baseline="0" dirty="0" err="1"/>
              <a:t>antibiotikavalg</a:t>
            </a:r>
            <a:r>
              <a:rPr lang="nb-NO" baseline="0" dirty="0"/>
              <a:t> ved tilstander som urinveisinfeksjoner og sepsis. Det er også et kapittel om </a:t>
            </a:r>
            <a:r>
              <a:rPr lang="nb-NO" baseline="0" dirty="0" err="1"/>
              <a:t>antibiotikaprofylakse</a:t>
            </a:r>
            <a:r>
              <a:rPr lang="nb-NO" baseline="0" dirty="0"/>
              <a:t> ved forskjellige kirurgiske inngrep. </a:t>
            </a:r>
          </a:p>
          <a:p>
            <a:endParaRPr lang="nb-NO" baseline="0" dirty="0"/>
          </a:p>
          <a:p>
            <a:r>
              <a:rPr lang="nb-NO" baseline="0" dirty="0"/>
              <a:t>Retningslinjen er tilgjengelig på antibiotika.no og på metodebok.no</a:t>
            </a:r>
          </a:p>
          <a:p>
            <a:endParaRPr lang="nb-NO" baseline="0" dirty="0"/>
          </a:p>
          <a:p>
            <a:r>
              <a:rPr lang="nb-NO" b="1" baseline="0" dirty="0"/>
              <a:t>Svar på spørsmål 2: </a:t>
            </a:r>
          </a:p>
          <a:p>
            <a:r>
              <a:rPr lang="nb-NO" baseline="0" dirty="0"/>
              <a:t>Det er generelt god kutyme at antibiotikabehandlingen startes i akuttmottak, og noterer ned når 1. dose er gitt, slik at mottagende sengepost ikke er i tvil om hva som er gjort.</a:t>
            </a:r>
          </a:p>
          <a:p>
            <a:r>
              <a:rPr lang="nb-NO" baseline="0" dirty="0"/>
              <a:t>Siden man mistenker at Siri har en mulig sepsis, sier retningslinjene at </a:t>
            </a:r>
            <a:r>
              <a:rPr lang="nb-NO" b="1" baseline="0" dirty="0" err="1"/>
              <a:t>antibioitka</a:t>
            </a:r>
            <a:r>
              <a:rPr lang="nb-NO" b="1" baseline="0" dirty="0"/>
              <a:t> bør startes innen 3 timer</a:t>
            </a:r>
            <a:r>
              <a:rPr lang="nb-NO" baseline="0" dirty="0"/>
              <a:t>. Hvis Siri blir dårligere og legene har </a:t>
            </a:r>
            <a:r>
              <a:rPr lang="nb-NO" b="1" baseline="0" dirty="0"/>
              <a:t>høy mistanke om sepsis, skal antibiotikabehandlingen startes så raskt som mulig, og innen 1 time. </a:t>
            </a:r>
          </a:p>
          <a:p>
            <a:r>
              <a:rPr lang="nb-NO" b="0" baseline="0" dirty="0"/>
              <a:t>Hvis antibiotika ikke blir gitt i akuttmottak, og sengepost ikke fanger opp at det ikke er gitt, kan det bli fatalt dersom antibiotikabehandlingen utsettes hos en septisk pasient!</a:t>
            </a:r>
          </a:p>
          <a:p>
            <a:endParaRPr lang="nb-NO" b="0" baseline="0" dirty="0"/>
          </a:p>
          <a:p>
            <a:endParaRPr lang="nb-NO" baseline="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6</a:t>
            </a:fld>
            <a:endParaRPr lang="nb-NO"/>
          </a:p>
        </p:txBody>
      </p:sp>
    </p:spTree>
    <p:extLst>
      <p:ext uri="{BB962C8B-B14F-4D97-AF65-F5344CB8AC3E}">
        <p14:creationId xmlns:p14="http://schemas.microsoft.com/office/powerpoint/2010/main" val="145190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a:t>
            </a:r>
            <a:r>
              <a:rPr lang="nb-NO" baseline="0" dirty="0"/>
              <a:t> å kunne bidra i arbeidet mot antibiotikaresistens er det viktig å ha kjennskap til forskjellen mellom bred- og smalspektrede midler. Dette da antibiotika med et bredere spekter i større grad bidrar til utvikling av antibiotikaresistens enn midlene med et smalere spekter. </a:t>
            </a:r>
          </a:p>
          <a:p>
            <a:endParaRPr lang="nb-NO" baseline="0" dirty="0"/>
          </a:p>
          <a:p>
            <a:r>
              <a:rPr lang="nb-NO" baseline="0" dirty="0"/>
              <a:t>Se neste slide for svar på spørsmål 3.</a:t>
            </a:r>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7</a:t>
            </a:fld>
            <a:endParaRPr lang="nb-NO"/>
          </a:p>
        </p:txBody>
      </p:sp>
    </p:spTree>
    <p:extLst>
      <p:ext uri="{BB962C8B-B14F-4D97-AF65-F5344CB8AC3E}">
        <p14:creationId xmlns:p14="http://schemas.microsoft.com/office/powerpoint/2010/main" val="66184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Et økologisk gunstig antibiotika, også kalt smalspektret antibiotika </a:t>
            </a:r>
            <a:r>
              <a:rPr lang="nb-NO" dirty="0"/>
              <a:t>– er antibiotika som bare hemmer – eller dreper noen bakterier, for eksempel stafylokokker. Der vi vet hvilke sykdomsfremkallende bakterie pasienten har, kan man ofte gå «rett på sak»  og gi et smalspektret antibiotika som bare dreper de aktuelle bakteriene, og ellers er ganske snille mot øvrige bakterier i kroppen. </a:t>
            </a:r>
          </a:p>
          <a:p>
            <a:endParaRPr lang="nb-NO" dirty="0"/>
          </a:p>
          <a:p>
            <a:r>
              <a:rPr lang="nb-NO" dirty="0"/>
              <a:t>Der vi IKKE vet hvilke bakterier som gir sykdom, eller man vet at den typen bakterie trenger en mer aggressiv behandling, må man bruke </a:t>
            </a:r>
            <a:r>
              <a:rPr lang="nb-NO" b="1" dirty="0"/>
              <a:t>bredspektret antibiotika</a:t>
            </a:r>
            <a:r>
              <a:rPr lang="nb-NO" dirty="0"/>
              <a:t>. Det kan være helt nødvendig å bruke dette, men man skal også være obs på at det kan slå ut en mengde andre bakterier enn de som gir sykdom i tillegg (f.eks. alle de gode tarmbakteriene, slik at de resistente får bedre vekstvilkår), og at de lettere kan bidra til resistensutvikling og ha negativ innvirkning på bakterier i miljøet (f.eks. ved at det spres via avfallsvann til naturen).</a:t>
            </a:r>
          </a:p>
          <a:p>
            <a:endParaRPr lang="nb-NO" dirty="0"/>
          </a:p>
          <a:p>
            <a:r>
              <a:rPr lang="nb-NO" sz="1200" b="0" i="0" u="none" strike="noStrike" kern="1200" dirty="0">
                <a:solidFill>
                  <a:schemeClr val="tx1"/>
                </a:solidFill>
                <a:effectLst/>
                <a:latin typeface="+mn-lt"/>
                <a:ea typeface="+mn-ea"/>
                <a:cs typeface="+mn-cs"/>
              </a:rPr>
              <a:t>Vi merker dette i første omgang ved at pasientene som står på bredspektret antibiotika lettere får </a:t>
            </a:r>
            <a:r>
              <a:rPr lang="nb-NO" sz="1200" b="0" i="0" u="none" strike="noStrike" kern="1200" dirty="0" err="1">
                <a:solidFill>
                  <a:schemeClr val="tx1"/>
                </a:solidFill>
                <a:effectLst/>
                <a:latin typeface="+mn-lt"/>
                <a:ea typeface="+mn-ea"/>
                <a:cs typeface="+mn-cs"/>
              </a:rPr>
              <a:t>Clostridium</a:t>
            </a:r>
            <a:r>
              <a:rPr lang="nb-NO" sz="1200" b="0" i="0" u="none" strike="noStrike" kern="1200" dirty="0">
                <a:solidFill>
                  <a:schemeClr val="tx1"/>
                </a:solidFill>
                <a:effectLst/>
                <a:latin typeface="+mn-lt"/>
                <a:ea typeface="+mn-ea"/>
                <a:cs typeface="+mn-cs"/>
              </a:rPr>
              <a:t> eller endret normalflora i tarmen, og de senere årene har det også blitt tydelig ved at flere pasienter har fått oppvekst av resistente mikrober som VRE eller ESBL, med alt det fører med seg av smitterisiko, isolering og mindre antibiotika som kan tas i bruk.</a:t>
            </a:r>
            <a:endParaRPr lang="nb-NO" dirty="0"/>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I praksis betyr dette at de smalspektrede antibiotika er foretrukne</a:t>
            </a:r>
            <a:r>
              <a:rPr lang="nb-NO" sz="1200" b="0" i="0" kern="1200" baseline="0" dirty="0">
                <a:solidFill>
                  <a:schemeClr val="tx1"/>
                </a:solidFill>
                <a:effectLst/>
                <a:latin typeface="+mn-lt"/>
                <a:ea typeface="+mn-ea"/>
                <a:cs typeface="+mn-cs"/>
              </a:rPr>
              <a:t> og de bredspektrede midlene skal forbeholdes de pasientene som trenger dem.</a:t>
            </a:r>
            <a:endParaRPr lang="nb-NO" dirty="0"/>
          </a:p>
          <a:p>
            <a:r>
              <a:rPr lang="nb-NO" dirty="0"/>
              <a:t>For</a:t>
            </a:r>
            <a:r>
              <a:rPr lang="nb-NO" baseline="0" dirty="0"/>
              <a:t> å kunne bidra i arbeidet mot antibiotikaresistens er det viktig å ha kjennskap til forskjellen mellom bred- og smalspektrede midler. </a:t>
            </a:r>
          </a:p>
          <a:p>
            <a:r>
              <a:rPr lang="nb-NO" baseline="0" dirty="0"/>
              <a:t>Her er det så utrolig viktig at vi sykepleiere også kan engasjerer oss og diskutere </a:t>
            </a:r>
            <a:r>
              <a:rPr lang="nb-NO" baseline="0" dirty="0" err="1"/>
              <a:t>antibiotikavalg</a:t>
            </a:r>
            <a:r>
              <a:rPr lang="nb-NO" baseline="0" dirty="0"/>
              <a:t> med legene. </a:t>
            </a:r>
          </a:p>
          <a:p>
            <a:endParaRPr lang="nb-NO" sz="1200" b="0" i="0" kern="1200" dirty="0">
              <a:solidFill>
                <a:schemeClr val="tx1"/>
              </a:solidFill>
              <a:effectLst/>
              <a:latin typeface="+mn-lt"/>
              <a:ea typeface="+mn-ea"/>
              <a:cs typeface="+mn-cs"/>
            </a:endParaRPr>
          </a:p>
          <a:p>
            <a:endParaRPr lang="nb-NO" dirty="0"/>
          </a:p>
          <a:p>
            <a:r>
              <a:rPr lang="nb-NO" dirty="0"/>
              <a:t>For illustrasjon, se animasjonen på denne siden </a:t>
            </a:r>
            <a:r>
              <a:rPr lang="nb-NO" dirty="0">
                <a:hlinkClick r:id="rId3"/>
              </a:rPr>
              <a:t>e-læringskurs: Antibiotikabruk i sykehus – Antibiotika.no</a:t>
            </a:r>
            <a:r>
              <a:rPr lang="nb-NO" dirty="0"/>
              <a:t> (</a:t>
            </a:r>
            <a:r>
              <a:rPr lang="nb-NO" dirty="0" err="1"/>
              <a:t>ref</a:t>
            </a:r>
            <a:r>
              <a:rPr lang="nb-NO" dirty="0"/>
              <a:t>: https://kursbygger.ihelse.net/startcourseid=249&amp;tracking= )</a:t>
            </a:r>
          </a:p>
          <a:p>
            <a:endParaRPr lang="nb-NO" dirty="0"/>
          </a:p>
          <a:p>
            <a:r>
              <a:rPr lang="nb-NO" b="1" dirty="0"/>
              <a:t>Ressurs: </a:t>
            </a:r>
            <a:r>
              <a:rPr lang="nb-NO" dirty="0"/>
              <a:t>https://www.antibiotika.no/hva-er-antibiotikaresistens/</a:t>
            </a:r>
          </a:p>
          <a:p>
            <a:endParaRPr lang="nb-NO" dirty="0"/>
          </a:p>
          <a:p>
            <a:endParaRPr lang="nb-NO" dirty="0"/>
          </a:p>
          <a:p>
            <a:endParaRPr lang="en-GB" dirty="0"/>
          </a:p>
        </p:txBody>
      </p:sp>
      <p:sp>
        <p:nvSpPr>
          <p:cNvPr id="4" name="Plassholder for lysbildenummer 3"/>
          <p:cNvSpPr>
            <a:spLocks noGrp="1"/>
          </p:cNvSpPr>
          <p:nvPr>
            <p:ph type="sldNum" sz="quarter" idx="10"/>
          </p:nvPr>
        </p:nvSpPr>
        <p:spPr/>
        <p:txBody>
          <a:bodyPr/>
          <a:lstStyle/>
          <a:p>
            <a:fld id="{924529A3-467E-4E3A-8517-0F5E68DE8CBC}" type="slidenum">
              <a:rPr lang="en-GB" smtClean="0"/>
              <a:t>8</a:t>
            </a:fld>
            <a:endParaRPr lang="en-GB"/>
          </a:p>
        </p:txBody>
      </p:sp>
    </p:spTree>
    <p:extLst>
      <p:ext uri="{BB962C8B-B14F-4D97-AF65-F5344CB8AC3E}">
        <p14:creationId xmlns:p14="http://schemas.microsoft.com/office/powerpoint/2010/main" val="10879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Dette slidet er </a:t>
            </a:r>
            <a:r>
              <a:rPr lang="en-GB" dirty="0" err="1"/>
              <a:t>tenkt</a:t>
            </a:r>
            <a:r>
              <a:rPr lang="en-GB" dirty="0"/>
              <a:t> å </a:t>
            </a:r>
            <a:r>
              <a:rPr lang="en-GB" dirty="0" err="1"/>
              <a:t>aktivisere</a:t>
            </a:r>
            <a:r>
              <a:rPr lang="en-GB" dirty="0"/>
              <a:t> studentene </a:t>
            </a:r>
            <a:r>
              <a:rPr lang="en-GB" dirty="0" err="1"/>
              <a:t>slik</a:t>
            </a:r>
            <a:r>
              <a:rPr lang="en-GB" baseline="0" dirty="0"/>
              <a:t> at de </a:t>
            </a:r>
            <a:r>
              <a:rPr lang="en-GB" baseline="0" dirty="0" err="1"/>
              <a:t>kan</a:t>
            </a:r>
            <a:r>
              <a:rPr lang="en-GB" baseline="0" dirty="0"/>
              <a:t> </a:t>
            </a:r>
            <a:r>
              <a:rPr lang="en-GB" baseline="0" dirty="0" err="1"/>
              <a:t>få</a:t>
            </a:r>
            <a:r>
              <a:rPr lang="en-GB" baseline="0" dirty="0"/>
              <a:t> et forhold til hvilke </a:t>
            </a:r>
            <a:r>
              <a:rPr lang="en-GB" baseline="0" dirty="0" err="1"/>
              <a:t>antibiotika</a:t>
            </a:r>
            <a:r>
              <a:rPr lang="en-GB" baseline="0" dirty="0"/>
              <a:t> </a:t>
            </a:r>
            <a:r>
              <a:rPr lang="en-GB" baseline="0" dirty="0" err="1"/>
              <a:t>som</a:t>
            </a:r>
            <a:r>
              <a:rPr lang="en-GB" baseline="0" dirty="0"/>
              <a:t> er mer </a:t>
            </a:r>
            <a:r>
              <a:rPr lang="en-GB" baseline="0" dirty="0" err="1"/>
              <a:t>eller</a:t>
            </a:r>
            <a:r>
              <a:rPr lang="en-GB" baseline="0" dirty="0"/>
              <a:t> </a:t>
            </a:r>
            <a:r>
              <a:rPr lang="en-GB" baseline="0" dirty="0" err="1"/>
              <a:t>mindre</a:t>
            </a:r>
            <a:r>
              <a:rPr lang="en-GB" baseline="0" dirty="0"/>
              <a:t> </a:t>
            </a:r>
            <a:r>
              <a:rPr lang="en-GB" baseline="0" dirty="0" err="1"/>
              <a:t>økologiske</a:t>
            </a:r>
            <a:r>
              <a:rPr lang="en-GB" baseline="0" dirty="0"/>
              <a:t>. </a:t>
            </a:r>
            <a:r>
              <a:rPr lang="en-GB" baseline="0" dirty="0" err="1"/>
              <a:t>Håndsopprekking</a:t>
            </a:r>
            <a:endParaRPr lang="en-GB" baseline="0" dirty="0"/>
          </a:p>
          <a:p>
            <a:endParaRPr lang="nb-NO" baseline="0" dirty="0"/>
          </a:p>
          <a:p>
            <a:r>
              <a:rPr lang="nb-NO" baseline="0" dirty="0"/>
              <a:t>Se neste slide for svar på spørsmål 4.</a:t>
            </a:r>
            <a:endParaRPr lang="en-GB" baseline="0" dirty="0"/>
          </a:p>
          <a:p>
            <a:endParaRPr lang="nb-NO" dirty="0"/>
          </a:p>
        </p:txBody>
      </p:sp>
      <p:sp>
        <p:nvSpPr>
          <p:cNvPr id="4" name="Plassholder for lysbildenummer 3"/>
          <p:cNvSpPr>
            <a:spLocks noGrp="1"/>
          </p:cNvSpPr>
          <p:nvPr>
            <p:ph type="sldNum" sz="quarter" idx="5"/>
          </p:nvPr>
        </p:nvSpPr>
        <p:spPr/>
        <p:txBody>
          <a:bodyPr/>
          <a:lstStyle/>
          <a:p>
            <a:fld id="{57D46B6D-5B73-7A4C-984B-75E154DA9EA3}" type="slidenum">
              <a:rPr lang="nb-NO" smtClean="0"/>
              <a:t>9</a:t>
            </a:fld>
            <a:endParaRPr lang="nb-NO"/>
          </a:p>
        </p:txBody>
      </p:sp>
    </p:spTree>
    <p:extLst>
      <p:ext uri="{BB962C8B-B14F-4D97-AF65-F5344CB8AC3E}">
        <p14:creationId xmlns:p14="http://schemas.microsoft.com/office/powerpoint/2010/main" val="222133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0" y="998201"/>
            <a:ext cx="7772400" cy="1023623"/>
          </a:xfrm>
        </p:spPr>
        <p:txBody>
          <a:bodyPr bIns="0" anchor="b" anchorCtr="0">
            <a:normAutofit/>
          </a:bodyPr>
          <a:lstStyle>
            <a:lvl1pPr algn="ctr">
              <a:defRPr sz="4800"/>
            </a:lvl1pPr>
          </a:lstStyle>
          <a:p>
            <a:r>
              <a:rPr lang="nb-NO"/>
              <a:t>Klikk for å redigere tittelstil</a:t>
            </a:r>
            <a:endParaRPr lang="en-US"/>
          </a:p>
        </p:txBody>
      </p:sp>
      <p:sp>
        <p:nvSpPr>
          <p:cNvPr id="3" name="Subtitle 2"/>
          <p:cNvSpPr>
            <a:spLocks noGrp="1"/>
          </p:cNvSpPr>
          <p:nvPr>
            <p:ph type="subTitle" idx="1"/>
          </p:nvPr>
        </p:nvSpPr>
        <p:spPr>
          <a:xfrm>
            <a:off x="1371600" y="2039739"/>
            <a:ext cx="6400800" cy="1013582"/>
          </a:xfrm>
        </p:spPr>
        <p:txBody>
          <a:bodyPr/>
          <a:lstStyle>
            <a:lvl1pPr marL="0" indent="0" algn="ctr">
              <a:buNone/>
              <a:defRPr cap="all">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35" name="Footer Placeholder 34"/>
          <p:cNvSpPr>
            <a:spLocks noGrp="1"/>
          </p:cNvSpPr>
          <p:nvPr>
            <p:ph type="ftr" sz="quarter" idx="11"/>
          </p:nvPr>
        </p:nvSpPr>
        <p:spPr/>
        <p:txBody>
          <a:bodyPr/>
          <a:lstStyle/>
          <a:p>
            <a:pPr algn="l"/>
            <a:endParaRPr lang="en-US" sz="2400"/>
          </a:p>
        </p:txBody>
      </p:sp>
      <p:sp>
        <p:nvSpPr>
          <p:cNvPr id="36" name="Slide Number Placeholder 35"/>
          <p:cNvSpPr>
            <a:spLocks noGrp="1"/>
          </p:cNvSpPr>
          <p:nvPr>
            <p:ph type="sldNum" sz="quarter" idx="12"/>
          </p:nvPr>
        </p:nvSpPr>
        <p:spPr/>
        <p:txBody>
          <a:bodyPr/>
          <a:lstStyle/>
          <a:p>
            <a:fld id="{5D310BF4-4FB1-EF42-A6F9-E197B72E94CF}" type="slidenum">
              <a:rPr lang="en-US"/>
              <a:pPr/>
              <a:t>‹#›</a:t>
            </a:fld>
            <a:endParaRPr lang="en-US"/>
          </a:p>
        </p:txBody>
      </p:sp>
      <p:sp>
        <p:nvSpPr>
          <p:cNvPr id="34" name="Date Placeholder 33"/>
          <p:cNvSpPr>
            <a:spLocks noGrp="1"/>
          </p:cNvSpPr>
          <p:nvPr>
            <p:ph type="dt" sz="half" idx="10"/>
          </p:nvPr>
        </p:nvSpPr>
        <p:spPr/>
        <p:txBody>
          <a:bodyPr/>
          <a:lstStyle/>
          <a:p>
            <a:fld id="{485D11AA-9E4F-D14B-A6DA-2B445EC69DFE}" type="datetimeFigureOut">
              <a:rPr lang="en-US"/>
              <a:pPr/>
              <a:t>9/18/2025</a:t>
            </a:fld>
            <a:endParaRPr lang="en-US"/>
          </a:p>
        </p:txBody>
      </p:sp>
      <p:pic>
        <p:nvPicPr>
          <p:cNvPr id="5" name="Picture 4" descr="A blue and white logo&#10;&#10;AI-generated content may be incorrect.">
            <a:extLst>
              <a:ext uri="{FF2B5EF4-FFF2-40B4-BE49-F238E27FC236}">
                <a16:creationId xmlns:a16="http://schemas.microsoft.com/office/drawing/2014/main" id="{4F1C01BE-6DDA-72EA-E43E-17B0B6DBE6F8}"/>
              </a:ext>
            </a:extLst>
          </p:cNvPr>
          <p:cNvPicPr>
            <a:picLocks noChangeAspect="1"/>
          </p:cNvPicPr>
          <p:nvPr userDrawn="1"/>
        </p:nvPicPr>
        <p:blipFill>
          <a:blip r:embed="rId2"/>
          <a:stretch>
            <a:fillRect/>
          </a:stretch>
        </p:blipFill>
        <p:spPr>
          <a:xfrm>
            <a:off x="2822329" y="3053321"/>
            <a:ext cx="3499342" cy="1436270"/>
          </a:xfrm>
          <a:prstGeom prst="rect">
            <a:avLst/>
          </a:prstGeom>
        </p:spPr>
      </p:pic>
    </p:spTree>
    <p:extLst>
      <p:ext uri="{BB962C8B-B14F-4D97-AF65-F5344CB8AC3E}">
        <p14:creationId xmlns:p14="http://schemas.microsoft.com/office/powerpoint/2010/main" val="2243282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25251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8" name="Rectangle 7"/>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57201" y="724185"/>
            <a:ext cx="3008313" cy="561078"/>
          </a:xfrm>
        </p:spPr>
        <p:txBody>
          <a:bodyPr anchor="b">
            <a:normAutofit/>
          </a:bodyPr>
          <a:lstStyle>
            <a:lvl1pPr algn="l">
              <a:defRPr sz="1800" b="1"/>
            </a:lvl1pPr>
          </a:lstStyle>
          <a:p>
            <a:r>
              <a:rPr lang="nb-NO"/>
              <a:t>Klikk for å redigere tittelstil</a:t>
            </a:r>
            <a:endParaRPr lang="en-US"/>
          </a:p>
        </p:txBody>
      </p:sp>
      <p:sp>
        <p:nvSpPr>
          <p:cNvPr id="3" name="Content Placeholder 2"/>
          <p:cNvSpPr>
            <a:spLocks noGrp="1"/>
          </p:cNvSpPr>
          <p:nvPr>
            <p:ph idx="1"/>
          </p:nvPr>
        </p:nvSpPr>
        <p:spPr>
          <a:xfrm>
            <a:off x="3575050" y="900336"/>
            <a:ext cx="5111750" cy="3516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57201" y="1396174"/>
            <a:ext cx="3008313" cy="30206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2" name="Footer Placeholder 21"/>
          <p:cNvSpPr>
            <a:spLocks noGrp="1"/>
          </p:cNvSpPr>
          <p:nvPr>
            <p:ph type="ftr" sz="quarter" idx="11"/>
          </p:nvPr>
        </p:nvSpPr>
        <p:spPr/>
        <p:txBody>
          <a:bodyPr/>
          <a:lstStyle/>
          <a:p>
            <a:pPr algn="l"/>
            <a:endParaRPr lang="en-US" sz="2400"/>
          </a:p>
        </p:txBody>
      </p:sp>
      <p:sp>
        <p:nvSpPr>
          <p:cNvPr id="23" name="Slide Number Placeholder 22"/>
          <p:cNvSpPr>
            <a:spLocks noGrp="1"/>
          </p:cNvSpPr>
          <p:nvPr>
            <p:ph type="sldNum" sz="quarter" idx="12"/>
          </p:nvPr>
        </p:nvSpPr>
        <p:spPr/>
        <p:txBody>
          <a:bodyPr/>
          <a:lstStyle/>
          <a:p>
            <a:fld id="{5D310BF4-4FB1-EF42-A6F9-E197B72E94CF}" type="slidenum">
              <a:rPr lang="en-US"/>
              <a:pPr/>
              <a:t>‹#›</a:t>
            </a:fld>
            <a:endParaRPr lang="en-US"/>
          </a:p>
        </p:txBody>
      </p:sp>
      <p:sp>
        <p:nvSpPr>
          <p:cNvPr id="21" name="Date Placeholder 20"/>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4306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1792288" y="4025504"/>
            <a:ext cx="5486400" cy="3913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1" name="Footer Placeholder 20"/>
          <p:cNvSpPr>
            <a:spLocks noGrp="1"/>
          </p:cNvSpPr>
          <p:nvPr>
            <p:ph type="ftr" sz="quarter" idx="11"/>
          </p:nvPr>
        </p:nvSpPr>
        <p:spPr/>
        <p:txBody>
          <a:bodyPr/>
          <a:lstStyle/>
          <a:p>
            <a:pPr algn="l"/>
            <a:endParaRPr lang="en-US" sz="2400"/>
          </a:p>
        </p:txBody>
      </p:sp>
      <p:sp>
        <p:nvSpPr>
          <p:cNvPr id="22" name="Slide Number Placeholder 21"/>
          <p:cNvSpPr>
            <a:spLocks noGrp="1"/>
          </p:cNvSpPr>
          <p:nvPr>
            <p:ph type="sldNum" sz="quarter" idx="12"/>
          </p:nvPr>
        </p:nvSpPr>
        <p:spPr/>
        <p:txBody>
          <a:bodyPr/>
          <a:lstStyle/>
          <a:p>
            <a:fld id="{5D310BF4-4FB1-EF42-A6F9-E197B72E94CF}" type="slidenum">
              <a:rPr lang="en-US"/>
              <a:pPr/>
              <a:t>‹#›</a:t>
            </a:fld>
            <a:endParaRPr lang="en-US"/>
          </a:p>
        </p:txBody>
      </p:sp>
      <p:sp>
        <p:nvSpPr>
          <p:cNvPr id="20" name="Date Placeholder 19"/>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73294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16" name="Content Placeholder 2"/>
          <p:cNvSpPr>
            <a:spLocks noGrp="1"/>
          </p:cNvSpPr>
          <p:nvPr>
            <p:ph idx="1"/>
          </p:nvPr>
        </p:nvSpPr>
        <p:spPr>
          <a:xfrm>
            <a:off x="535482" y="1719375"/>
            <a:ext cx="8229600" cy="2684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48290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1" name="Footer Placeholder 20"/>
          <p:cNvSpPr>
            <a:spLocks noGrp="1"/>
          </p:cNvSpPr>
          <p:nvPr>
            <p:ph type="ftr" sz="quarter" idx="11"/>
          </p:nvPr>
        </p:nvSpPr>
        <p:spPr/>
        <p:txBody>
          <a:bodyPr/>
          <a:lstStyle/>
          <a:p>
            <a:pPr algn="l"/>
            <a:endParaRPr lang="en-US" sz="2400"/>
          </a:p>
        </p:txBody>
      </p:sp>
      <p:sp>
        <p:nvSpPr>
          <p:cNvPr id="22" name="Slide Number Placeholder 21"/>
          <p:cNvSpPr>
            <a:spLocks noGrp="1"/>
          </p:cNvSpPr>
          <p:nvPr>
            <p:ph type="sldNum" sz="quarter" idx="12"/>
          </p:nvPr>
        </p:nvSpPr>
        <p:spPr/>
        <p:txBody>
          <a:bodyPr/>
          <a:lstStyle/>
          <a:p>
            <a:fld id="{5D310BF4-4FB1-EF42-A6F9-E197B72E94CF}" type="slidenum">
              <a:rPr lang="en-US"/>
              <a:pPr/>
              <a:t>‹#›</a:t>
            </a:fld>
            <a:endParaRPr lang="en-US"/>
          </a:p>
        </p:txBody>
      </p:sp>
      <p:sp>
        <p:nvSpPr>
          <p:cNvPr id="20" name="Date Placeholder 19"/>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174714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20" name="Footer Placeholder 19"/>
          <p:cNvSpPr>
            <a:spLocks noGrp="1"/>
          </p:cNvSpPr>
          <p:nvPr>
            <p:ph type="ftr" sz="quarter" idx="11"/>
          </p:nvPr>
        </p:nvSpPr>
        <p:spPr/>
        <p:txBody>
          <a:bodyPr/>
          <a:lstStyle/>
          <a:p>
            <a:pPr algn="l"/>
            <a:endParaRPr lang="en-US" sz="2400"/>
          </a:p>
        </p:txBody>
      </p:sp>
      <p:sp>
        <p:nvSpPr>
          <p:cNvPr id="21" name="Slide Number Placeholder 20"/>
          <p:cNvSpPr>
            <a:spLocks noGrp="1"/>
          </p:cNvSpPr>
          <p:nvPr>
            <p:ph type="sldNum" sz="quarter" idx="12"/>
          </p:nvPr>
        </p:nvSpPr>
        <p:spPr/>
        <p:txBody>
          <a:bodyPr/>
          <a:lstStyle/>
          <a:p>
            <a:fld id="{5D310BF4-4FB1-EF42-A6F9-E197B72E94CF}" type="slidenum">
              <a:rPr lang="en-US"/>
              <a:pPr/>
              <a:t>‹#›</a:t>
            </a:fld>
            <a:endParaRPr lang="en-US"/>
          </a:p>
        </p:txBody>
      </p:sp>
      <p:sp>
        <p:nvSpPr>
          <p:cNvPr id="19" name="Date Placeholder 18"/>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357235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Rectangle 7"/>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535482" y="1719376"/>
            <a:ext cx="4038600" cy="2697494"/>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26482" y="1719376"/>
            <a:ext cx="4038600" cy="2697494"/>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2" name="Footer Placeholder 21"/>
          <p:cNvSpPr>
            <a:spLocks noGrp="1"/>
          </p:cNvSpPr>
          <p:nvPr>
            <p:ph type="ftr" sz="quarter" idx="11"/>
          </p:nvPr>
        </p:nvSpPr>
        <p:spPr/>
        <p:txBody>
          <a:bodyPr/>
          <a:lstStyle/>
          <a:p>
            <a:pPr algn="l"/>
            <a:endParaRPr lang="en-US" sz="2400"/>
          </a:p>
        </p:txBody>
      </p:sp>
      <p:sp>
        <p:nvSpPr>
          <p:cNvPr id="23" name="Slide Number Placeholder 22"/>
          <p:cNvSpPr>
            <a:spLocks noGrp="1"/>
          </p:cNvSpPr>
          <p:nvPr>
            <p:ph type="sldNum" sz="quarter" idx="12"/>
          </p:nvPr>
        </p:nvSpPr>
        <p:spPr/>
        <p:txBody>
          <a:bodyPr/>
          <a:lstStyle/>
          <a:p>
            <a:fld id="{5D310BF4-4FB1-EF42-A6F9-E197B72E94CF}" type="slidenum">
              <a:rPr lang="en-US"/>
              <a:pPr/>
              <a:t>‹#›</a:t>
            </a:fld>
            <a:endParaRPr lang="en-US"/>
          </a:p>
        </p:txBody>
      </p:sp>
      <p:sp>
        <p:nvSpPr>
          <p:cNvPr id="21" name="Date Placeholder 20"/>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71725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Rectangle 9"/>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179150" y="102956"/>
            <a:ext cx="7507650" cy="857250"/>
          </a:xfrm>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457200" y="1631156"/>
            <a:ext cx="4040188" cy="278571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6" y="1631156"/>
            <a:ext cx="4041775" cy="278571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4" name="Footer Placeholder 23"/>
          <p:cNvSpPr>
            <a:spLocks noGrp="1"/>
          </p:cNvSpPr>
          <p:nvPr>
            <p:ph type="ftr" sz="quarter" idx="11"/>
          </p:nvPr>
        </p:nvSpPr>
        <p:spPr/>
        <p:txBody>
          <a:bodyPr/>
          <a:lstStyle/>
          <a:p>
            <a:pPr algn="l"/>
            <a:endParaRPr lang="en-US" sz="2400"/>
          </a:p>
        </p:txBody>
      </p:sp>
      <p:sp>
        <p:nvSpPr>
          <p:cNvPr id="25" name="Slide Number Placeholder 24"/>
          <p:cNvSpPr>
            <a:spLocks noGrp="1"/>
          </p:cNvSpPr>
          <p:nvPr>
            <p:ph type="sldNum" sz="quarter" idx="12"/>
          </p:nvPr>
        </p:nvSpPr>
        <p:spPr/>
        <p:txBody>
          <a:bodyPr/>
          <a:lstStyle/>
          <a:p>
            <a:fld id="{5D310BF4-4FB1-EF42-A6F9-E197B72E94CF}" type="slidenum">
              <a:rPr lang="en-US"/>
              <a:pPr/>
              <a:t>‹#›</a:t>
            </a:fld>
            <a:endParaRPr lang="en-US"/>
          </a:p>
        </p:txBody>
      </p:sp>
      <p:sp>
        <p:nvSpPr>
          <p:cNvPr id="23" name="Date Placeholder 22"/>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44884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19" name="Footer Placeholder 18"/>
          <p:cNvSpPr>
            <a:spLocks noGrp="1"/>
          </p:cNvSpPr>
          <p:nvPr>
            <p:ph type="ftr" sz="quarter" idx="11"/>
          </p:nvPr>
        </p:nvSpPr>
        <p:spPr/>
        <p:txBody>
          <a:bodyPr/>
          <a:lstStyle/>
          <a:p>
            <a:pPr algn="l"/>
            <a:endParaRPr lang="en-US" sz="2400"/>
          </a:p>
        </p:txBody>
      </p:sp>
      <p:sp>
        <p:nvSpPr>
          <p:cNvPr id="20" name="Slide Number Placeholder 19"/>
          <p:cNvSpPr>
            <a:spLocks noGrp="1"/>
          </p:cNvSpPr>
          <p:nvPr>
            <p:ph type="sldNum" sz="quarter" idx="12"/>
          </p:nvPr>
        </p:nvSpPr>
        <p:spPr/>
        <p:txBody>
          <a:bodyPr/>
          <a:lstStyle/>
          <a:p>
            <a:fld id="{5D310BF4-4FB1-EF42-A6F9-E197B72E94CF}" type="slidenum">
              <a:rPr lang="en-US"/>
              <a:pPr/>
              <a:t>‹#›</a:t>
            </a:fld>
            <a:endParaRPr lang="en-US"/>
          </a:p>
        </p:txBody>
      </p:sp>
      <p:sp>
        <p:nvSpPr>
          <p:cNvPr id="18" name="Date Placeholder 17"/>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71141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5010174" y="1"/>
            <a:ext cx="413382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nb-NO"/>
              <a:t>Klikk for å redigere tittelstil</a:t>
            </a:r>
            <a:endParaRPr lang="en-US"/>
          </a:p>
        </p:txBody>
      </p:sp>
      <p:sp>
        <p:nvSpPr>
          <p:cNvPr id="19" name="Footer Placeholder 18"/>
          <p:cNvSpPr>
            <a:spLocks noGrp="1"/>
          </p:cNvSpPr>
          <p:nvPr>
            <p:ph type="ftr" sz="quarter" idx="11"/>
          </p:nvPr>
        </p:nvSpPr>
        <p:spPr/>
        <p:txBody>
          <a:bodyPr/>
          <a:lstStyle/>
          <a:p>
            <a:pPr algn="l"/>
            <a:endParaRPr lang="en-US" sz="2400"/>
          </a:p>
        </p:txBody>
      </p:sp>
      <p:sp>
        <p:nvSpPr>
          <p:cNvPr id="20" name="Slide Number Placeholder 19"/>
          <p:cNvSpPr>
            <a:spLocks noGrp="1"/>
          </p:cNvSpPr>
          <p:nvPr>
            <p:ph type="sldNum" sz="quarter" idx="12"/>
          </p:nvPr>
        </p:nvSpPr>
        <p:spPr/>
        <p:txBody>
          <a:bodyPr/>
          <a:lstStyle/>
          <a:p>
            <a:fld id="{5D310BF4-4FB1-EF42-A6F9-E197B72E94CF}" type="slidenum">
              <a:rPr lang="en-US"/>
              <a:pPr/>
              <a:t>‹#›</a:t>
            </a:fld>
            <a:endParaRPr lang="en-US"/>
          </a:p>
        </p:txBody>
      </p:sp>
      <p:sp>
        <p:nvSpPr>
          <p:cNvPr id="18" name="Date Placeholder 17"/>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18908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9/18/2025</a:t>
            </a:fld>
            <a:endParaRPr lang="en-US"/>
          </a:p>
        </p:txBody>
      </p:sp>
    </p:spTree>
    <p:extLst>
      <p:ext uri="{BB962C8B-B14F-4D97-AF65-F5344CB8AC3E}">
        <p14:creationId xmlns:p14="http://schemas.microsoft.com/office/powerpoint/2010/main" val="252605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and blue background with rectangles&#10;&#10;AI-generated content may be incorrect.">
            <a:extLst>
              <a:ext uri="{FF2B5EF4-FFF2-40B4-BE49-F238E27FC236}">
                <a16:creationId xmlns:a16="http://schemas.microsoft.com/office/drawing/2014/main" id="{D34DA585-DD4A-64EE-01DB-0D7544048AE3}"/>
              </a:ext>
            </a:extLst>
          </p:cNvPr>
          <p:cNvPicPr>
            <a:picLocks noChangeAspect="1"/>
          </p:cNvPicPr>
          <p:nvPr userDrawn="1"/>
        </p:nvPicPr>
        <p:blipFill>
          <a:blip r:embed="rId14"/>
          <a:stretch>
            <a:fillRect/>
          </a:stretch>
        </p:blipFill>
        <p:spPr>
          <a:xfrm>
            <a:off x="5657965" y="862125"/>
            <a:ext cx="3486035" cy="3564953"/>
          </a:xfrm>
          <a:prstGeom prst="rect">
            <a:avLst/>
          </a:prstGeom>
        </p:spPr>
      </p:pic>
      <p:pic>
        <p:nvPicPr>
          <p:cNvPr id="5" name="Picture 4" descr="A blue and white logo&#10;&#10;AI-generated content may be incorrect.">
            <a:extLst>
              <a:ext uri="{FF2B5EF4-FFF2-40B4-BE49-F238E27FC236}">
                <a16:creationId xmlns:a16="http://schemas.microsoft.com/office/drawing/2014/main" id="{0E14113E-8681-0E06-B161-58B97382A5D6}"/>
              </a:ext>
            </a:extLst>
          </p:cNvPr>
          <p:cNvPicPr>
            <a:picLocks noChangeAspect="1"/>
          </p:cNvPicPr>
          <p:nvPr userDrawn="1"/>
        </p:nvPicPr>
        <p:blipFill>
          <a:blip r:embed="rId15"/>
          <a:stretch>
            <a:fillRect/>
          </a:stretch>
        </p:blipFill>
        <p:spPr>
          <a:xfrm>
            <a:off x="0" y="4875"/>
            <a:ext cx="857250" cy="857250"/>
          </a:xfrm>
          <a:prstGeom prst="rect">
            <a:avLst/>
          </a:prstGeom>
        </p:spPr>
      </p:pic>
      <p:sp>
        <p:nvSpPr>
          <p:cNvPr id="2" name="Title Placeholder 1"/>
          <p:cNvSpPr>
            <a:spLocks noGrp="1"/>
          </p:cNvSpPr>
          <p:nvPr>
            <p:ph type="title"/>
          </p:nvPr>
        </p:nvSpPr>
        <p:spPr>
          <a:xfrm>
            <a:off x="535482" y="862125"/>
            <a:ext cx="8229600" cy="857250"/>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535482" y="1719375"/>
            <a:ext cx="8229600" cy="2684447"/>
          </a:xfrm>
          <a:prstGeom prst="rect">
            <a:avLst/>
          </a:prstGeom>
        </p:spPr>
        <p:txBody>
          <a:bodyPr vert="horz" lIns="144000" tIns="1800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Footer Placeholder 16"/>
          <p:cNvSpPr>
            <a:spLocks noGrp="1"/>
          </p:cNvSpPr>
          <p:nvPr>
            <p:ph type="ftr" sz="quarter" idx="3"/>
          </p:nvPr>
        </p:nvSpPr>
        <p:spPr>
          <a:xfrm>
            <a:off x="0" y="4485487"/>
            <a:ext cx="7020000" cy="469800"/>
          </a:xfrm>
          <a:prstGeom prst="rect">
            <a:avLst/>
          </a:prstGeom>
          <a:blipFill rotWithShape="1">
            <a:blip r:embed="rId16"/>
            <a:stretch>
              <a:fillRect/>
            </a:stretch>
          </a:blipFill>
        </p:spPr>
        <p:txBody>
          <a:bodyPr vert="horz" lIns="540000" tIns="45720" rIns="91440" bIns="93600" rtlCol="0" anchor="ctr"/>
          <a:lstStyle>
            <a:lvl1pPr algn="ctr">
              <a:defRPr sz="1200">
                <a:solidFill>
                  <a:srgbClr val="4982B5"/>
                </a:solidFill>
              </a:defRPr>
            </a:lvl1pPr>
          </a:lstStyle>
          <a:p>
            <a:pPr algn="l"/>
            <a:endParaRPr lang="en-US" sz="2400"/>
          </a:p>
        </p:txBody>
      </p:sp>
      <p:sp>
        <p:nvSpPr>
          <p:cNvPr id="18" name="Date Placeholder 17"/>
          <p:cNvSpPr>
            <a:spLocks noGrp="1"/>
          </p:cNvSpPr>
          <p:nvPr>
            <p:ph type="dt" sz="half" idx="2"/>
          </p:nvPr>
        </p:nvSpPr>
        <p:spPr>
          <a:xfrm>
            <a:off x="5401592" y="4584586"/>
            <a:ext cx="1275684" cy="273844"/>
          </a:xfrm>
          <a:prstGeom prst="rect">
            <a:avLst/>
          </a:prstGeom>
        </p:spPr>
        <p:txBody>
          <a:bodyPr vert="horz" lIns="91440" tIns="45720" rIns="91440" bIns="45720" rtlCol="0" anchor="ctr"/>
          <a:lstStyle>
            <a:lvl1pPr algn="r">
              <a:defRPr sz="1800" baseline="0">
                <a:solidFill>
                  <a:srgbClr val="4982B5"/>
                </a:solidFill>
              </a:defRPr>
            </a:lvl1pPr>
          </a:lstStyle>
          <a:p>
            <a:fld id="{485D11AA-9E4F-D14B-A6DA-2B445EC69DFE}" type="datetimeFigureOut">
              <a:rPr lang="en-US"/>
              <a:pPr/>
              <a:t>9/18/2025</a:t>
            </a:fld>
            <a:endParaRPr lang="en-US"/>
          </a:p>
        </p:txBody>
      </p:sp>
      <p:sp>
        <p:nvSpPr>
          <p:cNvPr id="19" name="Slide Number Placeholder 18"/>
          <p:cNvSpPr>
            <a:spLocks noGrp="1"/>
          </p:cNvSpPr>
          <p:nvPr>
            <p:ph type="sldNum" sz="quarter" idx="4"/>
          </p:nvPr>
        </p:nvSpPr>
        <p:spPr>
          <a:xfrm>
            <a:off x="7207200" y="4485487"/>
            <a:ext cx="1936800" cy="469800"/>
          </a:xfrm>
          <a:prstGeom prst="rect">
            <a:avLst/>
          </a:prstGeom>
          <a:blipFill rotWithShape="1">
            <a:blip r:embed="rId17"/>
            <a:stretch>
              <a:fillRect/>
            </a:stretch>
          </a:blipFill>
        </p:spPr>
        <p:txBody>
          <a:bodyPr vert="horz" lIns="144000" tIns="45720" rIns="91440" bIns="45720" rtlCol="0" anchor="ctr"/>
          <a:lstStyle>
            <a:lvl1pPr algn="ctr">
              <a:defRPr sz="1800" baseline="0">
                <a:solidFill>
                  <a:srgbClr val="7CBCF3"/>
                </a:solidFill>
              </a:defRPr>
            </a:lvl1pPr>
          </a:lstStyle>
          <a:p>
            <a:fld id="{5D310BF4-4FB1-EF42-A6F9-E197B72E94CF}" type="slidenum">
              <a:rPr lang="en-US"/>
              <a:pPr/>
              <a:t>‹#›</a:t>
            </a:fld>
            <a:endParaRPr lang="en-US"/>
          </a:p>
        </p:txBody>
      </p:sp>
    </p:spTree>
    <p:extLst>
      <p:ext uri="{BB962C8B-B14F-4D97-AF65-F5344CB8AC3E}">
        <p14:creationId xmlns:p14="http://schemas.microsoft.com/office/powerpoint/2010/main" val="2964548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9" r:id="rId8"/>
    <p:sldLayoutId id="2147483655" r:id="rId9"/>
    <p:sldLayoutId id="2147483660" r:id="rId10"/>
    <p:sldLayoutId id="2147483656" r:id="rId11"/>
    <p:sldLayoutId id="2147483657" r:id="rId12"/>
  </p:sldLayoutIdLst>
  <p:txStyles>
    <p:titleStyle>
      <a:lvl1pPr algn="l" defTabSz="457200" rtl="0" eaLnBrk="1" latinLnBrk="0" hangingPunct="1">
        <a:spcBef>
          <a:spcPct val="0"/>
        </a:spcBef>
        <a:buNone/>
        <a:defRPr sz="4400" kern="1200">
          <a:solidFill>
            <a:schemeClr val="tx1">
              <a:lumMod val="75000"/>
              <a:lumOff val="25000"/>
            </a:schemeClr>
          </a:solidFill>
          <a:latin typeface="+mj-lt"/>
          <a:ea typeface="+mj-ea"/>
          <a:cs typeface="+mj-cs"/>
        </a:defRPr>
      </a:lvl1pPr>
    </p:titleStyle>
    <p:bodyStyle>
      <a:lvl1pPr marL="342000" indent="-3429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ntibiotika.no/4a87eb/siteassets/underomrade-nsas/bildearkiv/informasjonsmateriell/ab-plakat-helse-bergen.pdf" TargetMode="External"/><Relationship Id="rId5" Type="http://schemas.openxmlformats.org/officeDocument/2006/relationships/image" Target="../media/image20.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www.antibiotika.no/nsas"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helsedirektoratet.no/retningslinjer/antibiotika-i-sykehus/sepsis#sepsis-eller-mulig-sepsis-ukjent-fokus"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antibiotika.no/nsa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antibiotika.no/nsas" TargetMode="External"/><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www.antibiotika.no/nsas"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www.antibiotika.no/nsa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hyperlink" Target="http://www.antibiotika.no/nsas" TargetMode="External"/><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antibiotika.no/nsas" TargetMode="Externa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www.antibiotika.no/nsas" TargetMode="External"/><Relationship Id="rId3" Type="http://schemas.openxmlformats.org/officeDocument/2006/relationships/hyperlink" Target="https://www.antibiotika.no/nsas/webinarer2/" TargetMode="External"/><Relationship Id="rId7" Type="http://schemas.openxmlformats.org/officeDocument/2006/relationships/hyperlink" Target="https://www.kompetansebroen.no/courses/antibiotika-i-helsetjenesten?o=ahu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kursbygger.ihelse.net/?startcourseid=249&amp;tracking=" TargetMode="External"/><Relationship Id="rId5" Type="http://schemas.openxmlformats.org/officeDocument/2006/relationships/hyperlink" Target="https://www.helsedirektoratet.no/retningslinjer/antibiotika-i-sykehus" TargetMode="External"/><Relationship Id="rId4" Type="http://schemas.openxmlformats.org/officeDocument/2006/relationships/hyperlink" Target="https://analyseoversikten.no/"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helsedirektoratet.no/retningslinjer/antibiotika-i-sykehus" TargetMode="External"/><Relationship Id="rId3" Type="http://schemas.openxmlformats.org/officeDocument/2006/relationships/hyperlink" Target="http://www.antibiotika.no/nsas"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www.nrk.no/video/hva-er-antibiotikaresistens---nrk-skole_73155ca8-e05c-4536-b568-016408008693"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hyperlink" Target="http://www.antibiotika.no/nsa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antibiotika.no/nsa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8201"/>
            <a:ext cx="7772400" cy="1805157"/>
          </a:xfrm>
        </p:spPr>
        <p:txBody>
          <a:bodyPr>
            <a:noAutofit/>
          </a:bodyPr>
          <a:lstStyle/>
          <a:p>
            <a:r>
              <a:rPr lang="nb-NO" sz="3600" dirty="0"/>
              <a:t>Sykepleierens rolle: antibiotikabruk i spesialisthelsetjenesten</a:t>
            </a:r>
            <a:br>
              <a:rPr lang="nb-NO" sz="3600" dirty="0"/>
            </a:br>
            <a:br>
              <a:rPr lang="nb-NO" sz="3600" dirty="0"/>
            </a:br>
            <a:r>
              <a:rPr lang="nb-NO" sz="2400" dirty="0"/>
              <a:t>Siri Syvertsen på sykehus</a:t>
            </a:r>
            <a:endParaRPr lang="en-US" sz="2400" dirty="0"/>
          </a:p>
        </p:txBody>
      </p:sp>
      <p:pic>
        <p:nvPicPr>
          <p:cNvPr id="6" name="Picture 2">
            <a:hlinkClick r:id="rId3" tooltip="www.antibiotika.no/nsas"/>
            <a:extLst>
              <a:ext uri="{FF2B5EF4-FFF2-40B4-BE49-F238E27FC236}">
                <a16:creationId xmlns:a16="http://schemas.microsoft.com/office/drawing/2014/main" id="{D2D05E81-B193-227D-E761-049792BEA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58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3B2-5C7D-29CC-217A-DA87B3D2AEAD}"/>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5E72BD19-1E5A-8566-AB27-322283A31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 name="Plassholder for innhold 6" descr="plakat med tekst som viser foretrukne og resistensdrivende medikamenter">
            <a:extLst>
              <a:ext uri="{FF2B5EF4-FFF2-40B4-BE49-F238E27FC236}">
                <a16:creationId xmlns:a16="http://schemas.microsoft.com/office/drawing/2014/main" id="{5FE5EE04-6E48-2EB0-63A0-3D0BB3C84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764" y="-73795"/>
            <a:ext cx="3686472" cy="5217295"/>
          </a:xfrm>
          <a:prstGeom prst="rect">
            <a:avLst/>
          </a:prstGeom>
        </p:spPr>
      </p:pic>
      <p:sp>
        <p:nvSpPr>
          <p:cNvPr id="8" name="TekstSylinder 7">
            <a:extLst>
              <a:ext uri="{FF2B5EF4-FFF2-40B4-BE49-F238E27FC236}">
                <a16:creationId xmlns:a16="http://schemas.microsoft.com/office/drawing/2014/main" id="{DE2D046E-ADDB-D9E0-A51C-69A8BBC0A9EA}"/>
              </a:ext>
            </a:extLst>
          </p:cNvPr>
          <p:cNvSpPr txBox="1"/>
          <p:nvPr/>
        </p:nvSpPr>
        <p:spPr>
          <a:xfrm>
            <a:off x="6415236" y="3857644"/>
            <a:ext cx="2882685" cy="738664"/>
          </a:xfrm>
          <a:prstGeom prst="rect">
            <a:avLst/>
          </a:prstGeom>
          <a:noFill/>
        </p:spPr>
        <p:txBody>
          <a:bodyPr wrap="square" rtlCol="0">
            <a:spAutoFit/>
          </a:bodyPr>
          <a:lstStyle/>
          <a:p>
            <a:r>
              <a:rPr lang="nb-NO" sz="1400" dirty="0">
                <a:hlinkClick r:id="rId6"/>
              </a:rPr>
              <a:t>Plakater for inndeling av bred- og </a:t>
            </a:r>
            <a:r>
              <a:rPr lang="nb-NO" sz="1400" dirty="0" err="1">
                <a:hlinkClick r:id="rId6"/>
              </a:rPr>
              <a:t>smalspektrede</a:t>
            </a:r>
            <a:r>
              <a:rPr lang="nb-NO" sz="1400" dirty="0">
                <a:hlinkClick r:id="rId6"/>
              </a:rPr>
              <a:t> antibiotika – Antibiotika.no</a:t>
            </a:r>
            <a:endParaRPr lang="en-GB" sz="1400" dirty="0"/>
          </a:p>
        </p:txBody>
      </p:sp>
    </p:spTree>
    <p:extLst>
      <p:ext uri="{BB962C8B-B14F-4D97-AF65-F5344CB8AC3E}">
        <p14:creationId xmlns:p14="http://schemas.microsoft.com/office/powerpoint/2010/main" val="81180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2331-812B-8A87-D31F-6B6DD101DFE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20D835D-0796-ECE8-3655-79C258D6189A}"/>
              </a:ext>
            </a:extLst>
          </p:cNvPr>
          <p:cNvSpPr>
            <a:spLocks noGrp="1"/>
          </p:cNvSpPr>
          <p:nvPr>
            <p:ph type="title"/>
          </p:nvPr>
        </p:nvSpPr>
        <p:spPr>
          <a:xfrm>
            <a:off x="845820" y="62025"/>
            <a:ext cx="7919262" cy="857250"/>
          </a:xfrm>
        </p:spPr>
        <p:txBody>
          <a:bodyPr/>
          <a:lstStyle/>
          <a:p>
            <a:r>
              <a:rPr lang="nb-NO" dirty="0">
                <a:solidFill>
                  <a:srgbClr val="23BDE1"/>
                </a:solidFill>
              </a:rPr>
              <a:t>Spørsmål 5</a:t>
            </a:r>
          </a:p>
        </p:txBody>
      </p:sp>
      <p:sp>
        <p:nvSpPr>
          <p:cNvPr id="3" name="Plassholder for innhold 2">
            <a:extLst>
              <a:ext uri="{FF2B5EF4-FFF2-40B4-BE49-F238E27FC236}">
                <a16:creationId xmlns:a16="http://schemas.microsoft.com/office/drawing/2014/main" id="{8E261DBF-1AFE-1DC1-076E-A4FBE08BE6C1}"/>
              </a:ext>
            </a:extLst>
          </p:cNvPr>
          <p:cNvSpPr>
            <a:spLocks noGrp="1"/>
          </p:cNvSpPr>
          <p:nvPr>
            <p:ph idx="1"/>
          </p:nvPr>
        </p:nvSpPr>
        <p:spPr>
          <a:xfrm>
            <a:off x="845820" y="1229527"/>
            <a:ext cx="7299960" cy="926826"/>
          </a:xfrm>
        </p:spPr>
        <p:txBody>
          <a:bodyPr/>
          <a:lstStyle/>
          <a:p>
            <a:pPr marL="0" indent="0">
              <a:buNone/>
            </a:pPr>
            <a:r>
              <a:rPr lang="nb-NO" sz="2000" dirty="0"/>
              <a:t>Hva tenker du nå om valget av </a:t>
            </a:r>
            <a:r>
              <a:rPr lang="nb-NO" sz="2000" dirty="0" err="1"/>
              <a:t>Cefotaxim</a:t>
            </a:r>
            <a:r>
              <a:rPr lang="nb-NO" sz="2000" dirty="0"/>
              <a:t> som behandling av Siris mulige sepsis?</a:t>
            </a:r>
            <a:endParaRPr lang="en-GB" sz="2000" dirty="0"/>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3D4F2A8D-625B-228E-87FD-23B51BCF2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sykepleier som henger opp en intravenøs antibiotika">
            <a:extLst>
              <a:ext uri="{FF2B5EF4-FFF2-40B4-BE49-F238E27FC236}">
                <a16:creationId xmlns:a16="http://schemas.microsoft.com/office/drawing/2014/main" id="{B2AC3E40-8A51-C47F-6ED6-1A05E3F20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626" y="1915517"/>
            <a:ext cx="4144534" cy="3101715"/>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6F273D18-AE7D-A912-247A-63067079A8DA}"/>
              </a:ext>
            </a:extLst>
          </p:cNvPr>
          <p:cNvSpPr txBox="1"/>
          <p:nvPr/>
        </p:nvSpPr>
        <p:spPr>
          <a:xfrm>
            <a:off x="7623231" y="4884420"/>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1640527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1D4F-2707-818B-932D-1BB7E7F54F70}"/>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32316CA2-1E4F-317D-649E-877064B94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A5F9031B-CD9D-2656-F767-F5110C5545BA}"/>
              </a:ext>
            </a:extLst>
          </p:cNvPr>
          <p:cNvSpPr txBox="1"/>
          <p:nvPr/>
        </p:nvSpPr>
        <p:spPr>
          <a:xfrm>
            <a:off x="717238" y="4044072"/>
            <a:ext cx="5078507" cy="369332"/>
          </a:xfrm>
          <a:prstGeom prst="rect">
            <a:avLst/>
          </a:prstGeom>
          <a:noFill/>
        </p:spPr>
        <p:txBody>
          <a:bodyPr wrap="square" rtlCol="0">
            <a:spAutoFit/>
          </a:bodyPr>
          <a:lstStyle/>
          <a:p>
            <a:r>
              <a:rPr lang="nb-NO" dirty="0">
                <a:hlinkClick r:id="rId5"/>
              </a:rPr>
              <a:t>Retningslinjen: Sepsis - Helsedirektoratet</a:t>
            </a:r>
            <a:endParaRPr lang="en-GB" dirty="0"/>
          </a:p>
        </p:txBody>
      </p:sp>
      <p:pic>
        <p:nvPicPr>
          <p:cNvPr id="11" name="Bilde 10" descr="Utklipp av retningslinjen for sepsis">
            <a:extLst>
              <a:ext uri="{FF2B5EF4-FFF2-40B4-BE49-F238E27FC236}">
                <a16:creationId xmlns:a16="http://schemas.microsoft.com/office/drawing/2014/main" id="{1F217AE9-E845-24C3-E1BF-5E7A481981DA}"/>
              </a:ext>
            </a:extLst>
          </p:cNvPr>
          <p:cNvPicPr>
            <a:picLocks noGrp="1" noRot="1" noChangeAspect="1" noMove="1" noResize="1" noEditPoints="1" noAdjustHandles="1" noChangeArrowheads="1" noChangeShapeType="1" noCrop="1"/>
          </p:cNvPicPr>
          <p:nvPr/>
        </p:nvPicPr>
        <p:blipFill>
          <a:blip r:embed="rId6"/>
          <a:stretch>
            <a:fillRect/>
          </a:stretch>
        </p:blipFill>
        <p:spPr>
          <a:xfrm>
            <a:off x="837679" y="206538"/>
            <a:ext cx="7468642" cy="19528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Bilde 12">
            <a:extLst>
              <a:ext uri="{FF2B5EF4-FFF2-40B4-BE49-F238E27FC236}">
                <a16:creationId xmlns:a16="http://schemas.microsoft.com/office/drawing/2014/main" id="{260C3386-7BFB-F57B-9264-6E890F3FA90F}"/>
              </a:ext>
            </a:extLst>
          </p:cNvPr>
          <p:cNvPicPr>
            <a:picLocks noGrp="1" noRot="1" noChangeAspect="1" noMove="1" noResize="1" noEditPoints="1" noAdjustHandles="1" noChangeArrowheads="1" noChangeShapeType="1" noCrop="1"/>
          </p:cNvPicPr>
          <p:nvPr/>
        </p:nvPicPr>
        <p:blipFill>
          <a:blip r:embed="rId7"/>
          <a:srcRect r="1135"/>
          <a:stretch/>
        </p:blipFill>
        <p:spPr>
          <a:xfrm>
            <a:off x="837680" y="2521869"/>
            <a:ext cx="7468642" cy="1219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Avrundet rektangel 2">
            <a:extLst>
              <a:ext uri="{FF2B5EF4-FFF2-40B4-BE49-F238E27FC236}">
                <a16:creationId xmlns:a16="http://schemas.microsoft.com/office/drawing/2014/main" id="{BCE432F2-52A8-AACC-FBF0-0D2AA3DAD709}"/>
              </a:ext>
            </a:extLst>
          </p:cNvPr>
          <p:cNvSpPr>
            <a:spLocks noGrp="1" noRot="1" noMove="1" noResize="1" noEditPoints="1" noAdjustHandles="1" noChangeArrowheads="1" noChangeShapeType="1"/>
          </p:cNvSpPr>
          <p:nvPr/>
        </p:nvSpPr>
        <p:spPr>
          <a:xfrm>
            <a:off x="1139920" y="2553129"/>
            <a:ext cx="2814859" cy="121937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12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BE5D-C9C8-4387-ED7F-566784203146}"/>
            </a:ext>
          </a:extLst>
        </p:cNvPr>
        <p:cNvGrpSpPr/>
        <p:nvPr/>
      </p:nvGrpSpPr>
      <p:grpSpPr>
        <a:xfrm>
          <a:off x="0" y="0"/>
          <a:ext cx="0" cy="0"/>
          <a:chOff x="0" y="0"/>
          <a:chExt cx="0" cy="0"/>
        </a:xfrm>
      </p:grpSpPr>
      <p:pic>
        <p:nvPicPr>
          <p:cNvPr id="8" name="Bilde 7" descr="Illustrasjon av en klokke">
            <a:extLst>
              <a:ext uri="{FF2B5EF4-FFF2-40B4-BE49-F238E27FC236}">
                <a16:creationId xmlns:a16="http://schemas.microsoft.com/office/drawing/2014/main" id="{8D306F81-40A4-1328-41E4-0AF7BE5EA26B}"/>
              </a:ext>
            </a:extLst>
          </p:cNvPr>
          <p:cNvPicPr>
            <a:picLocks noChangeAspect="1"/>
          </p:cNvPicPr>
          <p:nvPr/>
        </p:nvPicPr>
        <p:blipFill>
          <a:blip r:embed="rId3"/>
          <a:stretch>
            <a:fillRect/>
          </a:stretch>
        </p:blipFill>
        <p:spPr>
          <a:xfrm>
            <a:off x="5236234" y="2408694"/>
            <a:ext cx="3907766" cy="2812444"/>
          </a:xfrm>
          <a:prstGeom prst="rect">
            <a:avLst/>
          </a:prstGeom>
        </p:spPr>
      </p:pic>
      <p:sp>
        <p:nvSpPr>
          <p:cNvPr id="2" name="Tittel 1">
            <a:extLst>
              <a:ext uri="{FF2B5EF4-FFF2-40B4-BE49-F238E27FC236}">
                <a16:creationId xmlns:a16="http://schemas.microsoft.com/office/drawing/2014/main" id="{FBF3267A-5C68-334A-EACF-FF19FF2FA70D}"/>
              </a:ext>
            </a:extLst>
          </p:cNvPr>
          <p:cNvSpPr>
            <a:spLocks noGrp="1"/>
          </p:cNvSpPr>
          <p:nvPr>
            <p:ph type="title"/>
          </p:nvPr>
        </p:nvSpPr>
        <p:spPr>
          <a:xfrm>
            <a:off x="845820" y="62025"/>
            <a:ext cx="7919262" cy="857250"/>
          </a:xfrm>
        </p:spPr>
        <p:txBody>
          <a:bodyPr/>
          <a:lstStyle/>
          <a:p>
            <a:r>
              <a:rPr lang="nb-NO" dirty="0">
                <a:solidFill>
                  <a:srgbClr val="23BDE1"/>
                </a:solidFill>
              </a:rPr>
              <a:t>Spørsmål 6</a:t>
            </a:r>
          </a:p>
        </p:txBody>
      </p:sp>
      <p:sp>
        <p:nvSpPr>
          <p:cNvPr id="3" name="Plassholder for innhold 2">
            <a:extLst>
              <a:ext uri="{FF2B5EF4-FFF2-40B4-BE49-F238E27FC236}">
                <a16:creationId xmlns:a16="http://schemas.microsoft.com/office/drawing/2014/main" id="{843575E3-B804-252E-1C45-7D4242853D0B}"/>
              </a:ext>
            </a:extLst>
          </p:cNvPr>
          <p:cNvSpPr>
            <a:spLocks noGrp="1"/>
          </p:cNvSpPr>
          <p:nvPr>
            <p:ph idx="1"/>
          </p:nvPr>
        </p:nvSpPr>
        <p:spPr>
          <a:xfrm>
            <a:off x="845820" y="1257832"/>
            <a:ext cx="6423660" cy="2994127"/>
          </a:xfrm>
        </p:spPr>
        <p:txBody>
          <a:bodyPr>
            <a:normAutofit fontScale="92500" lnSpcReduction="10000"/>
          </a:bodyPr>
          <a:lstStyle/>
          <a:p>
            <a:pPr marL="0" indent="0">
              <a:buNone/>
            </a:pPr>
            <a:r>
              <a:rPr lang="en-GB" sz="2000" dirty="0"/>
              <a:t>Legen velger å gå over til Penicillin og Gentamicin da det er et mer økologisk valg. </a:t>
            </a:r>
          </a:p>
          <a:p>
            <a:pPr marL="0" indent="0">
              <a:buNone/>
            </a:pPr>
            <a:endParaRPr lang="en-GB" sz="2000" dirty="0"/>
          </a:p>
          <a:p>
            <a:pPr marL="457200" indent="-457200">
              <a:buFont typeface="+mj-lt"/>
              <a:buAutoNum type="arabicPeriod"/>
            </a:pPr>
            <a:r>
              <a:rPr lang="en-GB" sz="2000" dirty="0"/>
              <a:t>Hva er den optimale doseringshyppigheten for Penicillin hos Siri? </a:t>
            </a:r>
          </a:p>
          <a:p>
            <a:pPr marL="457200" indent="-457200">
              <a:buFont typeface="+mj-lt"/>
              <a:buAutoNum type="arabicPeriod"/>
            </a:pPr>
            <a:endParaRPr lang="en-GB" sz="2000" dirty="0"/>
          </a:p>
          <a:p>
            <a:pPr marL="457200" indent="-457200">
              <a:buFont typeface="+mj-lt"/>
              <a:buAutoNum type="arabicPeriod"/>
            </a:pPr>
            <a:r>
              <a:rPr lang="en-GB" sz="2000" dirty="0"/>
              <a:t>Siri </a:t>
            </a:r>
            <a:r>
              <a:rPr lang="nb-NO" sz="2000" dirty="0"/>
              <a:t>føler</a:t>
            </a:r>
            <a:r>
              <a:rPr lang="en-GB" sz="2000" dirty="0"/>
              <a:t> seg ganske bra, og kl. 17 spør hun                         om det er ok å dra hjem og hente litt ting,                        hvis hun kommer tilbake kl. 24.                                            Hva anbefaler du?</a:t>
            </a:r>
          </a:p>
          <a:p>
            <a:pPr marL="0" indent="0">
              <a:buNone/>
            </a:pPr>
            <a:endParaRPr lang="nb-NO" dirty="0"/>
          </a:p>
        </p:txBody>
      </p:sp>
      <p:pic>
        <p:nvPicPr>
          <p:cNvPr id="1026" name="Picture 2">
            <a:hlinkClick r:id="rId4" tooltip="www.antibiotika.no/nsas"/>
            <a:extLst>
              <a:ext uri="{FF2B5EF4-FFF2-40B4-BE49-F238E27FC236}">
                <a16:creationId xmlns:a16="http://schemas.microsoft.com/office/drawing/2014/main" id="{940126BD-10DF-DE47-6185-8A8A86C8C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3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1887-3073-67A0-9A48-A390D1BB920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47F9D6B-E9CB-255D-843A-49537B7F824E}"/>
              </a:ext>
            </a:extLst>
          </p:cNvPr>
          <p:cNvSpPr>
            <a:spLocks noGrp="1"/>
          </p:cNvSpPr>
          <p:nvPr>
            <p:ph type="title"/>
          </p:nvPr>
        </p:nvSpPr>
        <p:spPr>
          <a:xfrm>
            <a:off x="845820" y="62025"/>
            <a:ext cx="7919262" cy="857250"/>
          </a:xfrm>
        </p:spPr>
        <p:txBody>
          <a:bodyPr/>
          <a:lstStyle/>
          <a:p>
            <a:r>
              <a:rPr lang="nb-NO" dirty="0">
                <a:solidFill>
                  <a:srgbClr val="23BDE1"/>
                </a:solidFill>
              </a:rPr>
              <a:t>Tidsavhengig bakteriedrap</a:t>
            </a:r>
          </a:p>
        </p:txBody>
      </p:sp>
      <p:sp>
        <p:nvSpPr>
          <p:cNvPr id="3" name="Plassholder for innhold 2">
            <a:extLst>
              <a:ext uri="{FF2B5EF4-FFF2-40B4-BE49-F238E27FC236}">
                <a16:creationId xmlns:a16="http://schemas.microsoft.com/office/drawing/2014/main" id="{53080299-DB55-7650-AE8B-C55194936734}"/>
              </a:ext>
            </a:extLst>
          </p:cNvPr>
          <p:cNvSpPr>
            <a:spLocks noGrp="1"/>
          </p:cNvSpPr>
          <p:nvPr>
            <p:ph idx="1"/>
          </p:nvPr>
        </p:nvSpPr>
        <p:spPr>
          <a:xfrm>
            <a:off x="845820" y="919275"/>
            <a:ext cx="7919262" cy="612345"/>
          </a:xfrm>
        </p:spPr>
        <p:txBody>
          <a:bodyPr/>
          <a:lstStyle/>
          <a:p>
            <a:pPr marL="0" indent="0">
              <a:buNone/>
            </a:pPr>
            <a:r>
              <a:rPr lang="nb-NO" dirty="0"/>
              <a:t>Penicillin 1,2 g gitt x 3</a:t>
            </a:r>
          </a:p>
        </p:txBody>
      </p:sp>
      <p:pic>
        <p:nvPicPr>
          <p:cNvPr id="1026" name="Picture 2">
            <a:hlinkClick r:id="rId3" tooltip="www.antibiotika.no/nsas"/>
            <a:extLst>
              <a:ext uri="{FF2B5EF4-FFF2-40B4-BE49-F238E27FC236}">
                <a16:creationId xmlns:a16="http://schemas.microsoft.com/office/drawing/2014/main" id="{B726F267-15B7-310F-9A63-82598FB2E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7C2FE618-53AD-A099-3C37-04449A81A01D}"/>
              </a:ext>
            </a:extLst>
          </p:cNvPr>
          <p:cNvPicPr>
            <a:picLocks noGrp="1" noRot="1" noChangeAspect="1" noMove="1" noResize="1" noEditPoints="1" noAdjustHandles="1" noChangeArrowheads="1" noChangeShapeType="1" noCrop="1"/>
          </p:cNvPicPr>
          <p:nvPr/>
        </p:nvPicPr>
        <p:blipFill>
          <a:blip r:embed="rId5"/>
          <a:stretch>
            <a:fillRect/>
          </a:stretch>
        </p:blipFill>
        <p:spPr>
          <a:xfrm>
            <a:off x="102870" y="1776525"/>
            <a:ext cx="2793791" cy="3235180"/>
          </a:xfrm>
          <a:prstGeom prst="rect">
            <a:avLst/>
          </a:prstGeom>
        </p:spPr>
      </p:pic>
      <p:pic>
        <p:nvPicPr>
          <p:cNvPr id="7" name="Bilde 6">
            <a:extLst>
              <a:ext uri="{FF2B5EF4-FFF2-40B4-BE49-F238E27FC236}">
                <a16:creationId xmlns:a16="http://schemas.microsoft.com/office/drawing/2014/main" id="{E28AC42A-5A49-399C-833D-C39C9FF60AEC}"/>
              </a:ext>
            </a:extLst>
          </p:cNvPr>
          <p:cNvPicPr>
            <a:picLocks noGrp="1" noRot="1" noChangeAspect="1" noMove="1" noResize="1" noEditPoints="1" noAdjustHandles="1" noChangeArrowheads="1" noChangeShapeType="1" noCrop="1"/>
          </p:cNvPicPr>
          <p:nvPr/>
        </p:nvPicPr>
        <p:blipFill>
          <a:blip r:embed="rId6"/>
          <a:stretch>
            <a:fillRect/>
          </a:stretch>
        </p:blipFill>
        <p:spPr>
          <a:xfrm>
            <a:off x="3171927" y="1793336"/>
            <a:ext cx="2885295" cy="3235181"/>
          </a:xfrm>
          <a:prstGeom prst="rect">
            <a:avLst/>
          </a:prstGeom>
        </p:spPr>
      </p:pic>
      <p:pic>
        <p:nvPicPr>
          <p:cNvPr id="8" name="Bilde 7">
            <a:extLst>
              <a:ext uri="{FF2B5EF4-FFF2-40B4-BE49-F238E27FC236}">
                <a16:creationId xmlns:a16="http://schemas.microsoft.com/office/drawing/2014/main" id="{76AAB356-1BB1-3EA9-29CB-241439273295}"/>
              </a:ext>
            </a:extLst>
          </p:cNvPr>
          <p:cNvPicPr>
            <a:picLocks noGrp="1" noRot="1" noChangeAspect="1" noMove="1" noResize="1" noEditPoints="1" noAdjustHandles="1" noChangeArrowheads="1" noChangeShapeType="1" noCrop="1"/>
          </p:cNvPicPr>
          <p:nvPr/>
        </p:nvPicPr>
        <p:blipFill>
          <a:blip r:embed="rId7"/>
          <a:stretch>
            <a:fillRect/>
          </a:stretch>
        </p:blipFill>
        <p:spPr>
          <a:xfrm>
            <a:off x="6332489" y="1793336"/>
            <a:ext cx="2708641" cy="3235182"/>
          </a:xfrm>
          <a:prstGeom prst="rect">
            <a:avLst/>
          </a:prstGeom>
        </p:spPr>
      </p:pic>
    </p:spTree>
    <p:extLst>
      <p:ext uri="{BB962C8B-B14F-4D97-AF65-F5344CB8AC3E}">
        <p14:creationId xmlns:p14="http://schemas.microsoft.com/office/powerpoint/2010/main" val="6986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8491C-7D7B-44C1-8621-2A1C5419CAA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0E369D6-06A1-FC04-4784-7D722113BA4E}"/>
              </a:ext>
            </a:extLst>
          </p:cNvPr>
          <p:cNvSpPr>
            <a:spLocks noGrp="1"/>
          </p:cNvSpPr>
          <p:nvPr>
            <p:ph type="title"/>
          </p:nvPr>
        </p:nvSpPr>
        <p:spPr>
          <a:xfrm>
            <a:off x="845820" y="62025"/>
            <a:ext cx="7919262" cy="857250"/>
          </a:xfrm>
        </p:spPr>
        <p:txBody>
          <a:bodyPr/>
          <a:lstStyle/>
          <a:p>
            <a:r>
              <a:rPr lang="nb-NO" dirty="0">
                <a:solidFill>
                  <a:srgbClr val="23BDE1"/>
                </a:solidFill>
              </a:rPr>
              <a:t>Effekten av økt dosehyppighet</a:t>
            </a:r>
          </a:p>
        </p:txBody>
      </p:sp>
      <p:pic>
        <p:nvPicPr>
          <p:cNvPr id="1026" name="Picture 2">
            <a:hlinkClick r:id="rId3" tooltip="www.antibiotika.no/nsas"/>
            <a:extLst>
              <a:ext uri="{FF2B5EF4-FFF2-40B4-BE49-F238E27FC236}">
                <a16:creationId xmlns:a16="http://schemas.microsoft.com/office/drawing/2014/main" id="{1BD6264D-EAB2-FDC7-DFC0-ED9F32154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Plassholder for innhold 3">
            <a:extLst>
              <a:ext uri="{FF2B5EF4-FFF2-40B4-BE49-F238E27FC236}">
                <a16:creationId xmlns:a16="http://schemas.microsoft.com/office/drawing/2014/main" id="{18C24708-3A78-D71A-BE99-060BC15F1893}"/>
              </a:ext>
            </a:extLst>
          </p:cNvPr>
          <p:cNvPicPr>
            <a:picLocks noGrp="1" noRot="1" noChangeAspect="1" noMove="1" noResize="1" noEditPoints="1" noAdjustHandles="1" noChangeArrowheads="1" noChangeShapeType="1" noCrop="1"/>
          </p:cNvPicPr>
          <p:nvPr>
            <p:ph idx="1"/>
          </p:nvPr>
        </p:nvPicPr>
        <p:blipFill rotWithShape="1">
          <a:blip r:embed="rId5"/>
          <a:srcRect b="21122"/>
          <a:stretch/>
        </p:blipFill>
        <p:spPr>
          <a:xfrm>
            <a:off x="102870" y="2438400"/>
            <a:ext cx="2916922" cy="2579370"/>
          </a:xfrm>
          <a:prstGeom prst="rect">
            <a:avLst/>
          </a:prstGeom>
        </p:spPr>
      </p:pic>
      <p:pic>
        <p:nvPicPr>
          <p:cNvPr id="7" name="Bilde 6">
            <a:extLst>
              <a:ext uri="{FF2B5EF4-FFF2-40B4-BE49-F238E27FC236}">
                <a16:creationId xmlns:a16="http://schemas.microsoft.com/office/drawing/2014/main" id="{EF7E89CE-A3C7-B181-3808-37441B27C0D2}"/>
              </a:ext>
            </a:extLst>
          </p:cNvPr>
          <p:cNvPicPr>
            <a:picLocks noGrp="1" noRot="1" noChangeAspect="1" noMove="1" noResize="1" noEditPoints="1" noAdjustHandles="1" noChangeArrowheads="1" noChangeShapeType="1" noCrop="1"/>
          </p:cNvPicPr>
          <p:nvPr/>
        </p:nvPicPr>
        <p:blipFill rotWithShape="1">
          <a:blip r:embed="rId6"/>
          <a:srcRect b="21560"/>
          <a:stretch/>
        </p:blipFill>
        <p:spPr>
          <a:xfrm>
            <a:off x="3163720" y="2438400"/>
            <a:ext cx="2960490" cy="2579370"/>
          </a:xfrm>
          <a:prstGeom prst="rect">
            <a:avLst/>
          </a:prstGeom>
        </p:spPr>
      </p:pic>
      <p:pic>
        <p:nvPicPr>
          <p:cNvPr id="8" name="Bilde 7">
            <a:extLst>
              <a:ext uri="{FF2B5EF4-FFF2-40B4-BE49-F238E27FC236}">
                <a16:creationId xmlns:a16="http://schemas.microsoft.com/office/drawing/2014/main" id="{B4EBCDDC-DF0E-3C3A-CB51-B82563C3BE95}"/>
              </a:ext>
            </a:extLst>
          </p:cNvPr>
          <p:cNvPicPr>
            <a:picLocks noGrp="1" noRot="1" noChangeAspect="1" noMove="1" noResize="1" noEditPoints="1" noAdjustHandles="1" noChangeArrowheads="1" noChangeShapeType="1" noCrop="1"/>
          </p:cNvPicPr>
          <p:nvPr/>
        </p:nvPicPr>
        <p:blipFill rotWithShape="1">
          <a:blip r:embed="rId7"/>
          <a:srcRect b="21122"/>
          <a:stretch/>
        </p:blipFill>
        <p:spPr>
          <a:xfrm>
            <a:off x="6254521" y="2438400"/>
            <a:ext cx="2889479" cy="2579370"/>
          </a:xfrm>
          <a:prstGeom prst="rect">
            <a:avLst/>
          </a:prstGeom>
        </p:spPr>
      </p:pic>
      <p:sp>
        <p:nvSpPr>
          <p:cNvPr id="9" name="TekstSylinder 8">
            <a:extLst>
              <a:ext uri="{FF2B5EF4-FFF2-40B4-BE49-F238E27FC236}">
                <a16:creationId xmlns:a16="http://schemas.microsoft.com/office/drawing/2014/main" id="{86D8C5A9-FBCC-222E-1248-5D9BFC520440}"/>
              </a:ext>
            </a:extLst>
          </p:cNvPr>
          <p:cNvSpPr txBox="1"/>
          <p:nvPr/>
        </p:nvSpPr>
        <p:spPr>
          <a:xfrm>
            <a:off x="1163221" y="1730514"/>
            <a:ext cx="1393372" cy="707886"/>
          </a:xfrm>
          <a:prstGeom prst="rect">
            <a:avLst/>
          </a:prstGeom>
          <a:noFill/>
        </p:spPr>
        <p:txBody>
          <a:bodyPr wrap="square" rtlCol="0">
            <a:spAutoFit/>
          </a:bodyPr>
          <a:lstStyle/>
          <a:p>
            <a:r>
              <a:rPr lang="en-GB" sz="4000" dirty="0"/>
              <a:t>x3</a:t>
            </a:r>
          </a:p>
        </p:txBody>
      </p:sp>
      <p:sp>
        <p:nvSpPr>
          <p:cNvPr id="10" name="TekstSylinder 9">
            <a:extLst>
              <a:ext uri="{FF2B5EF4-FFF2-40B4-BE49-F238E27FC236}">
                <a16:creationId xmlns:a16="http://schemas.microsoft.com/office/drawing/2014/main" id="{4E304501-83CC-1318-68AC-A2720C7F72E5}"/>
              </a:ext>
            </a:extLst>
          </p:cNvPr>
          <p:cNvSpPr txBox="1"/>
          <p:nvPr/>
        </p:nvSpPr>
        <p:spPr>
          <a:xfrm>
            <a:off x="4389318" y="1741642"/>
            <a:ext cx="815728" cy="707886"/>
          </a:xfrm>
          <a:prstGeom prst="rect">
            <a:avLst/>
          </a:prstGeom>
          <a:noFill/>
        </p:spPr>
        <p:txBody>
          <a:bodyPr wrap="square" rtlCol="0">
            <a:spAutoFit/>
          </a:bodyPr>
          <a:lstStyle/>
          <a:p>
            <a:r>
              <a:rPr lang="en-GB" sz="4000" dirty="0"/>
              <a:t>x4</a:t>
            </a:r>
          </a:p>
        </p:txBody>
      </p:sp>
      <p:sp>
        <p:nvSpPr>
          <p:cNvPr id="11" name="TekstSylinder 10">
            <a:extLst>
              <a:ext uri="{FF2B5EF4-FFF2-40B4-BE49-F238E27FC236}">
                <a16:creationId xmlns:a16="http://schemas.microsoft.com/office/drawing/2014/main" id="{5B0F1249-858B-8EBB-183B-72BF32570E75}"/>
              </a:ext>
            </a:extLst>
          </p:cNvPr>
          <p:cNvSpPr txBox="1"/>
          <p:nvPr/>
        </p:nvSpPr>
        <p:spPr>
          <a:xfrm>
            <a:off x="7349808" y="1767701"/>
            <a:ext cx="740229" cy="707886"/>
          </a:xfrm>
          <a:prstGeom prst="rect">
            <a:avLst/>
          </a:prstGeom>
          <a:noFill/>
        </p:spPr>
        <p:txBody>
          <a:bodyPr wrap="square" rtlCol="0">
            <a:spAutoFit/>
          </a:bodyPr>
          <a:lstStyle/>
          <a:p>
            <a:r>
              <a:rPr lang="en-GB" sz="4000" dirty="0"/>
              <a:t>x6</a:t>
            </a:r>
          </a:p>
        </p:txBody>
      </p:sp>
    </p:spTree>
    <p:extLst>
      <p:ext uri="{BB962C8B-B14F-4D97-AF65-F5344CB8AC3E}">
        <p14:creationId xmlns:p14="http://schemas.microsoft.com/office/powerpoint/2010/main" val="178051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E960-4FCD-03BF-9926-03D5A0A6A4D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10B4E8F-0465-803E-3E87-3C4477AA5DD4}"/>
              </a:ext>
            </a:extLst>
          </p:cNvPr>
          <p:cNvSpPr>
            <a:spLocks noGrp="1"/>
          </p:cNvSpPr>
          <p:nvPr>
            <p:ph type="title"/>
          </p:nvPr>
        </p:nvSpPr>
        <p:spPr>
          <a:xfrm>
            <a:off x="845820" y="62025"/>
            <a:ext cx="7919262" cy="857250"/>
          </a:xfrm>
        </p:spPr>
        <p:txBody>
          <a:bodyPr/>
          <a:lstStyle/>
          <a:p>
            <a:r>
              <a:rPr lang="nb-NO" dirty="0">
                <a:solidFill>
                  <a:srgbClr val="23BDE1"/>
                </a:solidFill>
              </a:rPr>
              <a:t>Spørsmål 7</a:t>
            </a:r>
          </a:p>
        </p:txBody>
      </p:sp>
      <p:sp>
        <p:nvSpPr>
          <p:cNvPr id="3" name="Plassholder for innhold 2">
            <a:extLst>
              <a:ext uri="{FF2B5EF4-FFF2-40B4-BE49-F238E27FC236}">
                <a16:creationId xmlns:a16="http://schemas.microsoft.com/office/drawing/2014/main" id="{5C44522B-1D30-3F42-280B-D61DADA6EE89}"/>
              </a:ext>
            </a:extLst>
          </p:cNvPr>
          <p:cNvSpPr>
            <a:spLocks noGrp="1"/>
          </p:cNvSpPr>
          <p:nvPr>
            <p:ph idx="1"/>
          </p:nvPr>
        </p:nvSpPr>
        <p:spPr>
          <a:xfrm>
            <a:off x="5341619" y="1051655"/>
            <a:ext cx="3182391" cy="3070765"/>
          </a:xfrm>
        </p:spPr>
        <p:txBody>
          <a:bodyPr>
            <a:normAutofit fontScale="92500" lnSpcReduction="10000"/>
          </a:bodyPr>
          <a:lstStyle/>
          <a:p>
            <a:pPr marL="0" indent="0">
              <a:buNone/>
            </a:pPr>
            <a:r>
              <a:rPr lang="nb-NO" dirty="0"/>
              <a:t>Ved de fleste infeksjonstilstander er det aktuelt å ta mikrobiologiske prøver. </a:t>
            </a:r>
          </a:p>
          <a:p>
            <a:pPr marL="0" indent="0">
              <a:buNone/>
            </a:pPr>
            <a:endParaRPr lang="nb-NO" dirty="0"/>
          </a:p>
          <a:p>
            <a:pPr marL="0" indent="0">
              <a:buNone/>
            </a:pPr>
            <a:r>
              <a:rPr lang="nb-NO" dirty="0"/>
              <a:t>Hvorfor tar vi mikrobiologiske prøver, og hva kan de benyttes til?</a:t>
            </a:r>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2D8308C5-62F9-3D44-217D-32E2E73D4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Plassholder for innhold 3" descr="Bilde av prøveglass og skåler">
            <a:extLst>
              <a:ext uri="{FF2B5EF4-FFF2-40B4-BE49-F238E27FC236}">
                <a16:creationId xmlns:a16="http://schemas.microsoft.com/office/drawing/2014/main" id="{7B26C0ED-8B04-DB99-2BB8-E980704B65BA}"/>
              </a:ext>
            </a:extLst>
          </p:cNvPr>
          <p:cNvPicPr>
            <a:picLocks noGrp="1" noRot="1" noChangeAspect="1" noMove="1" noResize="1" noEditPoints="1" noAdjustHandles="1" noChangeArrowheads="1" noChangeShapeType="1" noCrop="1"/>
          </p:cNvPicPr>
          <p:nvPr/>
        </p:nvPicPr>
        <p:blipFill>
          <a:blip r:embed="rId5"/>
          <a:stretch>
            <a:fillRect/>
          </a:stretch>
        </p:blipFill>
        <p:spPr>
          <a:xfrm>
            <a:off x="-1103620" y="1051655"/>
            <a:ext cx="6374175" cy="3546304"/>
          </a:xfrm>
          <a:prstGeom prst="rect">
            <a:avLst/>
          </a:prstGeom>
        </p:spPr>
      </p:pic>
      <p:sp>
        <p:nvSpPr>
          <p:cNvPr id="5" name="TekstSylinder 4">
            <a:extLst>
              <a:ext uri="{FF2B5EF4-FFF2-40B4-BE49-F238E27FC236}">
                <a16:creationId xmlns:a16="http://schemas.microsoft.com/office/drawing/2014/main" id="{D24C0158-4808-4E33-6606-B4EE620A6017}"/>
              </a:ext>
            </a:extLst>
          </p:cNvPr>
          <p:cNvSpPr txBox="1"/>
          <p:nvPr/>
        </p:nvSpPr>
        <p:spPr>
          <a:xfrm>
            <a:off x="8055772" y="4884420"/>
            <a:ext cx="936475"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Colourbox</a:t>
            </a:r>
            <a:endParaRPr lang="nb-NO" sz="900" dirty="0">
              <a:solidFill>
                <a:schemeClr val="bg1">
                  <a:lumMod val="65000"/>
                </a:schemeClr>
              </a:solidFill>
            </a:endParaRPr>
          </a:p>
        </p:txBody>
      </p:sp>
    </p:spTree>
    <p:extLst>
      <p:ext uri="{BB962C8B-B14F-4D97-AF65-F5344CB8AC3E}">
        <p14:creationId xmlns:p14="http://schemas.microsoft.com/office/powerpoint/2010/main" val="169026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9E59-0163-EBCE-597A-58827DC3B98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1F8B41C-8347-7A4C-1823-E548C9663CFE}"/>
              </a:ext>
            </a:extLst>
          </p:cNvPr>
          <p:cNvSpPr>
            <a:spLocks noGrp="1"/>
          </p:cNvSpPr>
          <p:nvPr>
            <p:ph type="title"/>
          </p:nvPr>
        </p:nvSpPr>
        <p:spPr>
          <a:xfrm>
            <a:off x="845820" y="62025"/>
            <a:ext cx="7919262" cy="857250"/>
          </a:xfrm>
        </p:spPr>
        <p:txBody>
          <a:bodyPr/>
          <a:lstStyle/>
          <a:p>
            <a:r>
              <a:rPr lang="nb-NO" dirty="0">
                <a:solidFill>
                  <a:srgbClr val="23BDE1"/>
                </a:solidFill>
              </a:rPr>
              <a:t>Mikrobiologisk prøvetaking</a:t>
            </a:r>
          </a:p>
        </p:txBody>
      </p:sp>
      <p:sp>
        <p:nvSpPr>
          <p:cNvPr id="3" name="Plassholder for innhold 2">
            <a:extLst>
              <a:ext uri="{FF2B5EF4-FFF2-40B4-BE49-F238E27FC236}">
                <a16:creationId xmlns:a16="http://schemas.microsoft.com/office/drawing/2014/main" id="{29A5D0A5-747D-995F-28B0-E4F1FD1306BB}"/>
              </a:ext>
            </a:extLst>
          </p:cNvPr>
          <p:cNvSpPr>
            <a:spLocks noGrp="1"/>
          </p:cNvSpPr>
          <p:nvPr>
            <p:ph idx="1"/>
          </p:nvPr>
        </p:nvSpPr>
        <p:spPr>
          <a:xfrm>
            <a:off x="1287780" y="1120140"/>
            <a:ext cx="5846780" cy="3630930"/>
          </a:xfrm>
        </p:spPr>
        <p:txBody>
          <a:bodyPr/>
          <a:lstStyle/>
          <a:p>
            <a:pPr marL="0" indent="0">
              <a:buNone/>
            </a:pPr>
            <a:r>
              <a:rPr lang="nb-NO" dirty="0"/>
              <a:t>Sikre mikrobiologiske prøver før oppstart av antibiotika</a:t>
            </a:r>
          </a:p>
          <a:p>
            <a:pPr marL="0" indent="0">
              <a:buNone/>
            </a:pPr>
            <a:endParaRPr lang="nb-NO" dirty="0"/>
          </a:p>
          <a:p>
            <a:pPr marL="0" indent="0">
              <a:buNone/>
            </a:pPr>
            <a:r>
              <a:rPr lang="nb-NO" dirty="0"/>
              <a:t>Utfør prøvetaking på korrekt måte</a:t>
            </a:r>
          </a:p>
          <a:p>
            <a:pPr marL="0" indent="0">
              <a:buNone/>
            </a:pPr>
            <a:endParaRPr lang="nb-NO" dirty="0"/>
          </a:p>
          <a:p>
            <a:pPr marL="0" indent="0">
              <a:buNone/>
            </a:pPr>
            <a:r>
              <a:rPr lang="nb-NO" dirty="0"/>
              <a:t>Gi gode kliniske opplysninger til laboratoriet</a:t>
            </a:r>
          </a:p>
          <a:p>
            <a:pPr marL="0" indent="0">
              <a:buNone/>
            </a:pPr>
            <a:endParaRPr lang="nb-NO" dirty="0"/>
          </a:p>
          <a:p>
            <a:pPr marL="0" indent="0">
              <a:buNone/>
            </a:pPr>
            <a:r>
              <a:rPr lang="nb-NO" dirty="0"/>
              <a:t>www.analyseoversikte.no</a:t>
            </a:r>
          </a:p>
        </p:txBody>
      </p:sp>
      <p:pic>
        <p:nvPicPr>
          <p:cNvPr id="1026" name="Picture 2">
            <a:hlinkClick r:id="rId3" tooltip="www.antibiotika.no/nsas"/>
            <a:extLst>
              <a:ext uri="{FF2B5EF4-FFF2-40B4-BE49-F238E27FC236}">
                <a16:creationId xmlns:a16="http://schemas.microsoft.com/office/drawing/2014/main" id="{FFCEE5AE-4194-1439-AA92-C1130E82A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prøveglass">
            <a:extLst>
              <a:ext uri="{FF2B5EF4-FFF2-40B4-BE49-F238E27FC236}">
                <a16:creationId xmlns:a16="http://schemas.microsoft.com/office/drawing/2014/main" id="{A2515E4D-0C4C-6F6B-ABE9-FD84C76C04DF}"/>
              </a:ext>
            </a:extLst>
          </p:cNvPr>
          <p:cNvPicPr>
            <a:picLocks noGrp="1" noRot="1" noChangeAspect="1" noMove="1" noResize="1" noEditPoints="1" noAdjustHandles="1" noChangeArrowheads="1" noChangeShapeType="1" noCrop="1"/>
          </p:cNvPicPr>
          <p:nvPr/>
        </p:nvPicPr>
        <p:blipFill>
          <a:blip r:embed="rId5"/>
          <a:srcRect b="47302"/>
          <a:stretch/>
        </p:blipFill>
        <p:spPr>
          <a:xfrm rot="16200000">
            <a:off x="5279150" y="1855410"/>
            <a:ext cx="5720262" cy="2009442"/>
          </a:xfrm>
          <a:prstGeom prst="rect">
            <a:avLst/>
          </a:prstGeom>
        </p:spPr>
      </p:pic>
      <p:sp>
        <p:nvSpPr>
          <p:cNvPr id="5" name="TekstSylinder 4">
            <a:extLst>
              <a:ext uri="{FF2B5EF4-FFF2-40B4-BE49-F238E27FC236}">
                <a16:creationId xmlns:a16="http://schemas.microsoft.com/office/drawing/2014/main" id="{8C494613-5A10-1571-D99C-7072E5F73463}"/>
              </a:ext>
            </a:extLst>
          </p:cNvPr>
          <p:cNvSpPr txBox="1"/>
          <p:nvPr/>
        </p:nvSpPr>
        <p:spPr>
          <a:xfrm>
            <a:off x="7286484" y="4874791"/>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pic>
        <p:nvPicPr>
          <p:cNvPr id="7" name="Grafikk 6" descr="Pipette med heldekkende fyll">
            <a:extLst>
              <a:ext uri="{FF2B5EF4-FFF2-40B4-BE49-F238E27FC236}">
                <a16:creationId xmlns:a16="http://schemas.microsoft.com/office/drawing/2014/main" id="{E3EA03CC-3454-0A0C-108D-4FB7EF6E3FB4}"/>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688027" y="2309070"/>
            <a:ext cx="525360" cy="525360"/>
          </a:xfrm>
          <a:prstGeom prst="rect">
            <a:avLst/>
          </a:prstGeom>
        </p:spPr>
      </p:pic>
      <p:pic>
        <p:nvPicPr>
          <p:cNvPr id="9" name="Grafikk 8" descr="Sirene med heldekkende fyll">
            <a:extLst>
              <a:ext uri="{FF2B5EF4-FFF2-40B4-BE49-F238E27FC236}">
                <a16:creationId xmlns:a16="http://schemas.microsoft.com/office/drawing/2014/main" id="{3C2DF415-CB8D-F6D7-38C9-B420B6C7499D}"/>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653415" y="1132719"/>
            <a:ext cx="665069" cy="665069"/>
          </a:xfrm>
          <a:prstGeom prst="rect">
            <a:avLst/>
          </a:prstGeom>
        </p:spPr>
      </p:pic>
      <p:pic>
        <p:nvPicPr>
          <p:cNvPr id="11" name="Grafikk 10" descr="Avis med heldekkende fyll">
            <a:extLst>
              <a:ext uri="{FF2B5EF4-FFF2-40B4-BE49-F238E27FC236}">
                <a16:creationId xmlns:a16="http://schemas.microsoft.com/office/drawing/2014/main" id="{27608E45-F8C7-793D-682C-3E3C6388681A}"/>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674482" y="3183150"/>
            <a:ext cx="552450" cy="552450"/>
          </a:xfrm>
          <a:prstGeom prst="rect">
            <a:avLst/>
          </a:prstGeom>
        </p:spPr>
      </p:pic>
      <p:pic>
        <p:nvPicPr>
          <p:cNvPr id="13" name="Grafikk 12" descr="Spørsmålstegn med heldekkende fyll">
            <a:extLst>
              <a:ext uri="{FF2B5EF4-FFF2-40B4-BE49-F238E27FC236}">
                <a16:creationId xmlns:a16="http://schemas.microsoft.com/office/drawing/2014/main" id="{A0FE7F25-864D-F403-8030-D36F20EDCA29}"/>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736394" y="4084320"/>
            <a:ext cx="499110" cy="499110"/>
          </a:xfrm>
          <a:prstGeom prst="rect">
            <a:avLst/>
          </a:prstGeom>
        </p:spPr>
      </p:pic>
    </p:spTree>
    <p:extLst>
      <p:ext uri="{BB962C8B-B14F-4D97-AF65-F5344CB8AC3E}">
        <p14:creationId xmlns:p14="http://schemas.microsoft.com/office/powerpoint/2010/main" val="1630248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4270D-27E6-A066-F3D8-CA3F2D75774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5E7AD3C-D497-9146-8ADF-EB87CBE0A9D4}"/>
              </a:ext>
            </a:extLst>
          </p:cNvPr>
          <p:cNvSpPr>
            <a:spLocks noGrp="1"/>
          </p:cNvSpPr>
          <p:nvPr>
            <p:ph type="title"/>
          </p:nvPr>
        </p:nvSpPr>
        <p:spPr>
          <a:xfrm>
            <a:off x="845820" y="62025"/>
            <a:ext cx="7919262" cy="857250"/>
          </a:xfrm>
        </p:spPr>
        <p:txBody>
          <a:bodyPr/>
          <a:lstStyle/>
          <a:p>
            <a:r>
              <a:rPr lang="nb-NO" dirty="0">
                <a:solidFill>
                  <a:srgbClr val="23BDE1"/>
                </a:solidFill>
              </a:rPr>
              <a:t>Spørsmål 8</a:t>
            </a:r>
          </a:p>
        </p:txBody>
      </p:sp>
      <p:sp>
        <p:nvSpPr>
          <p:cNvPr id="3" name="Plassholder for innhold 2">
            <a:extLst>
              <a:ext uri="{FF2B5EF4-FFF2-40B4-BE49-F238E27FC236}">
                <a16:creationId xmlns:a16="http://schemas.microsoft.com/office/drawing/2014/main" id="{6C412335-C085-3C58-5058-5AC62F358BA8}"/>
              </a:ext>
            </a:extLst>
          </p:cNvPr>
          <p:cNvSpPr>
            <a:spLocks noGrp="1"/>
          </p:cNvSpPr>
          <p:nvPr>
            <p:ph idx="1"/>
          </p:nvPr>
        </p:nvSpPr>
        <p:spPr>
          <a:xfrm>
            <a:off x="845820" y="1021081"/>
            <a:ext cx="6568440" cy="3382742"/>
          </a:xfrm>
        </p:spPr>
        <p:txBody>
          <a:bodyPr/>
          <a:lstStyle/>
          <a:p>
            <a:pPr marL="0" indent="0">
              <a:buNone/>
            </a:pPr>
            <a:r>
              <a:rPr lang="nb-NO" sz="2000" dirty="0"/>
              <a:t>Om kvelden faller Siri ut av sengen og får et sår på høyre legg. Etter hvert blir såret hovent, huden er rød i en omkrets på 5 cm rundt såret og det siver puss. Dere vil ta en prøve for å få vite hvilken bakterie som har gitt infeksjon. </a:t>
            </a:r>
          </a:p>
          <a:p>
            <a:pPr marL="0" indent="0">
              <a:buNone/>
            </a:pPr>
            <a:endParaRPr lang="nb-NO" sz="2000" dirty="0"/>
          </a:p>
          <a:p>
            <a:pPr marL="457200" indent="-457200">
              <a:buFont typeface="+mj-lt"/>
              <a:buAutoNum type="arabicPeriod"/>
            </a:pPr>
            <a:r>
              <a:rPr lang="nb-NO" sz="2000" dirty="0"/>
              <a:t>Hva er nødvendig informasjon                                                    på rekvisisjonen?</a:t>
            </a:r>
          </a:p>
          <a:p>
            <a:pPr marL="457200" indent="-457200">
              <a:buFont typeface="+mj-lt"/>
              <a:buAutoNum type="arabicPeriod"/>
            </a:pPr>
            <a:r>
              <a:rPr lang="nb-NO" sz="2000" dirty="0"/>
              <a:t>Hvordan skal prøvetaking av                                              såret foregå</a:t>
            </a:r>
            <a:r>
              <a:rPr lang="nb-NO" dirty="0"/>
              <a:t>?</a:t>
            </a:r>
          </a:p>
          <a:p>
            <a:pPr marL="457200" indent="-457200">
              <a:buFont typeface="+mj-lt"/>
              <a:buAutoNum type="arabicPeriod"/>
            </a:pPr>
            <a:endParaRPr lang="nb-NO" dirty="0"/>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91FB4939-44AC-7346-6D53-DA05177F9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prøveskål">
            <a:extLst>
              <a:ext uri="{FF2B5EF4-FFF2-40B4-BE49-F238E27FC236}">
                <a16:creationId xmlns:a16="http://schemas.microsoft.com/office/drawing/2014/main" id="{1AB6CE58-34D5-B5A3-2A5D-EE2635E90146}"/>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4805451" y="2712452"/>
            <a:ext cx="4340375" cy="2893583"/>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D9479BC6-A513-7F8E-B8F4-F245CBDAA18B}"/>
              </a:ext>
            </a:extLst>
          </p:cNvPr>
          <p:cNvSpPr txBox="1"/>
          <p:nvPr/>
        </p:nvSpPr>
        <p:spPr>
          <a:xfrm>
            <a:off x="3316464" y="4912668"/>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3279724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B993-3A95-6525-A723-7BEB3ED2CF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4451E0-6BE0-993D-FDA0-A1AA87BED41F}"/>
              </a:ext>
            </a:extLst>
          </p:cNvPr>
          <p:cNvSpPr>
            <a:spLocks noGrp="1"/>
          </p:cNvSpPr>
          <p:nvPr>
            <p:ph type="title"/>
          </p:nvPr>
        </p:nvSpPr>
        <p:spPr>
          <a:xfrm>
            <a:off x="845820" y="62025"/>
            <a:ext cx="7919262" cy="857250"/>
          </a:xfrm>
        </p:spPr>
        <p:txBody>
          <a:bodyPr/>
          <a:lstStyle/>
          <a:p>
            <a:r>
              <a:rPr lang="nb-NO" dirty="0">
                <a:solidFill>
                  <a:srgbClr val="23BDE1"/>
                </a:solidFill>
              </a:rPr>
              <a:t>Korrekt prøvetaking</a:t>
            </a:r>
          </a:p>
        </p:txBody>
      </p:sp>
      <p:pic>
        <p:nvPicPr>
          <p:cNvPr id="1026" name="Picture 2">
            <a:hlinkClick r:id="rId3" tooltip="www.antibiotika.no/nsas"/>
            <a:extLst>
              <a:ext uri="{FF2B5EF4-FFF2-40B4-BE49-F238E27FC236}">
                <a16:creationId xmlns:a16="http://schemas.microsoft.com/office/drawing/2014/main" id="{36088CB3-73D7-8F61-F1AA-C778BD4DE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Illustrasjon som viser hvordan en sårprøve skal utføres">
            <a:extLst>
              <a:ext uri="{FF2B5EF4-FFF2-40B4-BE49-F238E27FC236}">
                <a16:creationId xmlns:a16="http://schemas.microsoft.com/office/drawing/2014/main" id="{5D392160-F490-BDF9-172C-74F9A0E2E957}"/>
              </a:ext>
            </a:extLst>
          </p:cNvPr>
          <p:cNvPicPr>
            <a:picLocks noGrp="1" noRot="1" noChangeAspect="1" noMove="1" noResize="1" noEditPoints="1" noAdjustHandles="1" noChangeArrowheads="1" noChangeShapeType="1" noCrop="1"/>
          </p:cNvPicPr>
          <p:nvPr/>
        </p:nvPicPr>
        <p:blipFill>
          <a:blip r:embed="rId5"/>
          <a:stretch>
            <a:fillRect/>
          </a:stretch>
        </p:blipFill>
        <p:spPr>
          <a:xfrm>
            <a:off x="322719" y="850695"/>
            <a:ext cx="8498561" cy="3578662"/>
          </a:xfrm>
          <a:prstGeom prst="rect">
            <a:avLst/>
          </a:prstGeom>
        </p:spPr>
      </p:pic>
    </p:spTree>
    <p:extLst>
      <p:ext uri="{BB962C8B-B14F-4D97-AF65-F5344CB8AC3E}">
        <p14:creationId xmlns:p14="http://schemas.microsoft.com/office/powerpoint/2010/main" val="413408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54D46-4AA4-B2D7-01B2-D1B87BBCC53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68D1897-B1C0-5F11-DD94-38E00448391E}"/>
              </a:ext>
            </a:extLst>
          </p:cNvPr>
          <p:cNvSpPr>
            <a:spLocks noGrp="1"/>
          </p:cNvSpPr>
          <p:nvPr>
            <p:ph type="title"/>
          </p:nvPr>
        </p:nvSpPr>
        <p:spPr>
          <a:xfrm>
            <a:off x="845820" y="62025"/>
            <a:ext cx="7919262" cy="857250"/>
          </a:xfrm>
        </p:spPr>
        <p:txBody>
          <a:bodyPr/>
          <a:lstStyle/>
          <a:p>
            <a:r>
              <a:rPr lang="nb-NO" dirty="0">
                <a:solidFill>
                  <a:srgbClr val="23BDE1"/>
                </a:solidFill>
              </a:rPr>
              <a:t>Antibiotikastyring i sykehus</a:t>
            </a:r>
          </a:p>
        </p:txBody>
      </p:sp>
      <p:pic>
        <p:nvPicPr>
          <p:cNvPr id="1026" name="Picture 2">
            <a:hlinkClick r:id="rId3" tooltip="www.antibiotika.no/nsas"/>
            <a:extLst>
              <a:ext uri="{FF2B5EF4-FFF2-40B4-BE49-F238E27FC236}">
                <a16:creationId xmlns:a16="http://schemas.microsoft.com/office/drawing/2014/main" id="{294CCED2-6ADB-C1DA-9736-2CFE8B6DF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2">
            <a:extLst>
              <a:ext uri="{FF2B5EF4-FFF2-40B4-BE49-F238E27FC236}">
                <a16:creationId xmlns:a16="http://schemas.microsoft.com/office/drawing/2014/main" id="{A9DEE62A-D417-B41A-D542-EE2DBAFE03F7}"/>
              </a:ext>
            </a:extLst>
          </p:cNvPr>
          <p:cNvSpPr txBox="1">
            <a:spLocks/>
          </p:cNvSpPr>
          <p:nvPr/>
        </p:nvSpPr>
        <p:spPr>
          <a:xfrm>
            <a:off x="789864" y="1229526"/>
            <a:ext cx="8229600" cy="3717830"/>
          </a:xfrm>
          <a:prstGeom prst="rect">
            <a:avLst/>
          </a:prstGeom>
        </p:spPr>
        <p:txBody>
          <a:bodyPr vert="horz" lIns="144000" tIns="18000" rIns="91440" bIns="45720" rtlCol="0">
            <a:normAutofit/>
          </a:bodyPr>
          <a:lstStyle>
            <a:lvl1pPr marL="342000" indent="-3429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a:t>Ansvarlig ledelse</a:t>
            </a:r>
          </a:p>
          <a:p>
            <a:r>
              <a:rPr lang="nb-NO" dirty="0"/>
              <a:t>Tverrfaglige antibiotikateam</a:t>
            </a:r>
          </a:p>
          <a:p>
            <a:r>
              <a:rPr lang="nb-NO" dirty="0"/>
              <a:t>Overvåkning av antibiotikabruk og resistens</a:t>
            </a:r>
          </a:p>
          <a:p>
            <a:r>
              <a:rPr lang="nb-NO" dirty="0"/>
              <a:t>Retningslinjer </a:t>
            </a:r>
          </a:p>
          <a:p>
            <a:r>
              <a:rPr lang="nb-NO" dirty="0"/>
              <a:t>Tiltak og intervensjoner</a:t>
            </a:r>
          </a:p>
        </p:txBody>
      </p:sp>
      <p:pic>
        <p:nvPicPr>
          <p:cNvPr id="8" name="Bilde 7" descr="Bilde av Handlingsplan mot antibiotikaresistens i helsetjenesten">
            <a:extLst>
              <a:ext uri="{FF2B5EF4-FFF2-40B4-BE49-F238E27FC236}">
                <a16:creationId xmlns:a16="http://schemas.microsoft.com/office/drawing/2014/main" id="{F7F51C11-C317-82A4-4A72-F2635E8984EB}"/>
              </a:ext>
            </a:extLst>
          </p:cNvPr>
          <p:cNvPicPr>
            <a:picLocks noChangeAspect="1"/>
          </p:cNvPicPr>
          <p:nvPr/>
        </p:nvPicPr>
        <p:blipFill>
          <a:blip r:embed="rId5"/>
          <a:stretch>
            <a:fillRect/>
          </a:stretch>
        </p:blipFill>
        <p:spPr>
          <a:xfrm>
            <a:off x="6916894" y="819368"/>
            <a:ext cx="2295076" cy="3708249"/>
          </a:xfrm>
          <a:prstGeom prst="rect">
            <a:avLst/>
          </a:prstGeom>
        </p:spPr>
      </p:pic>
      <p:sp>
        <p:nvSpPr>
          <p:cNvPr id="9" name="TekstSylinder 8">
            <a:extLst>
              <a:ext uri="{FF2B5EF4-FFF2-40B4-BE49-F238E27FC236}">
                <a16:creationId xmlns:a16="http://schemas.microsoft.com/office/drawing/2014/main" id="{98E75D4B-D7BB-5C72-67B4-F96D25958B88}"/>
              </a:ext>
            </a:extLst>
          </p:cNvPr>
          <p:cNvSpPr txBox="1"/>
          <p:nvPr/>
        </p:nvSpPr>
        <p:spPr>
          <a:xfrm>
            <a:off x="845648" y="3820054"/>
            <a:ext cx="5788908" cy="646331"/>
          </a:xfrm>
          <a:prstGeom prst="rect">
            <a:avLst/>
          </a:prstGeom>
          <a:noFill/>
          <a:ln w="28575">
            <a:solidFill>
              <a:srgbClr val="27ADE9"/>
            </a:solidFill>
          </a:ln>
        </p:spPr>
        <p:txBody>
          <a:bodyPr wrap="square" rtlCol="0">
            <a:spAutoFit/>
          </a:bodyPr>
          <a:lstStyle/>
          <a:p>
            <a:r>
              <a:rPr lang="nb-NO" dirty="0"/>
              <a:t>Mål: Forbruket av bredspektret antibiotika skal holdes på samme nivå, eller lavere, enn i 2019</a:t>
            </a:r>
          </a:p>
        </p:txBody>
      </p:sp>
    </p:spTree>
    <p:extLst>
      <p:ext uri="{BB962C8B-B14F-4D97-AF65-F5344CB8AC3E}">
        <p14:creationId xmlns:p14="http://schemas.microsoft.com/office/powerpoint/2010/main" val="230864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453D-D69D-940B-8827-1CC95638A5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1BFA93-C4E9-F232-E404-E6231DA2770D}"/>
              </a:ext>
            </a:extLst>
          </p:cNvPr>
          <p:cNvSpPr>
            <a:spLocks noGrp="1"/>
          </p:cNvSpPr>
          <p:nvPr>
            <p:ph type="title"/>
          </p:nvPr>
        </p:nvSpPr>
        <p:spPr>
          <a:xfrm>
            <a:off x="845820" y="62025"/>
            <a:ext cx="7919262" cy="857250"/>
          </a:xfrm>
        </p:spPr>
        <p:txBody>
          <a:bodyPr/>
          <a:lstStyle/>
          <a:p>
            <a:r>
              <a:rPr lang="nb-NO" dirty="0">
                <a:solidFill>
                  <a:srgbClr val="23BDE1"/>
                </a:solidFill>
              </a:rPr>
              <a:t>Spørsmål 9</a:t>
            </a:r>
          </a:p>
        </p:txBody>
      </p:sp>
      <p:sp>
        <p:nvSpPr>
          <p:cNvPr id="3" name="Plassholder for innhold 2">
            <a:extLst>
              <a:ext uri="{FF2B5EF4-FFF2-40B4-BE49-F238E27FC236}">
                <a16:creationId xmlns:a16="http://schemas.microsoft.com/office/drawing/2014/main" id="{C87B9888-DD4F-E560-7825-F1AF837ECD83}"/>
              </a:ext>
            </a:extLst>
          </p:cNvPr>
          <p:cNvSpPr>
            <a:spLocks noGrp="1"/>
          </p:cNvSpPr>
          <p:nvPr>
            <p:ph idx="1"/>
          </p:nvPr>
        </p:nvSpPr>
        <p:spPr>
          <a:xfrm>
            <a:off x="845820" y="1112521"/>
            <a:ext cx="6667500" cy="3291302"/>
          </a:xfrm>
        </p:spPr>
        <p:txBody>
          <a:bodyPr/>
          <a:lstStyle/>
          <a:p>
            <a:pPr marL="0" indent="0">
              <a:buNone/>
            </a:pPr>
            <a:r>
              <a:rPr lang="nb-NO" dirty="0"/>
              <a:t>Siri ligger på infeksjonsmedisinsk sengepost. Der har man daglige tavlemøter hvor bl.a. revurdering av antibiotikabehandling er i fokus. </a:t>
            </a:r>
          </a:p>
          <a:p>
            <a:pPr marL="0" indent="0">
              <a:buNone/>
            </a:pPr>
            <a:endParaRPr lang="nb-NO" dirty="0"/>
          </a:p>
          <a:p>
            <a:pPr marL="457200" indent="-457200">
              <a:buFont typeface="+mj-lt"/>
              <a:buAutoNum type="arabicPeriod"/>
            </a:pPr>
            <a:r>
              <a:rPr lang="nb-NO" dirty="0"/>
              <a:t>Hva er det som bør revurderes?</a:t>
            </a:r>
          </a:p>
          <a:p>
            <a:pPr marL="457200" indent="-457200">
              <a:buFont typeface="+mj-lt"/>
              <a:buAutoNum type="arabicPeriod"/>
            </a:pPr>
            <a:r>
              <a:rPr lang="nb-NO" dirty="0"/>
              <a:t>Hvilke informasjon kan du som              sykepleier bidra med i                         revurderingen?</a:t>
            </a:r>
          </a:p>
        </p:txBody>
      </p:sp>
      <p:pic>
        <p:nvPicPr>
          <p:cNvPr id="1026" name="Picture 2">
            <a:hlinkClick r:id="rId3" tooltip="www.antibiotika.no/nsas"/>
            <a:extLst>
              <a:ext uri="{FF2B5EF4-FFF2-40B4-BE49-F238E27FC236}">
                <a16:creationId xmlns:a16="http://schemas.microsoft.com/office/drawing/2014/main" id="{31A62B79-24AA-87D4-36F6-556097336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lege og sykepleier som er på visitt hos pasient">
            <a:extLst>
              <a:ext uri="{FF2B5EF4-FFF2-40B4-BE49-F238E27FC236}">
                <a16:creationId xmlns:a16="http://schemas.microsoft.com/office/drawing/2014/main" id="{5AF491F7-3E01-58F7-52EC-C06FBCA6D66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14401" r="9788"/>
          <a:stretch/>
        </p:blipFill>
        <p:spPr>
          <a:xfrm>
            <a:off x="5593175" y="2895601"/>
            <a:ext cx="3550825" cy="2247900"/>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C6D2A728-DBB3-AC41-0EC7-3C12D2D6369B}"/>
              </a:ext>
            </a:extLst>
          </p:cNvPr>
          <p:cNvSpPr txBox="1"/>
          <p:nvPr/>
        </p:nvSpPr>
        <p:spPr>
          <a:xfrm>
            <a:off x="4227095" y="4902354"/>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1410502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03FF5-A94B-2145-D771-E52736B017E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90D7F94-E093-F1C1-8C6A-5EE577E2B5E8}"/>
              </a:ext>
            </a:extLst>
          </p:cNvPr>
          <p:cNvSpPr>
            <a:spLocks noGrp="1"/>
          </p:cNvSpPr>
          <p:nvPr>
            <p:ph type="title"/>
          </p:nvPr>
        </p:nvSpPr>
        <p:spPr>
          <a:xfrm>
            <a:off x="845820" y="62025"/>
            <a:ext cx="7919262" cy="857250"/>
          </a:xfrm>
        </p:spPr>
        <p:txBody>
          <a:bodyPr/>
          <a:lstStyle/>
          <a:p>
            <a:r>
              <a:rPr lang="nb-NO" dirty="0">
                <a:solidFill>
                  <a:srgbClr val="23BDE1"/>
                </a:solidFill>
              </a:rPr>
              <a:t>Revurdering innen 24-48 timer</a:t>
            </a:r>
          </a:p>
        </p:txBody>
      </p:sp>
      <p:pic>
        <p:nvPicPr>
          <p:cNvPr id="1026" name="Picture 2">
            <a:hlinkClick r:id="rId3" tooltip="www.antibiotika.no/nsas"/>
            <a:extLst>
              <a:ext uri="{FF2B5EF4-FFF2-40B4-BE49-F238E27FC236}">
                <a16:creationId xmlns:a16="http://schemas.microsoft.com/office/drawing/2014/main" id="{E67E034A-B78E-354F-90F2-070FD8E1E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 name="Plassholder for innhold 3" descr="Illustrasjon av pasient, lege og sykepleier, med punkter for hva som skal revurderes">
            <a:extLst>
              <a:ext uri="{FF2B5EF4-FFF2-40B4-BE49-F238E27FC236}">
                <a16:creationId xmlns:a16="http://schemas.microsoft.com/office/drawing/2014/main" id="{39951BAB-22E2-393A-D340-5E77E6A18EAA}"/>
              </a:ext>
            </a:extLst>
          </p:cNvPr>
          <p:cNvPicPr>
            <a:picLocks noGrp="1" noRot="1" noChangeAspect="1" noMove="1" noResize="1" noEditPoints="1" noAdjustHandles="1" noChangeArrowheads="1" noChangeShapeType="1" noCrop="1"/>
          </p:cNvPicPr>
          <p:nvPr>
            <p:ph idx="1"/>
          </p:nvPr>
        </p:nvPicPr>
        <p:blipFill>
          <a:blip r:embed="rId5"/>
          <a:stretch>
            <a:fillRect/>
          </a:stretch>
        </p:blipFill>
        <p:spPr>
          <a:xfrm>
            <a:off x="2286000" y="1053005"/>
            <a:ext cx="4816667" cy="3564334"/>
          </a:xfrm>
          <a:prstGeom prst="rect">
            <a:avLst/>
          </a:prstGeom>
        </p:spPr>
      </p:pic>
      <p:cxnSp>
        <p:nvCxnSpPr>
          <p:cNvPr id="7" name="Rett pilkobling 6">
            <a:extLst>
              <a:ext uri="{FF2B5EF4-FFF2-40B4-BE49-F238E27FC236}">
                <a16:creationId xmlns:a16="http://schemas.microsoft.com/office/drawing/2014/main" id="{7CC1518C-C593-4F40-B2D7-4072B7CC23F1}"/>
              </a:ext>
            </a:extLst>
          </p:cNvPr>
          <p:cNvCxnSpPr>
            <a:cxnSpLocks noGrp="1" noRot="1" noMove="1" noResize="1" noEditPoints="1" noAdjustHandles="1" noChangeArrowheads="1" noChangeShapeType="1"/>
          </p:cNvCxnSpPr>
          <p:nvPr/>
        </p:nvCxnSpPr>
        <p:spPr>
          <a:xfrm flipH="1">
            <a:off x="5720678" y="1002179"/>
            <a:ext cx="1129836" cy="723028"/>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Rett pilkobling 8">
            <a:extLst>
              <a:ext uri="{FF2B5EF4-FFF2-40B4-BE49-F238E27FC236}">
                <a16:creationId xmlns:a16="http://schemas.microsoft.com/office/drawing/2014/main" id="{2A41C2AE-37AF-92B5-C1CA-06DB7A3A43ED}"/>
              </a:ext>
            </a:extLst>
          </p:cNvPr>
          <p:cNvCxnSpPr>
            <a:cxnSpLocks noGrp="1" noRot="1" noMove="1" noResize="1" noEditPoints="1" noAdjustHandles="1" noChangeArrowheads="1" noChangeShapeType="1"/>
          </p:cNvCxnSpPr>
          <p:nvPr/>
        </p:nvCxnSpPr>
        <p:spPr>
          <a:xfrm flipV="1">
            <a:off x="5270540" y="3223652"/>
            <a:ext cx="0" cy="1264528"/>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Rett pilkobling 9">
            <a:extLst>
              <a:ext uri="{FF2B5EF4-FFF2-40B4-BE49-F238E27FC236}">
                <a16:creationId xmlns:a16="http://schemas.microsoft.com/office/drawing/2014/main" id="{135FB868-DD08-3C7B-1CAB-CBF56D6C485F}"/>
              </a:ext>
            </a:extLst>
          </p:cNvPr>
          <p:cNvCxnSpPr>
            <a:cxnSpLocks noGrp="1" noRot="1" noMove="1" noResize="1" noEditPoints="1" noAdjustHandles="1" noChangeArrowheads="1" noChangeShapeType="1"/>
          </p:cNvCxnSpPr>
          <p:nvPr/>
        </p:nvCxnSpPr>
        <p:spPr>
          <a:xfrm flipV="1">
            <a:off x="1150620" y="1742995"/>
            <a:ext cx="2871769" cy="1233345"/>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Rett pilkobling 10">
            <a:extLst>
              <a:ext uri="{FF2B5EF4-FFF2-40B4-BE49-F238E27FC236}">
                <a16:creationId xmlns:a16="http://schemas.microsoft.com/office/drawing/2014/main" id="{815CB1F5-C42F-F9FE-9574-2BFDF969C6EE}"/>
              </a:ext>
            </a:extLst>
          </p:cNvPr>
          <p:cNvCxnSpPr>
            <a:cxnSpLocks noGrp="1" noRot="1" noMove="1" noResize="1" noEditPoints="1" noAdjustHandles="1" noChangeArrowheads="1" noChangeShapeType="1"/>
          </p:cNvCxnSpPr>
          <p:nvPr/>
        </p:nvCxnSpPr>
        <p:spPr>
          <a:xfrm flipH="1">
            <a:off x="6598362" y="2087581"/>
            <a:ext cx="975918" cy="274815"/>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Rett pilkobling 15">
            <a:extLst>
              <a:ext uri="{FF2B5EF4-FFF2-40B4-BE49-F238E27FC236}">
                <a16:creationId xmlns:a16="http://schemas.microsoft.com/office/drawing/2014/main" id="{7580DA8E-56B2-B9B7-02CE-4C6A3E74C7CB}"/>
              </a:ext>
            </a:extLst>
          </p:cNvPr>
          <p:cNvCxnSpPr>
            <a:cxnSpLocks noGrp="1" noRot="1" noMove="1" noResize="1" noEditPoints="1" noAdjustHandles="1" noChangeArrowheads="1" noChangeShapeType="1"/>
          </p:cNvCxnSpPr>
          <p:nvPr/>
        </p:nvCxnSpPr>
        <p:spPr>
          <a:xfrm flipH="1" flipV="1">
            <a:off x="5893995" y="3369543"/>
            <a:ext cx="1742072" cy="526311"/>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Rett pilkobling 16">
            <a:extLst>
              <a:ext uri="{FF2B5EF4-FFF2-40B4-BE49-F238E27FC236}">
                <a16:creationId xmlns:a16="http://schemas.microsoft.com/office/drawing/2014/main" id="{1DAD47EF-074A-6C03-340B-DAC4FA6367B7}"/>
              </a:ext>
            </a:extLst>
          </p:cNvPr>
          <p:cNvCxnSpPr>
            <a:cxnSpLocks noGrp="1" noRot="1" noMove="1" noResize="1" noEditPoints="1" noAdjustHandles="1" noChangeArrowheads="1" noChangeShapeType="1"/>
          </p:cNvCxnSpPr>
          <p:nvPr/>
        </p:nvCxnSpPr>
        <p:spPr>
          <a:xfrm flipH="1" flipV="1">
            <a:off x="6025478" y="2976340"/>
            <a:ext cx="1313409" cy="5979"/>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Tankeboble: sky 24">
            <a:extLst>
              <a:ext uri="{FF2B5EF4-FFF2-40B4-BE49-F238E27FC236}">
                <a16:creationId xmlns:a16="http://schemas.microsoft.com/office/drawing/2014/main" id="{AF0F869F-0EFA-A14C-49B1-7B5994E8213F}"/>
              </a:ext>
            </a:extLst>
          </p:cNvPr>
          <p:cNvSpPr>
            <a:spLocks noGrp="1" noRot="1" noMove="1" noResize="1" noEditPoints="1" noAdjustHandles="1" noChangeArrowheads="1" noChangeShapeType="1"/>
          </p:cNvSpPr>
          <p:nvPr/>
        </p:nvSpPr>
        <p:spPr>
          <a:xfrm rot="19847061" flipH="1">
            <a:off x="1528064" y="928846"/>
            <a:ext cx="912440" cy="612648"/>
          </a:xfrm>
          <a:prstGeom prst="cloudCallou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a:t>
            </a:r>
          </a:p>
        </p:txBody>
      </p:sp>
      <p:cxnSp>
        <p:nvCxnSpPr>
          <p:cNvPr id="26" name="Rett pilkobling 25">
            <a:extLst>
              <a:ext uri="{FF2B5EF4-FFF2-40B4-BE49-F238E27FC236}">
                <a16:creationId xmlns:a16="http://schemas.microsoft.com/office/drawing/2014/main" id="{BB148689-C6F6-D785-577A-ECA107E196D5}"/>
              </a:ext>
            </a:extLst>
          </p:cNvPr>
          <p:cNvCxnSpPr>
            <a:cxnSpLocks noGrp="1" noRot="1" noMove="1" noResize="1" noEditPoints="1" noAdjustHandles="1" noChangeArrowheads="1" noChangeShapeType="1"/>
          </p:cNvCxnSpPr>
          <p:nvPr/>
        </p:nvCxnSpPr>
        <p:spPr>
          <a:xfrm flipV="1">
            <a:off x="838792" y="1359037"/>
            <a:ext cx="982388" cy="493531"/>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TekstSylinder 31">
            <a:extLst>
              <a:ext uri="{FF2B5EF4-FFF2-40B4-BE49-F238E27FC236}">
                <a16:creationId xmlns:a16="http://schemas.microsoft.com/office/drawing/2014/main" id="{150E030A-F326-2318-6118-C28E8A824725}"/>
              </a:ext>
            </a:extLst>
          </p:cNvPr>
          <p:cNvSpPr txBox="1">
            <a:spLocks noGrp="1" noRot="1" noMove="1" noResize="1" noEditPoints="1" noAdjustHandles="1" noChangeArrowheads="1" noChangeShapeType="1"/>
          </p:cNvSpPr>
          <p:nvPr/>
        </p:nvSpPr>
        <p:spPr>
          <a:xfrm>
            <a:off x="102870" y="1844523"/>
            <a:ext cx="1485900" cy="646331"/>
          </a:xfrm>
          <a:prstGeom prst="rect">
            <a:avLst/>
          </a:prstGeom>
          <a:noFill/>
          <a:ln w="19050">
            <a:solidFill>
              <a:schemeClr val="accent6">
                <a:lumMod val="75000"/>
              </a:schemeClr>
            </a:solidFill>
          </a:ln>
        </p:spPr>
        <p:txBody>
          <a:bodyPr wrap="square" rtlCol="0">
            <a:spAutoFit/>
          </a:bodyPr>
          <a:lstStyle/>
          <a:p>
            <a:r>
              <a:rPr lang="nb-NO" dirty="0"/>
              <a:t>Har pasienten infeksjon?</a:t>
            </a:r>
          </a:p>
        </p:txBody>
      </p:sp>
      <p:sp>
        <p:nvSpPr>
          <p:cNvPr id="34" name="TekstSylinder 33">
            <a:extLst>
              <a:ext uri="{FF2B5EF4-FFF2-40B4-BE49-F238E27FC236}">
                <a16:creationId xmlns:a16="http://schemas.microsoft.com/office/drawing/2014/main" id="{1FB1B65B-A505-ADBE-796E-7923381D3EFB}"/>
              </a:ext>
            </a:extLst>
          </p:cNvPr>
          <p:cNvSpPr txBox="1">
            <a:spLocks noGrp="1" noRot="1" noMove="1" noResize="1" noEditPoints="1" noAdjustHandles="1" noChangeArrowheads="1" noChangeShapeType="1"/>
          </p:cNvSpPr>
          <p:nvPr/>
        </p:nvSpPr>
        <p:spPr>
          <a:xfrm>
            <a:off x="151573" y="2982802"/>
            <a:ext cx="1889760" cy="923330"/>
          </a:xfrm>
          <a:prstGeom prst="rect">
            <a:avLst/>
          </a:prstGeom>
          <a:noFill/>
          <a:ln w="19050">
            <a:solidFill>
              <a:schemeClr val="accent6">
                <a:lumMod val="75000"/>
              </a:schemeClr>
            </a:solidFill>
          </a:ln>
        </p:spPr>
        <p:txBody>
          <a:bodyPr wrap="square" rtlCol="0">
            <a:spAutoFit/>
          </a:bodyPr>
          <a:lstStyle/>
          <a:p>
            <a:r>
              <a:rPr lang="nb-NO" dirty="0"/>
              <a:t>Kan behandlingen smalnes inn? Stoppes?</a:t>
            </a:r>
          </a:p>
        </p:txBody>
      </p:sp>
      <p:sp>
        <p:nvSpPr>
          <p:cNvPr id="35" name="TekstSylinder 34">
            <a:extLst>
              <a:ext uri="{FF2B5EF4-FFF2-40B4-BE49-F238E27FC236}">
                <a16:creationId xmlns:a16="http://schemas.microsoft.com/office/drawing/2014/main" id="{F31AAF5D-4ED4-046A-4A67-8774189ACFE1}"/>
              </a:ext>
            </a:extLst>
          </p:cNvPr>
          <p:cNvSpPr txBox="1">
            <a:spLocks noGrp="1" noRot="1" noMove="1" noResize="1" noEditPoints="1" noAdjustHandles="1" noChangeArrowheads="1" noChangeShapeType="1"/>
          </p:cNvSpPr>
          <p:nvPr/>
        </p:nvSpPr>
        <p:spPr>
          <a:xfrm>
            <a:off x="7338887" y="2610441"/>
            <a:ext cx="1742072" cy="646331"/>
          </a:xfrm>
          <a:prstGeom prst="rect">
            <a:avLst/>
          </a:prstGeom>
          <a:noFill/>
          <a:ln w="19050">
            <a:solidFill>
              <a:schemeClr val="accent6">
                <a:lumMod val="75000"/>
              </a:schemeClr>
            </a:solidFill>
          </a:ln>
        </p:spPr>
        <p:txBody>
          <a:bodyPr wrap="square" rtlCol="0">
            <a:spAutoFit/>
          </a:bodyPr>
          <a:lstStyle/>
          <a:p>
            <a:r>
              <a:rPr lang="nb-NO" dirty="0"/>
              <a:t>Kan pasienten svelge tabletter?</a:t>
            </a:r>
          </a:p>
        </p:txBody>
      </p:sp>
      <p:sp>
        <p:nvSpPr>
          <p:cNvPr id="36" name="TekstSylinder 35">
            <a:extLst>
              <a:ext uri="{FF2B5EF4-FFF2-40B4-BE49-F238E27FC236}">
                <a16:creationId xmlns:a16="http://schemas.microsoft.com/office/drawing/2014/main" id="{5E05B112-F737-4AF0-AF84-37E67F4FF576}"/>
              </a:ext>
            </a:extLst>
          </p:cNvPr>
          <p:cNvSpPr txBox="1">
            <a:spLocks noGrp="1" noRot="1" noMove="1" noResize="1" noEditPoints="1" noAdjustHandles="1" noChangeArrowheads="1" noChangeShapeType="1"/>
          </p:cNvSpPr>
          <p:nvPr/>
        </p:nvSpPr>
        <p:spPr>
          <a:xfrm>
            <a:off x="6850514" y="762231"/>
            <a:ext cx="1873694" cy="646331"/>
          </a:xfrm>
          <a:prstGeom prst="rect">
            <a:avLst/>
          </a:prstGeom>
          <a:noFill/>
          <a:ln w="19050">
            <a:solidFill>
              <a:schemeClr val="accent6">
                <a:lumMod val="75000"/>
              </a:schemeClr>
            </a:solidFill>
          </a:ln>
        </p:spPr>
        <p:txBody>
          <a:bodyPr wrap="square" rtlCol="0">
            <a:spAutoFit/>
          </a:bodyPr>
          <a:lstStyle/>
          <a:p>
            <a:r>
              <a:rPr lang="nb-NO" dirty="0"/>
              <a:t>Trenger pasienten antibiotika?</a:t>
            </a:r>
          </a:p>
        </p:txBody>
      </p:sp>
      <p:sp>
        <p:nvSpPr>
          <p:cNvPr id="37" name="TekstSylinder 36">
            <a:extLst>
              <a:ext uri="{FF2B5EF4-FFF2-40B4-BE49-F238E27FC236}">
                <a16:creationId xmlns:a16="http://schemas.microsoft.com/office/drawing/2014/main" id="{62EEC670-691C-DA87-AFE7-80CB515C1C12}"/>
              </a:ext>
            </a:extLst>
          </p:cNvPr>
          <p:cNvSpPr txBox="1">
            <a:spLocks noGrp="1" noRot="1" noMove="1" noResize="1" noEditPoints="1" noAdjustHandles="1" noChangeArrowheads="1" noChangeShapeType="1"/>
          </p:cNvSpPr>
          <p:nvPr/>
        </p:nvSpPr>
        <p:spPr>
          <a:xfrm>
            <a:off x="7636067" y="3772383"/>
            <a:ext cx="1332673" cy="646331"/>
          </a:xfrm>
          <a:prstGeom prst="rect">
            <a:avLst/>
          </a:prstGeom>
          <a:noFill/>
          <a:ln w="19050">
            <a:solidFill>
              <a:schemeClr val="accent6">
                <a:lumMod val="75000"/>
              </a:schemeClr>
            </a:solidFill>
          </a:ln>
        </p:spPr>
        <p:txBody>
          <a:bodyPr wrap="square" rtlCol="0">
            <a:spAutoFit/>
          </a:bodyPr>
          <a:lstStyle/>
          <a:p>
            <a:r>
              <a:rPr lang="nb-NO" dirty="0"/>
              <a:t>Har vi noen prøvesvar?</a:t>
            </a:r>
          </a:p>
        </p:txBody>
      </p:sp>
      <p:sp>
        <p:nvSpPr>
          <p:cNvPr id="38" name="TekstSylinder 37">
            <a:extLst>
              <a:ext uri="{FF2B5EF4-FFF2-40B4-BE49-F238E27FC236}">
                <a16:creationId xmlns:a16="http://schemas.microsoft.com/office/drawing/2014/main" id="{9207B832-E92B-08E0-41D6-36234FF3F739}"/>
              </a:ext>
            </a:extLst>
          </p:cNvPr>
          <p:cNvSpPr txBox="1">
            <a:spLocks noGrp="1" noRot="1" noMove="1" noResize="1" noEditPoints="1" noAdjustHandles="1" noChangeArrowheads="1" noChangeShapeType="1"/>
          </p:cNvSpPr>
          <p:nvPr/>
        </p:nvSpPr>
        <p:spPr>
          <a:xfrm>
            <a:off x="4022389" y="4478113"/>
            <a:ext cx="2767027" cy="646331"/>
          </a:xfrm>
          <a:prstGeom prst="rect">
            <a:avLst/>
          </a:prstGeom>
          <a:noFill/>
          <a:ln w="19050">
            <a:solidFill>
              <a:schemeClr val="accent6">
                <a:lumMod val="75000"/>
              </a:schemeClr>
            </a:solidFill>
          </a:ln>
        </p:spPr>
        <p:txBody>
          <a:bodyPr wrap="square" rtlCol="0">
            <a:spAutoFit/>
          </a:bodyPr>
          <a:lstStyle/>
          <a:p>
            <a:r>
              <a:rPr lang="nb-NO" dirty="0"/>
              <a:t>Har pasienten bivirkninger eller allergier?</a:t>
            </a:r>
          </a:p>
        </p:txBody>
      </p:sp>
      <p:sp>
        <p:nvSpPr>
          <p:cNvPr id="39" name="TekstSylinder 38">
            <a:extLst>
              <a:ext uri="{FF2B5EF4-FFF2-40B4-BE49-F238E27FC236}">
                <a16:creationId xmlns:a16="http://schemas.microsoft.com/office/drawing/2014/main" id="{10D5DB5E-9E56-3673-4C06-1087D7587831}"/>
              </a:ext>
            </a:extLst>
          </p:cNvPr>
          <p:cNvSpPr txBox="1">
            <a:spLocks noGrp="1" noRot="1" noMove="1" noResize="1" noEditPoints="1" noAdjustHandles="1" noChangeArrowheads="1" noChangeShapeType="1"/>
          </p:cNvSpPr>
          <p:nvPr/>
        </p:nvSpPr>
        <p:spPr>
          <a:xfrm>
            <a:off x="7574280" y="1643674"/>
            <a:ext cx="1466850" cy="646331"/>
          </a:xfrm>
          <a:prstGeom prst="rect">
            <a:avLst/>
          </a:prstGeom>
          <a:noFill/>
          <a:ln w="19050">
            <a:solidFill>
              <a:schemeClr val="accent6">
                <a:lumMod val="75000"/>
              </a:schemeClr>
            </a:solidFill>
          </a:ln>
        </p:spPr>
        <p:txBody>
          <a:bodyPr wrap="square" rtlCol="0">
            <a:spAutoFit/>
          </a:bodyPr>
          <a:lstStyle/>
          <a:p>
            <a:r>
              <a:rPr lang="nb-NO" dirty="0"/>
              <a:t>Er pasienten bedre/verre?</a:t>
            </a:r>
          </a:p>
        </p:txBody>
      </p:sp>
    </p:spTree>
    <p:extLst>
      <p:ext uri="{BB962C8B-B14F-4D97-AF65-F5344CB8AC3E}">
        <p14:creationId xmlns:p14="http://schemas.microsoft.com/office/powerpoint/2010/main" val="1989836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E207-D12B-4EBB-5681-6E9E7764443E}"/>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29CF00E5-5098-323D-E087-69FC82D2D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et er viktig med tverrfaglig &#10;Hva er tentativ diagnose og har &#10;pasienten i dag indikasjon for &#10;Nei &#10;Seponer antibiotika &#10;vurdering i antibiotikabehandling &#10;antibiotika? &#10;JA &#10;Som sykepleier kan du stille noen spørsmål. &#10;Her følger sjekkliste for revurdering av antibiotika. &#10;Er antibiotika foreskrevet i henhold &#10;Journalfør hvorfor. Vurder å endre i &#10;Klikk på sjekklisten for å få større bilde. &#10;til nasjonale retningslinjer? &#10;Nei &#10;henhold til nasjonale retningslinjer &#10;JA &#10;Er antibiotika justert etter &#10;Innhent svar og vurder endring etter &#10;mikrobiologiske prøvesvar? &#10;Nei &#10;resistens &#10;JA &#10;Når startet antibiotikabehandlingen? &#10;Er det laget en plan for &#10;Nei &#10;Lag en plan for videre behandling og &#10;behandlingslengde? &#10;ny revurdering &#10;JA &#10;Kan du skifte fra intravenøs til peroral &#10;Nei &#10;Lag en plan for videre behandling og &#10;behandling? &#10;ny revurdering &#10;JA &#10;Skift til peroralt preparat i henhold til &#10;nasjonale retningslinjer og &#10;mikrobiologiske prøvesvar. &#10;JA ">
            <a:extLst>
              <a:ext uri="{FF2B5EF4-FFF2-40B4-BE49-F238E27FC236}">
                <a16:creationId xmlns:a16="http://schemas.microsoft.com/office/drawing/2014/main" id="{BC3BA222-7718-395D-652D-013DFE1B334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47520" y="125730"/>
            <a:ext cx="7396480" cy="460857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92B87F78-EEB9-24DE-9027-814474D7A966}"/>
              </a:ext>
            </a:extLst>
          </p:cNvPr>
          <p:cNvSpPr txBox="1"/>
          <p:nvPr/>
        </p:nvSpPr>
        <p:spPr>
          <a:xfrm>
            <a:off x="2771675" y="4884420"/>
            <a:ext cx="5293437" cy="230832"/>
          </a:xfrm>
          <a:prstGeom prst="rect">
            <a:avLst/>
          </a:prstGeom>
          <a:noFill/>
        </p:spPr>
        <p:txBody>
          <a:bodyPr wrap="none" rtlCol="0">
            <a:spAutoFit/>
          </a:bodyPr>
          <a:lstStyle/>
          <a:p>
            <a:r>
              <a:rPr lang="nb-NO" sz="900" dirty="0">
                <a:solidFill>
                  <a:schemeClr val="bg1">
                    <a:lumMod val="65000"/>
                  </a:schemeClr>
                </a:solidFill>
              </a:rPr>
              <a:t>Ill. med tillatelse fra Vestre Viken HF, fra e-læringskurset «Antibiotika i helsetjenesten – kurs for sykepleiere»</a:t>
            </a:r>
          </a:p>
        </p:txBody>
      </p:sp>
    </p:spTree>
    <p:extLst>
      <p:ext uri="{BB962C8B-B14F-4D97-AF65-F5344CB8AC3E}">
        <p14:creationId xmlns:p14="http://schemas.microsoft.com/office/powerpoint/2010/main" val="51312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FE442-20D4-0E9A-D7A4-CD0C8101979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6B59A7C-D3C4-24B9-50CB-84A2F4D0D5BB}"/>
              </a:ext>
            </a:extLst>
          </p:cNvPr>
          <p:cNvSpPr>
            <a:spLocks noGrp="1"/>
          </p:cNvSpPr>
          <p:nvPr>
            <p:ph type="title"/>
          </p:nvPr>
        </p:nvSpPr>
        <p:spPr>
          <a:xfrm>
            <a:off x="845820" y="62025"/>
            <a:ext cx="7919262" cy="857250"/>
          </a:xfrm>
        </p:spPr>
        <p:txBody>
          <a:bodyPr/>
          <a:lstStyle/>
          <a:p>
            <a:r>
              <a:rPr lang="nb-NO" dirty="0">
                <a:solidFill>
                  <a:srgbClr val="23BDE1"/>
                </a:solidFill>
              </a:rPr>
              <a:t>Spørsmål 10</a:t>
            </a:r>
          </a:p>
        </p:txBody>
      </p:sp>
      <p:sp>
        <p:nvSpPr>
          <p:cNvPr id="3" name="Plassholder for innhold 2">
            <a:extLst>
              <a:ext uri="{FF2B5EF4-FFF2-40B4-BE49-F238E27FC236}">
                <a16:creationId xmlns:a16="http://schemas.microsoft.com/office/drawing/2014/main" id="{4B9F1A0F-9397-3307-4871-1B41A292C64D}"/>
              </a:ext>
            </a:extLst>
          </p:cNvPr>
          <p:cNvSpPr>
            <a:spLocks noGrp="1"/>
          </p:cNvSpPr>
          <p:nvPr>
            <p:ph idx="1"/>
          </p:nvPr>
        </p:nvSpPr>
        <p:spPr>
          <a:xfrm>
            <a:off x="845820" y="1158241"/>
            <a:ext cx="7919262" cy="3245582"/>
          </a:xfrm>
        </p:spPr>
        <p:txBody>
          <a:bodyPr/>
          <a:lstStyle/>
          <a:p>
            <a:pPr marL="0" indent="0">
              <a:buNone/>
            </a:pPr>
            <a:r>
              <a:rPr lang="nb-NO" dirty="0"/>
              <a:t>Etter fem dager har Siri en NEWS på 0, hun har god svelgfunksjon, og du spør legen om hun ikke skal over på tablettbehandling.</a:t>
            </a:r>
          </a:p>
          <a:p>
            <a:pPr marL="0" indent="0">
              <a:buNone/>
            </a:pPr>
            <a:endParaRPr lang="nb-NO" dirty="0"/>
          </a:p>
          <a:p>
            <a:pPr marL="457200" indent="-457200">
              <a:buFont typeface="+mj-lt"/>
              <a:buAutoNum type="arabicPeriod"/>
            </a:pPr>
            <a:r>
              <a:rPr lang="nb-NO" dirty="0"/>
              <a:t>Hva bør en være obs på ved                               tablettbehandling?</a:t>
            </a:r>
          </a:p>
          <a:p>
            <a:pPr marL="457200" indent="-457200">
              <a:buFont typeface="+mj-lt"/>
              <a:buAutoNum type="arabicPeriod"/>
            </a:pPr>
            <a:r>
              <a:rPr lang="nb-NO" dirty="0"/>
              <a:t>Hvilke fordeler har tablett-                                     behandling?</a:t>
            </a:r>
          </a:p>
        </p:txBody>
      </p:sp>
      <p:pic>
        <p:nvPicPr>
          <p:cNvPr id="1026" name="Picture 2">
            <a:hlinkClick r:id="rId3" tooltip="www.antibiotika.no/nsas"/>
            <a:extLst>
              <a:ext uri="{FF2B5EF4-FFF2-40B4-BE49-F238E27FC236}">
                <a16:creationId xmlns:a16="http://schemas.microsoft.com/office/drawing/2014/main" id="{0D1635A6-19FD-73A1-5954-B65A787E8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Nærbilde av uåpnede tabletter">
            <a:extLst>
              <a:ext uri="{FF2B5EF4-FFF2-40B4-BE49-F238E27FC236}">
                <a16:creationId xmlns:a16="http://schemas.microsoft.com/office/drawing/2014/main" id="{A7A6C71D-DC0A-9327-2F4A-D7D5D36AFCD1}"/>
              </a:ext>
            </a:extLst>
          </p:cNvPr>
          <p:cNvPicPr>
            <a:picLocks noGrp="1" noRot="1" noChangeAspect="1" noMove="1" noResize="1" noEditPoints="1" noAdjustHandles="1" noChangeArrowheads="1" noChangeShapeType="1" noCrop="1"/>
          </p:cNvPicPr>
          <p:nvPr/>
        </p:nvPicPr>
        <p:blipFill>
          <a:blip r:embed="rId5"/>
          <a:stretch>
            <a:fillRect/>
          </a:stretch>
        </p:blipFill>
        <p:spPr>
          <a:xfrm>
            <a:off x="4926855" y="2369820"/>
            <a:ext cx="4217146" cy="2773680"/>
          </a:xfrm>
          <a:prstGeom prst="rect">
            <a:avLst/>
          </a:prstGeom>
        </p:spPr>
      </p:pic>
    </p:spTree>
    <p:extLst>
      <p:ext uri="{BB962C8B-B14F-4D97-AF65-F5344CB8AC3E}">
        <p14:creationId xmlns:p14="http://schemas.microsoft.com/office/powerpoint/2010/main" val="426088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61E6-6080-C08B-C412-F56F3A70EB7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D0065EB-B87B-E956-A18B-EDB4B1434382}"/>
              </a:ext>
            </a:extLst>
          </p:cNvPr>
          <p:cNvSpPr>
            <a:spLocks noGrp="1"/>
          </p:cNvSpPr>
          <p:nvPr>
            <p:ph type="title"/>
          </p:nvPr>
        </p:nvSpPr>
        <p:spPr>
          <a:xfrm>
            <a:off x="845820" y="62025"/>
            <a:ext cx="7919262" cy="857250"/>
          </a:xfrm>
        </p:spPr>
        <p:txBody>
          <a:bodyPr/>
          <a:lstStyle/>
          <a:p>
            <a:r>
              <a:rPr lang="nb-NO" dirty="0">
                <a:solidFill>
                  <a:srgbClr val="23BDE1"/>
                </a:solidFill>
              </a:rPr>
              <a:t>Overgang fra iv til </a:t>
            </a:r>
            <a:r>
              <a:rPr lang="nb-NO" dirty="0" err="1">
                <a:solidFill>
                  <a:srgbClr val="23BDE1"/>
                </a:solidFill>
              </a:rPr>
              <a:t>po</a:t>
            </a:r>
            <a:r>
              <a:rPr lang="nb-NO" dirty="0">
                <a:solidFill>
                  <a:srgbClr val="23BDE1"/>
                </a:solidFill>
              </a:rPr>
              <a:t> behandling?</a:t>
            </a:r>
          </a:p>
        </p:txBody>
      </p:sp>
      <p:sp>
        <p:nvSpPr>
          <p:cNvPr id="3" name="Plassholder for innhold 2">
            <a:extLst>
              <a:ext uri="{FF2B5EF4-FFF2-40B4-BE49-F238E27FC236}">
                <a16:creationId xmlns:a16="http://schemas.microsoft.com/office/drawing/2014/main" id="{478AA1B9-8AA0-E72C-A2A5-255A284A460C}"/>
              </a:ext>
            </a:extLst>
          </p:cNvPr>
          <p:cNvSpPr>
            <a:spLocks noGrp="1"/>
          </p:cNvSpPr>
          <p:nvPr>
            <p:ph idx="1"/>
          </p:nvPr>
        </p:nvSpPr>
        <p:spPr>
          <a:xfrm>
            <a:off x="845820" y="1203961"/>
            <a:ext cx="7919262" cy="3199862"/>
          </a:xfrm>
        </p:spPr>
        <p:txBody>
          <a:bodyPr>
            <a:normAutofit fontScale="92500" lnSpcReduction="10000"/>
          </a:bodyPr>
          <a:lstStyle/>
          <a:p>
            <a:r>
              <a:rPr lang="nb-NO" dirty="0"/>
              <a:t>Vurder overgang til tabletter ved stabil pasient i bedring</a:t>
            </a:r>
          </a:p>
          <a:p>
            <a:r>
              <a:rPr lang="nb-NO" dirty="0"/>
              <a:t>GI-trakten må være fungerende</a:t>
            </a:r>
          </a:p>
          <a:p>
            <a:r>
              <a:rPr lang="nb-NO" dirty="0"/>
              <a:t>Kan pasienten følge opp behandling hjemme?</a:t>
            </a:r>
          </a:p>
          <a:p>
            <a:pPr marL="0" indent="0">
              <a:buNone/>
            </a:pPr>
            <a:endParaRPr lang="nb-NO" dirty="0"/>
          </a:p>
          <a:p>
            <a:pPr marL="0" indent="0">
              <a:buNone/>
            </a:pPr>
            <a:r>
              <a:rPr lang="nb-NO" dirty="0"/>
              <a:t>Fordeler:</a:t>
            </a:r>
          </a:p>
          <a:p>
            <a:pPr marL="342900"/>
            <a:r>
              <a:rPr lang="nb-NO" dirty="0"/>
              <a:t>Slipper intravenøse tilganger, lettere å mobilisere</a:t>
            </a:r>
          </a:p>
          <a:p>
            <a:pPr marL="342900"/>
            <a:r>
              <a:rPr lang="nb-NO" dirty="0"/>
              <a:t>Sparer tid og kostander</a:t>
            </a:r>
          </a:p>
          <a:p>
            <a:pPr marL="342900"/>
            <a:r>
              <a:rPr lang="nb-NO" dirty="0"/>
              <a:t>Pasienten kan skrives ut tidligere</a:t>
            </a:r>
          </a:p>
        </p:txBody>
      </p:sp>
      <p:pic>
        <p:nvPicPr>
          <p:cNvPr id="1026" name="Picture 2">
            <a:hlinkClick r:id="rId3" tooltip="www.antibiotika.no/nsas"/>
            <a:extLst>
              <a:ext uri="{FF2B5EF4-FFF2-40B4-BE49-F238E27FC236}">
                <a16:creationId xmlns:a16="http://schemas.microsoft.com/office/drawing/2014/main" id="{7E4959B7-F07E-F9D8-FF84-36C366328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36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AE0A-017A-07D2-ED23-EF973FF1C7BD}"/>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234D0DD0-8332-B01D-FE77-882B5469E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ilde av utstyr som må til for å blande penicillin intravenøst">
            <a:extLst>
              <a:ext uri="{FF2B5EF4-FFF2-40B4-BE49-F238E27FC236}">
                <a16:creationId xmlns:a16="http://schemas.microsoft.com/office/drawing/2014/main" id="{856BFB35-6BD8-607D-28C0-7C513EE5CBE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1131" y="958764"/>
            <a:ext cx="5347574" cy="3497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Bilde av Apocillin tabletter">
            <a:extLst>
              <a:ext uri="{FF2B5EF4-FFF2-40B4-BE49-F238E27FC236}">
                <a16:creationId xmlns:a16="http://schemas.microsoft.com/office/drawing/2014/main" id="{876F7BCF-0E78-5C8A-2DE3-3753EB867E80}"/>
              </a:ext>
            </a:extLst>
          </p:cNvPr>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colorTemperature colorTemp="5682"/>
                    </a14:imgEffect>
                  </a14:imgLayer>
                </a14:imgProps>
              </a:ext>
              <a:ext uri="{28A0092B-C50C-407E-A947-70E740481C1C}">
                <a14:useLocalDpi xmlns:a14="http://schemas.microsoft.com/office/drawing/2010/main" val="0"/>
              </a:ext>
            </a:extLst>
          </a:blip>
          <a:srcRect/>
          <a:stretch>
            <a:fillRect/>
          </a:stretch>
        </p:blipFill>
        <p:spPr bwMode="auto">
          <a:xfrm>
            <a:off x="5206443" y="958764"/>
            <a:ext cx="4210918" cy="3497404"/>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a:extLst>
              <a:ext uri="{FF2B5EF4-FFF2-40B4-BE49-F238E27FC236}">
                <a16:creationId xmlns:a16="http://schemas.microsoft.com/office/drawing/2014/main" id="{6A51344C-EC14-098C-92CE-AB648669E645}"/>
              </a:ext>
            </a:extLst>
          </p:cNvPr>
          <p:cNvSpPr>
            <a:spLocks noGrp="1"/>
          </p:cNvSpPr>
          <p:nvPr>
            <p:ph type="title"/>
          </p:nvPr>
        </p:nvSpPr>
        <p:spPr>
          <a:xfrm>
            <a:off x="845820" y="62025"/>
            <a:ext cx="7919262" cy="857250"/>
          </a:xfrm>
        </p:spPr>
        <p:txBody>
          <a:bodyPr/>
          <a:lstStyle/>
          <a:p>
            <a:r>
              <a:rPr lang="nb-NO" dirty="0">
                <a:solidFill>
                  <a:srgbClr val="23BDE1"/>
                </a:solidFill>
              </a:rPr>
              <a:t>                   iv versus </a:t>
            </a:r>
            <a:r>
              <a:rPr lang="nb-NO" dirty="0" err="1">
                <a:solidFill>
                  <a:srgbClr val="23BDE1"/>
                </a:solidFill>
              </a:rPr>
              <a:t>po</a:t>
            </a:r>
            <a:endParaRPr lang="nb-NO" dirty="0">
              <a:solidFill>
                <a:srgbClr val="23BDE1"/>
              </a:solidFill>
            </a:endParaRPr>
          </a:p>
        </p:txBody>
      </p:sp>
      <p:sp>
        <p:nvSpPr>
          <p:cNvPr id="9" name="TekstSylinder 8">
            <a:extLst>
              <a:ext uri="{FF2B5EF4-FFF2-40B4-BE49-F238E27FC236}">
                <a16:creationId xmlns:a16="http://schemas.microsoft.com/office/drawing/2014/main" id="{AE4C4799-7A6B-3737-4B8D-7E46D0A36B8B}"/>
              </a:ext>
            </a:extLst>
          </p:cNvPr>
          <p:cNvSpPr txBox="1"/>
          <p:nvPr/>
        </p:nvSpPr>
        <p:spPr>
          <a:xfrm>
            <a:off x="7569252" y="4884420"/>
            <a:ext cx="1471878" cy="230832"/>
          </a:xfrm>
          <a:prstGeom prst="rect">
            <a:avLst/>
          </a:prstGeom>
          <a:noFill/>
        </p:spPr>
        <p:txBody>
          <a:bodyPr wrap="none" rtlCol="0">
            <a:spAutoFit/>
          </a:bodyPr>
          <a:lstStyle/>
          <a:p>
            <a:r>
              <a:rPr lang="nb-NO" sz="900" dirty="0">
                <a:solidFill>
                  <a:schemeClr val="bg1">
                    <a:lumMod val="65000"/>
                  </a:schemeClr>
                </a:solidFill>
              </a:rPr>
              <a:t>Foto: Anine Bernhoft, NSAS</a:t>
            </a:r>
          </a:p>
        </p:txBody>
      </p:sp>
    </p:spTree>
    <p:extLst>
      <p:ext uri="{BB962C8B-B14F-4D97-AF65-F5344CB8AC3E}">
        <p14:creationId xmlns:p14="http://schemas.microsoft.com/office/powerpoint/2010/main" val="39464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8CB2-34B0-E8B9-9CB5-669B9A44E3BC}"/>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7370E1C4-BE02-A391-0EBB-759A254A5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Tekst som viser tabletter med god absorbsjon fra tarm">
            <a:extLst>
              <a:ext uri="{FF2B5EF4-FFF2-40B4-BE49-F238E27FC236}">
                <a16:creationId xmlns:a16="http://schemas.microsoft.com/office/drawing/2014/main" id="{4DCA67CC-F8D5-D06E-3453-98734784A502}"/>
              </a:ext>
            </a:extLst>
          </p:cNvPr>
          <p:cNvPicPr>
            <a:picLocks noGrp="1" noRot="1" noChangeAspect="1" noMove="1" noResize="1" noEditPoints="1" noAdjustHandles="1" noChangeArrowheads="1" noChangeShapeType="1" noCrop="1"/>
          </p:cNvPicPr>
          <p:nvPr/>
        </p:nvPicPr>
        <p:blipFill rotWithShape="1">
          <a:blip r:embed="rId5"/>
          <a:srcRect l="21373" r="23148"/>
          <a:stretch/>
        </p:blipFill>
        <p:spPr>
          <a:xfrm>
            <a:off x="2013438" y="143902"/>
            <a:ext cx="4783016" cy="4849544"/>
          </a:xfrm>
          <a:prstGeom prst="rect">
            <a:avLst/>
          </a:prstGeom>
        </p:spPr>
      </p:pic>
    </p:spTree>
    <p:extLst>
      <p:ext uri="{BB962C8B-B14F-4D97-AF65-F5344CB8AC3E}">
        <p14:creationId xmlns:p14="http://schemas.microsoft.com/office/powerpoint/2010/main" val="311325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2F9B4-F11B-2ED2-EB78-2CD600A292D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B485463-2CE7-FF04-8590-C668AB9DC107}"/>
              </a:ext>
            </a:extLst>
          </p:cNvPr>
          <p:cNvSpPr>
            <a:spLocks noGrp="1"/>
          </p:cNvSpPr>
          <p:nvPr>
            <p:ph type="title"/>
          </p:nvPr>
        </p:nvSpPr>
        <p:spPr>
          <a:xfrm>
            <a:off x="845820" y="62025"/>
            <a:ext cx="7919262" cy="857250"/>
          </a:xfrm>
        </p:spPr>
        <p:txBody>
          <a:bodyPr/>
          <a:lstStyle/>
          <a:p>
            <a:r>
              <a:rPr lang="nb-NO" dirty="0">
                <a:solidFill>
                  <a:srgbClr val="23BDE1"/>
                </a:solidFill>
              </a:rPr>
              <a:t>Spørsmål 11</a:t>
            </a:r>
          </a:p>
        </p:txBody>
      </p:sp>
      <p:sp>
        <p:nvSpPr>
          <p:cNvPr id="3" name="Plassholder for innhold 2">
            <a:extLst>
              <a:ext uri="{FF2B5EF4-FFF2-40B4-BE49-F238E27FC236}">
                <a16:creationId xmlns:a16="http://schemas.microsoft.com/office/drawing/2014/main" id="{199CE5C1-05EF-D124-A0F5-3A67E4C792CF}"/>
              </a:ext>
            </a:extLst>
          </p:cNvPr>
          <p:cNvSpPr>
            <a:spLocks noGrp="1"/>
          </p:cNvSpPr>
          <p:nvPr>
            <p:ph idx="1"/>
          </p:nvPr>
        </p:nvSpPr>
        <p:spPr>
          <a:xfrm>
            <a:off x="845820" y="1296388"/>
            <a:ext cx="4491111" cy="2787159"/>
          </a:xfrm>
        </p:spPr>
        <p:txBody>
          <a:bodyPr>
            <a:normAutofit fontScale="92500"/>
          </a:bodyPr>
          <a:lstStyle/>
          <a:p>
            <a:pPr marL="0" indent="0">
              <a:buNone/>
            </a:pPr>
            <a:r>
              <a:rPr lang="nb-NO" dirty="0"/>
              <a:t>Du har observert at Siri har fått et utslett på armene og overkroppen.</a:t>
            </a:r>
          </a:p>
          <a:p>
            <a:endParaRPr lang="nb-NO" dirty="0"/>
          </a:p>
          <a:p>
            <a:pPr marL="0" indent="0">
              <a:buNone/>
            </a:pPr>
            <a:r>
              <a:rPr lang="nb-NO" dirty="0"/>
              <a:t>Hvilken informasjon trenger dere for å vurdere hvorvidt utslettet kan være en allergisk reaksjon på Penicillin?</a:t>
            </a:r>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2648D639-EB0F-4993-3995-93C871ED2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descr="Bilde av en arm med allergisk utslett">
            <a:extLst>
              <a:ext uri="{FF2B5EF4-FFF2-40B4-BE49-F238E27FC236}">
                <a16:creationId xmlns:a16="http://schemas.microsoft.com/office/drawing/2014/main" id="{B6323F98-CFDF-8C35-C59A-A6EDA08FB55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419779" y="1296389"/>
            <a:ext cx="3724221" cy="2787159"/>
          </a:xfrm>
          <a:prstGeom prst="rect">
            <a:avLst/>
          </a:prstGeom>
          <a:effectLst>
            <a:outerShdw blurRad="50800" dist="38100" dir="2700000" algn="tl" rotWithShape="0">
              <a:prstClr val="black">
                <a:alpha val="40000"/>
              </a:prstClr>
            </a:outerShdw>
          </a:effectLst>
        </p:spPr>
      </p:pic>
      <p:sp>
        <p:nvSpPr>
          <p:cNvPr id="7" name="TekstSylinder 6">
            <a:extLst>
              <a:ext uri="{FF2B5EF4-FFF2-40B4-BE49-F238E27FC236}">
                <a16:creationId xmlns:a16="http://schemas.microsoft.com/office/drawing/2014/main" id="{C91A14E1-109E-41F2-9A02-9FCF1CE0BC02}"/>
              </a:ext>
            </a:extLst>
          </p:cNvPr>
          <p:cNvSpPr txBox="1"/>
          <p:nvPr/>
        </p:nvSpPr>
        <p:spPr>
          <a:xfrm>
            <a:off x="7462664" y="4850643"/>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32954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52DF-AF8C-16B8-E71F-F49106A3734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0B67E53-BCC0-DC3A-D532-AB2E37CD42B6}"/>
              </a:ext>
            </a:extLst>
          </p:cNvPr>
          <p:cNvSpPr>
            <a:spLocks noGrp="1"/>
          </p:cNvSpPr>
          <p:nvPr>
            <p:ph type="title"/>
          </p:nvPr>
        </p:nvSpPr>
        <p:spPr>
          <a:xfrm>
            <a:off x="845820" y="641837"/>
            <a:ext cx="7919262" cy="536332"/>
          </a:xfrm>
        </p:spPr>
        <p:txBody>
          <a:bodyPr>
            <a:normAutofit fontScale="90000"/>
          </a:bodyPr>
          <a:lstStyle/>
          <a:p>
            <a:r>
              <a:rPr lang="nb-NO" sz="3600" dirty="0">
                <a:solidFill>
                  <a:srgbClr val="23BDE1"/>
                </a:solidFill>
              </a:rPr>
              <a:t>Still pasienten følgende spørsmål for å bidra til å avklare om penicillin-allergien er reell:</a:t>
            </a:r>
            <a:br>
              <a:rPr lang="nb-NO" dirty="0">
                <a:solidFill>
                  <a:prstClr val="black"/>
                </a:solidFill>
              </a:rPr>
            </a:br>
            <a:endParaRPr lang="nb-NO" dirty="0">
              <a:solidFill>
                <a:srgbClr val="23BDE1"/>
              </a:solidFill>
            </a:endParaRPr>
          </a:p>
        </p:txBody>
      </p:sp>
      <p:sp>
        <p:nvSpPr>
          <p:cNvPr id="3" name="Plassholder for innhold 2">
            <a:extLst>
              <a:ext uri="{FF2B5EF4-FFF2-40B4-BE49-F238E27FC236}">
                <a16:creationId xmlns:a16="http://schemas.microsoft.com/office/drawing/2014/main" id="{E6A89C48-5A38-DD94-76C2-1B93F8527D47}"/>
              </a:ext>
            </a:extLst>
          </p:cNvPr>
          <p:cNvSpPr>
            <a:spLocks noGrp="1"/>
          </p:cNvSpPr>
          <p:nvPr>
            <p:ph idx="1"/>
          </p:nvPr>
        </p:nvSpPr>
        <p:spPr>
          <a:xfrm>
            <a:off x="535482" y="1538655"/>
            <a:ext cx="8229600" cy="2865168"/>
          </a:xfrm>
        </p:spPr>
        <p:txBody>
          <a:bodyPr>
            <a:normAutofit fontScale="92500" lnSpcReduction="10000"/>
          </a:bodyPr>
          <a:lstStyle/>
          <a:p>
            <a:pPr marL="514350" indent="-514350">
              <a:buFont typeface="+mj-lt"/>
              <a:buAutoNum type="arabicPeriod"/>
            </a:pPr>
            <a:r>
              <a:rPr lang="nb-NO" dirty="0"/>
              <a:t>Hvor lenge er det siden du reagerte allergisk på penicillin (måneder, år)?</a:t>
            </a:r>
          </a:p>
          <a:p>
            <a:endParaRPr lang="nb-NO" dirty="0"/>
          </a:p>
          <a:p>
            <a:pPr marL="514350" indent="-514350">
              <a:buAutoNum type="arabicPeriod" startAt="2"/>
            </a:pPr>
            <a:r>
              <a:rPr lang="nb-NO" dirty="0"/>
              <a:t>Hvilken reaksjon fikk du (symptomer fra hud, mage/tarm, luftveier, hjerte/blodtrykk eller annet)?</a:t>
            </a:r>
          </a:p>
          <a:p>
            <a:endParaRPr lang="nb-NO" dirty="0"/>
          </a:p>
          <a:p>
            <a:pPr marL="514350" indent="-514350">
              <a:buAutoNum type="arabicPeriod" startAt="3"/>
            </a:pPr>
            <a:r>
              <a:rPr lang="nb-NO" dirty="0"/>
              <a:t>Hvor lang tid gikk det fra du ble behandlet med penicillin til du fikk en allergisk reaksjon (minutter, timer eller dager)?</a:t>
            </a:r>
            <a:endParaRPr lang="en-GB" dirty="0"/>
          </a:p>
          <a:p>
            <a:endParaRPr lang="nb-NO" dirty="0"/>
          </a:p>
        </p:txBody>
      </p:sp>
      <p:pic>
        <p:nvPicPr>
          <p:cNvPr id="1026" name="Picture 2">
            <a:hlinkClick r:id="rId3" tooltip="www.antibiotika.no/nsas"/>
            <a:extLst>
              <a:ext uri="{FF2B5EF4-FFF2-40B4-BE49-F238E27FC236}">
                <a16:creationId xmlns:a16="http://schemas.microsoft.com/office/drawing/2014/main" id="{21F83300-3BF1-83E4-7256-074253515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272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a:spLocks noGrp="1" noRot="1" noMove="1" noResize="1" noEditPoints="1" noAdjustHandles="1" noChangeArrowheads="1" noChangeShapeType="1"/>
          </p:cNvSpPr>
          <p:nvPr/>
        </p:nvSpPr>
        <p:spPr>
          <a:xfrm>
            <a:off x="63500" y="347133"/>
            <a:ext cx="2772833" cy="472440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350"/>
          </a:p>
        </p:txBody>
      </p:sp>
      <p:sp>
        <p:nvSpPr>
          <p:cNvPr id="5" name="Rektangel 4"/>
          <p:cNvSpPr>
            <a:spLocks noGrp="1" noRot="1" noMove="1" noResize="1" noEditPoints="1" noAdjustHandles="1" noChangeArrowheads="1" noChangeShapeType="1"/>
          </p:cNvSpPr>
          <p:nvPr/>
        </p:nvSpPr>
        <p:spPr>
          <a:xfrm>
            <a:off x="3162300" y="347133"/>
            <a:ext cx="2772833" cy="4724401"/>
          </a:xfrm>
          <a:prstGeom prst="rect">
            <a:avLst/>
          </a:prstGeom>
          <a:solidFill>
            <a:srgbClr val="FFFF66"/>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6" name="Rektangel 5"/>
          <p:cNvSpPr>
            <a:spLocks noGrp="1" noRot="1" noMove="1" noResize="1" noEditPoints="1" noAdjustHandles="1" noChangeArrowheads="1" noChangeShapeType="1"/>
          </p:cNvSpPr>
          <p:nvPr/>
        </p:nvSpPr>
        <p:spPr>
          <a:xfrm>
            <a:off x="6261101" y="347133"/>
            <a:ext cx="2772833" cy="472440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1350"/>
          </a:p>
        </p:txBody>
      </p:sp>
      <p:sp>
        <p:nvSpPr>
          <p:cNvPr id="7" name="TekstSylinder 6"/>
          <p:cNvSpPr txBox="1"/>
          <p:nvPr/>
        </p:nvSpPr>
        <p:spPr>
          <a:xfrm>
            <a:off x="175682" y="554882"/>
            <a:ext cx="2548467" cy="4039567"/>
          </a:xfrm>
          <a:prstGeom prst="rect">
            <a:avLst/>
          </a:prstGeom>
          <a:noFill/>
        </p:spPr>
        <p:txBody>
          <a:bodyPr wrap="square" rtlCol="0">
            <a:spAutoFit/>
          </a:bodyPr>
          <a:lstStyle/>
          <a:p>
            <a:r>
              <a:rPr lang="nb-NO" sz="1350" b="1" dirty="0"/>
              <a:t>Symptomer/sykehistorie</a:t>
            </a:r>
          </a:p>
          <a:p>
            <a:endParaRPr lang="nb-NO" sz="1350" dirty="0"/>
          </a:p>
          <a:p>
            <a:r>
              <a:rPr lang="nb-NO" sz="1350" dirty="0"/>
              <a:t>Utelukkende GI-symptomer (kvalme, oppkast, diare)</a:t>
            </a:r>
          </a:p>
          <a:p>
            <a:endParaRPr lang="nb-NO" sz="1350" dirty="0"/>
          </a:p>
          <a:p>
            <a:r>
              <a:rPr lang="nb-NO" sz="1350" dirty="0"/>
              <a:t>Senere fått samme penicillin uten reaksjon</a:t>
            </a:r>
          </a:p>
          <a:p>
            <a:endParaRPr lang="nb-NO" sz="1350" dirty="0"/>
          </a:p>
          <a:p>
            <a:r>
              <a:rPr lang="nb-NO" sz="1350" dirty="0"/>
              <a:t>Kun familiehistorie på allergi (penicillinallergi hos nær slektning)</a:t>
            </a:r>
          </a:p>
          <a:p>
            <a:endParaRPr lang="nb-NO" sz="1350" dirty="0"/>
          </a:p>
          <a:p>
            <a:endParaRPr lang="nb-NO" sz="1350" dirty="0"/>
          </a:p>
          <a:p>
            <a:r>
              <a:rPr lang="nb-NO" sz="1350" b="1" dirty="0"/>
              <a:t>Tiltak (lege)</a:t>
            </a:r>
          </a:p>
          <a:p>
            <a:endParaRPr lang="nb-NO" sz="1350" b="1" dirty="0"/>
          </a:p>
          <a:p>
            <a:pPr marL="214313" indent="-214313">
              <a:buFont typeface="Arial" panose="020B0604020202020204" pitchFamily="34" charset="0"/>
              <a:buChar char="•"/>
            </a:pPr>
            <a:r>
              <a:rPr lang="nb-NO" sz="1350" dirty="0"/>
              <a:t>Fjern merkelappen «penicillinallergi»</a:t>
            </a:r>
          </a:p>
          <a:p>
            <a:pPr marL="214313" indent="-214313">
              <a:buFont typeface="Arial" panose="020B0604020202020204" pitchFamily="34" charset="0"/>
              <a:buChar char="•"/>
            </a:pPr>
            <a:r>
              <a:rPr lang="nb-NO" sz="1350" dirty="0"/>
              <a:t>Pasienten kan få penicillin</a:t>
            </a:r>
          </a:p>
          <a:p>
            <a:endParaRPr lang="en-GB" sz="1350" b="1" dirty="0"/>
          </a:p>
        </p:txBody>
      </p:sp>
      <p:sp>
        <p:nvSpPr>
          <p:cNvPr id="8" name="TekstSylinder 7"/>
          <p:cNvSpPr txBox="1"/>
          <p:nvPr/>
        </p:nvSpPr>
        <p:spPr>
          <a:xfrm>
            <a:off x="3299883" y="554882"/>
            <a:ext cx="2497667" cy="4247317"/>
          </a:xfrm>
          <a:prstGeom prst="rect">
            <a:avLst/>
          </a:prstGeom>
          <a:noFill/>
        </p:spPr>
        <p:txBody>
          <a:bodyPr wrap="square" rtlCol="0">
            <a:spAutoFit/>
          </a:bodyPr>
          <a:lstStyle/>
          <a:p>
            <a:r>
              <a:rPr lang="en-GB" sz="1350" b="1" dirty="0"/>
              <a:t>Symptomer/sykehistorie</a:t>
            </a:r>
          </a:p>
          <a:p>
            <a:endParaRPr lang="nb-NO" sz="1350" dirty="0"/>
          </a:p>
          <a:p>
            <a:r>
              <a:rPr lang="nb-NO" sz="1350" dirty="0"/>
              <a:t>Ukjent reaksjon &gt;10 år siden</a:t>
            </a:r>
          </a:p>
          <a:p>
            <a:endParaRPr lang="nb-NO" sz="1350" dirty="0"/>
          </a:p>
          <a:p>
            <a:r>
              <a:rPr lang="nb-NO" sz="1350" dirty="0"/>
              <a:t>Pasienten benekter allergi, men det er angitt i journal</a:t>
            </a:r>
          </a:p>
          <a:p>
            <a:endParaRPr lang="nb-NO" sz="1350" dirty="0"/>
          </a:p>
          <a:p>
            <a:r>
              <a:rPr lang="nb-NO" sz="1350" dirty="0"/>
              <a:t>Makulopapuløst eksantem</a:t>
            </a:r>
          </a:p>
          <a:p>
            <a:endParaRPr lang="nb-NO" sz="1350" dirty="0"/>
          </a:p>
          <a:p>
            <a:r>
              <a:rPr lang="nb-NO" sz="1350" dirty="0"/>
              <a:t>Isolert kløe, hoste, tretthet</a:t>
            </a:r>
          </a:p>
          <a:p>
            <a:endParaRPr lang="nb-NO" sz="1350" dirty="0"/>
          </a:p>
          <a:p>
            <a:endParaRPr lang="nb-NO" sz="1350" dirty="0"/>
          </a:p>
          <a:p>
            <a:r>
              <a:rPr lang="nb-NO" sz="1350" b="1" dirty="0"/>
              <a:t>Tiltak</a:t>
            </a:r>
          </a:p>
          <a:p>
            <a:pPr marL="214313" indent="-214313">
              <a:buFont typeface="Arial" panose="020B0604020202020204" pitchFamily="34" charset="0"/>
              <a:buChar char="•"/>
            </a:pPr>
            <a:r>
              <a:rPr lang="nb-NO" sz="1350" dirty="0"/>
              <a:t>Pasienten kan få penicillin i lav dose, etterfulgt av full dose under observasjon</a:t>
            </a:r>
          </a:p>
          <a:p>
            <a:pPr marL="214313" indent="-214313">
              <a:buFont typeface="Arial" panose="020B0604020202020204" pitchFamily="34" charset="0"/>
              <a:buChar char="•"/>
            </a:pPr>
            <a:r>
              <a:rPr lang="nb-NO" sz="1350" dirty="0"/>
              <a:t>Evt. bruk retningslinjens alternativ ved penicillinallergi </a:t>
            </a:r>
          </a:p>
          <a:p>
            <a:pPr marL="214313" indent="-214313">
              <a:buFont typeface="Arial" panose="020B0604020202020204" pitchFamily="34" charset="0"/>
              <a:buChar char="•"/>
            </a:pPr>
            <a:r>
              <a:rPr lang="nb-NO" sz="1350" dirty="0"/>
              <a:t>Pasienten henvises til allergologisk utredning </a:t>
            </a:r>
          </a:p>
        </p:txBody>
      </p:sp>
      <p:sp>
        <p:nvSpPr>
          <p:cNvPr id="9" name="TekstSylinder 8"/>
          <p:cNvSpPr txBox="1"/>
          <p:nvPr/>
        </p:nvSpPr>
        <p:spPr>
          <a:xfrm>
            <a:off x="6409267" y="554883"/>
            <a:ext cx="2624667" cy="4455066"/>
          </a:xfrm>
          <a:prstGeom prst="rect">
            <a:avLst/>
          </a:prstGeom>
          <a:noFill/>
        </p:spPr>
        <p:txBody>
          <a:bodyPr wrap="square" rtlCol="0">
            <a:spAutoFit/>
          </a:bodyPr>
          <a:lstStyle/>
          <a:p>
            <a:r>
              <a:rPr lang="nb-NO" sz="1350" b="1" dirty="0"/>
              <a:t>Symptomer/sykehistorie</a:t>
            </a:r>
          </a:p>
          <a:p>
            <a:endParaRPr lang="nb-NO" sz="1350" dirty="0"/>
          </a:p>
          <a:p>
            <a:r>
              <a:rPr lang="nb-NO" sz="1350" dirty="0"/>
              <a:t>Tunge/leppe/ansiktshevelse eller generalisert hevelse, </a:t>
            </a:r>
            <a:r>
              <a:rPr lang="nb-NO" sz="1350" dirty="0" err="1"/>
              <a:t>urtikaria</a:t>
            </a:r>
            <a:r>
              <a:rPr lang="nb-NO" sz="1350" dirty="0"/>
              <a:t>,</a:t>
            </a:r>
          </a:p>
          <a:p>
            <a:r>
              <a:rPr lang="nb-NO" sz="1350" dirty="0" err="1"/>
              <a:t>Larynx</a:t>
            </a:r>
            <a:r>
              <a:rPr lang="nb-NO" sz="1350" dirty="0"/>
              <a:t>-affeksjon (trang hals, hes stemme)</a:t>
            </a:r>
          </a:p>
          <a:p>
            <a:r>
              <a:rPr lang="nb-NO" sz="1350" dirty="0"/>
              <a:t>Tung pust</a:t>
            </a:r>
          </a:p>
          <a:p>
            <a:r>
              <a:rPr lang="nb-NO" sz="1350" dirty="0"/>
              <a:t>Anafylaksi eller uforklart bevissthetstap</a:t>
            </a:r>
          </a:p>
          <a:p>
            <a:r>
              <a:rPr lang="nb-NO" sz="1350" dirty="0"/>
              <a:t>Utslett med blemmer og pustler</a:t>
            </a:r>
          </a:p>
          <a:p>
            <a:r>
              <a:rPr lang="nb-NO" sz="1350" dirty="0"/>
              <a:t>Forstyrret blodbilde</a:t>
            </a:r>
          </a:p>
          <a:p>
            <a:r>
              <a:rPr lang="nb-NO" sz="1350" dirty="0"/>
              <a:t> «</a:t>
            </a:r>
            <a:r>
              <a:rPr lang="nb-NO" sz="1350" dirty="0" err="1"/>
              <a:t>Drug</a:t>
            </a:r>
            <a:r>
              <a:rPr lang="nb-NO" sz="1350" dirty="0"/>
              <a:t> </a:t>
            </a:r>
            <a:r>
              <a:rPr lang="nb-NO" sz="1350" dirty="0" err="1"/>
              <a:t>fever</a:t>
            </a:r>
            <a:r>
              <a:rPr lang="nb-NO" sz="1350" dirty="0"/>
              <a:t>» </a:t>
            </a:r>
          </a:p>
          <a:p>
            <a:r>
              <a:rPr lang="nb-NO" sz="1350" dirty="0"/>
              <a:t>Nyre- eller leversvikt</a:t>
            </a:r>
          </a:p>
          <a:p>
            <a:r>
              <a:rPr lang="nb-NO" sz="1350" dirty="0"/>
              <a:t>Ukjent reaksjon &lt;10 år siden</a:t>
            </a:r>
          </a:p>
          <a:p>
            <a:r>
              <a:rPr lang="nb-NO" sz="1350" dirty="0"/>
              <a:t>Graviditet</a:t>
            </a:r>
          </a:p>
          <a:p>
            <a:endParaRPr lang="nb-NO" sz="1350" dirty="0"/>
          </a:p>
          <a:p>
            <a:r>
              <a:rPr lang="nb-NO" sz="1350" b="1" dirty="0"/>
              <a:t>Tiltak</a:t>
            </a:r>
          </a:p>
          <a:p>
            <a:pPr marL="214313" indent="-214313">
              <a:buFont typeface="Arial" panose="020B0604020202020204" pitchFamily="34" charset="0"/>
              <a:buChar char="•"/>
            </a:pPr>
            <a:r>
              <a:rPr lang="nb-NO" sz="1350" dirty="0"/>
              <a:t>Bruk retningslinjens alternative antibiotika ved penicillinallergi</a:t>
            </a:r>
          </a:p>
          <a:p>
            <a:pPr marL="214313" indent="-214313">
              <a:buFont typeface="Arial" panose="020B0604020202020204" pitchFamily="34" charset="0"/>
              <a:buChar char="•"/>
            </a:pPr>
            <a:r>
              <a:rPr lang="nb-NO" sz="1350" dirty="0"/>
              <a:t>Pasienten henvises til allergologisk utredning</a:t>
            </a:r>
          </a:p>
        </p:txBody>
      </p:sp>
      <p:sp>
        <p:nvSpPr>
          <p:cNvPr id="10" name="TekstSylinder 9"/>
          <p:cNvSpPr txBox="1">
            <a:spLocks noGrp="1" noRot="1" noMove="1" noResize="1" noEditPoints="1" noAdjustHandles="1" noChangeArrowheads="1" noChangeShapeType="1"/>
          </p:cNvSpPr>
          <p:nvPr/>
        </p:nvSpPr>
        <p:spPr>
          <a:xfrm>
            <a:off x="589084" y="884"/>
            <a:ext cx="8554915" cy="369332"/>
          </a:xfrm>
          <a:prstGeom prst="rect">
            <a:avLst/>
          </a:prstGeom>
          <a:noFill/>
        </p:spPr>
        <p:txBody>
          <a:bodyPr wrap="square" rtlCol="0">
            <a:spAutoFit/>
          </a:bodyPr>
          <a:lstStyle/>
          <a:p>
            <a:pPr algn="ctr"/>
            <a:r>
              <a:rPr lang="nb-NO" dirty="0">
                <a:solidFill>
                  <a:srgbClr val="23BDE1"/>
                </a:solidFill>
              </a:rPr>
              <a:t>Risiko for penicillin-allergi basert på symptomer/sykehistorie og korresponderende tiltak</a:t>
            </a:r>
            <a:endParaRPr lang="en-GB" dirty="0">
              <a:solidFill>
                <a:srgbClr val="23BDE1"/>
              </a:solidFill>
            </a:endParaRPr>
          </a:p>
        </p:txBody>
      </p:sp>
    </p:spTree>
    <p:extLst>
      <p:ext uri="{BB962C8B-B14F-4D97-AF65-F5344CB8AC3E}">
        <p14:creationId xmlns:p14="http://schemas.microsoft.com/office/powerpoint/2010/main" val="243642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E768-BC42-4680-2EB2-F9540728DC4D}"/>
            </a:ext>
          </a:extLst>
        </p:cNvPr>
        <p:cNvGrpSpPr/>
        <p:nvPr/>
      </p:nvGrpSpPr>
      <p:grpSpPr>
        <a:xfrm>
          <a:off x="0" y="0"/>
          <a:ext cx="0" cy="0"/>
          <a:chOff x="0" y="0"/>
          <a:chExt cx="0" cy="0"/>
        </a:xfrm>
      </p:grpSpPr>
      <p:pic>
        <p:nvPicPr>
          <p:cNvPr id="1026" name="Picture 2">
            <a:hlinkClick r:id="rId3" tooltip="www.antibiotika.no/nsas"/>
            <a:extLst>
              <a:ext uri="{FF2B5EF4-FFF2-40B4-BE49-F238E27FC236}">
                <a16:creationId xmlns:a16="http://schemas.microsoft.com/office/drawing/2014/main" id="{480C1DD5-1B9E-0441-A4DF-48654EC3B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Plassholder for innhold 2">
            <a:extLst>
              <a:ext uri="{FF2B5EF4-FFF2-40B4-BE49-F238E27FC236}">
                <a16:creationId xmlns:a16="http://schemas.microsoft.com/office/drawing/2014/main" id="{014492CC-9504-CABF-9381-5131CB3F64CB}"/>
              </a:ext>
            </a:extLst>
          </p:cNvPr>
          <p:cNvGraphicFramePr>
            <a:graphicFrameLocks noGrp="1"/>
          </p:cNvGraphicFramePr>
          <p:nvPr>
            <p:ph idx="1"/>
            <p:extLst>
              <p:ext uri="{D42A27DB-BD31-4B8C-83A1-F6EECF244321}">
                <p14:modId xmlns:p14="http://schemas.microsoft.com/office/powerpoint/2010/main" val="2227827404"/>
              </p:ext>
            </p:extLst>
          </p:nvPr>
        </p:nvGraphicFramePr>
        <p:xfrm>
          <a:off x="3370580" y="594361"/>
          <a:ext cx="4020820" cy="42824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tel 1">
            <a:extLst>
              <a:ext uri="{FF2B5EF4-FFF2-40B4-BE49-F238E27FC236}">
                <a16:creationId xmlns:a16="http://schemas.microsoft.com/office/drawing/2014/main" id="{C22E842C-6026-74B7-4ADA-ED4D41236B71}"/>
              </a:ext>
            </a:extLst>
          </p:cNvPr>
          <p:cNvSpPr>
            <a:spLocks noGrp="1"/>
          </p:cNvSpPr>
          <p:nvPr>
            <p:ph type="title"/>
          </p:nvPr>
        </p:nvSpPr>
        <p:spPr>
          <a:xfrm>
            <a:off x="479234" y="614949"/>
            <a:ext cx="2743200" cy="3576051"/>
          </a:xfrm>
        </p:spPr>
        <p:txBody>
          <a:bodyPr anchor="ctr">
            <a:normAutofit/>
          </a:bodyPr>
          <a:lstStyle/>
          <a:p>
            <a:r>
              <a:rPr lang="nb-NO" sz="3200" dirty="0">
                <a:solidFill>
                  <a:srgbClr val="23BDE1"/>
                </a:solidFill>
              </a:rPr>
              <a:t>Fokusområder</a:t>
            </a:r>
            <a:br>
              <a:rPr lang="nb-NO" sz="3200" dirty="0">
                <a:solidFill>
                  <a:srgbClr val="23BDE1"/>
                </a:solidFill>
              </a:rPr>
            </a:br>
            <a:r>
              <a:rPr lang="nb-NO" sz="3200" dirty="0">
                <a:solidFill>
                  <a:srgbClr val="23BDE1"/>
                </a:solidFill>
              </a:rPr>
              <a:t>for sykepleiere</a:t>
            </a:r>
          </a:p>
        </p:txBody>
      </p:sp>
    </p:spTree>
    <p:extLst>
      <p:ext uri="{BB962C8B-B14F-4D97-AF65-F5344CB8AC3E}">
        <p14:creationId xmlns:p14="http://schemas.microsoft.com/office/powerpoint/2010/main" val="419081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5864-B119-6CF0-1358-87D579651B4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9728B29-D44F-C6B4-39EE-2644F6C5471A}"/>
              </a:ext>
            </a:extLst>
          </p:cNvPr>
          <p:cNvSpPr>
            <a:spLocks noGrp="1"/>
          </p:cNvSpPr>
          <p:nvPr>
            <p:ph type="title"/>
          </p:nvPr>
        </p:nvSpPr>
        <p:spPr>
          <a:xfrm>
            <a:off x="845820" y="62025"/>
            <a:ext cx="7919262" cy="857250"/>
          </a:xfrm>
        </p:spPr>
        <p:txBody>
          <a:bodyPr/>
          <a:lstStyle/>
          <a:p>
            <a:r>
              <a:rPr lang="nb-NO" dirty="0">
                <a:solidFill>
                  <a:srgbClr val="23BDE1"/>
                </a:solidFill>
              </a:rPr>
              <a:t>Penicillinallergi</a:t>
            </a:r>
          </a:p>
        </p:txBody>
      </p:sp>
      <p:sp>
        <p:nvSpPr>
          <p:cNvPr id="3" name="Plassholder for innhold 2">
            <a:extLst>
              <a:ext uri="{FF2B5EF4-FFF2-40B4-BE49-F238E27FC236}">
                <a16:creationId xmlns:a16="http://schemas.microsoft.com/office/drawing/2014/main" id="{295F1DE0-DA3A-4E13-1DD6-D6F5F8D8ABBB}"/>
              </a:ext>
            </a:extLst>
          </p:cNvPr>
          <p:cNvSpPr>
            <a:spLocks noGrp="1"/>
          </p:cNvSpPr>
          <p:nvPr>
            <p:ph idx="1"/>
          </p:nvPr>
        </p:nvSpPr>
        <p:spPr>
          <a:xfrm>
            <a:off x="845819" y="1081454"/>
            <a:ext cx="6812281" cy="3669616"/>
          </a:xfrm>
        </p:spPr>
        <p:txBody>
          <a:bodyPr>
            <a:normAutofit fontScale="70000" lnSpcReduction="20000"/>
          </a:bodyPr>
          <a:lstStyle/>
          <a:p>
            <a:pPr marL="285750" indent="-285750">
              <a:buFont typeface="Arial" panose="020B0604020202020204" pitchFamily="34" charset="0"/>
              <a:buChar char="•"/>
            </a:pPr>
            <a:r>
              <a:rPr lang="nb-NO" sz="2800" dirty="0"/>
              <a:t>10% av befolkningen rapporterer at de er allergiske mot penicilliner, men &lt;1% er reelt allergiske</a:t>
            </a:r>
          </a:p>
          <a:p>
            <a:endParaRPr lang="nb-NO" sz="2800" dirty="0"/>
          </a:p>
          <a:p>
            <a:pPr marL="285750" indent="-285750">
              <a:buFont typeface="Arial" panose="020B0604020202020204" pitchFamily="34" charset="0"/>
              <a:buChar char="•"/>
            </a:pPr>
            <a:r>
              <a:rPr lang="nb-NO" sz="2800" dirty="0"/>
              <a:t>Ca. 80% av pasientene med reell penicillinallergi har mistet sin allergi etter 10 år</a:t>
            </a:r>
          </a:p>
          <a:p>
            <a:endParaRPr lang="nb-NO" sz="2800" dirty="0"/>
          </a:p>
          <a:p>
            <a:pPr marL="285750" indent="-285750">
              <a:buFont typeface="Arial" panose="020B0604020202020204" pitchFamily="34" charset="0"/>
              <a:buChar char="•"/>
            </a:pPr>
            <a:r>
              <a:rPr lang="nb-NO" sz="2800" dirty="0"/>
              <a:t>Pasienter med oppgitt penicillinallergi får ofte bredspektrede antibiotika og har dermed økt risiko for </a:t>
            </a:r>
          </a:p>
          <a:p>
            <a:pPr marL="1714500" lvl="3" indent="-342900">
              <a:lnSpc>
                <a:spcPct val="150000"/>
              </a:lnSpc>
              <a:buFont typeface="Courier New" panose="02070309020205020404" pitchFamily="49" charset="0"/>
              <a:buChar char="o"/>
            </a:pPr>
            <a:r>
              <a:rPr lang="nb-NO" sz="2800" dirty="0"/>
              <a:t>dårligere behandling </a:t>
            </a:r>
          </a:p>
          <a:p>
            <a:pPr marL="1714500" lvl="3" indent="-342900">
              <a:lnSpc>
                <a:spcPct val="150000"/>
              </a:lnSpc>
              <a:buFont typeface="Courier New" panose="02070309020205020404" pitchFamily="49" charset="0"/>
              <a:buChar char="o"/>
            </a:pPr>
            <a:r>
              <a:rPr lang="nb-NO" sz="2800" dirty="0"/>
              <a:t>antibiotikaresistente bakterier </a:t>
            </a:r>
          </a:p>
          <a:p>
            <a:pPr marL="1714500" lvl="3" indent="-342900">
              <a:lnSpc>
                <a:spcPct val="150000"/>
              </a:lnSpc>
              <a:buFont typeface="Courier New" panose="02070309020205020404" pitchFamily="49" charset="0"/>
              <a:buChar char="o"/>
            </a:pPr>
            <a:r>
              <a:rPr lang="nb-NO" sz="2800" dirty="0"/>
              <a:t>økte kostnader </a:t>
            </a:r>
          </a:p>
          <a:p>
            <a:endParaRPr lang="nb-NO" dirty="0"/>
          </a:p>
        </p:txBody>
      </p:sp>
      <p:pic>
        <p:nvPicPr>
          <p:cNvPr id="1026" name="Picture 2">
            <a:hlinkClick r:id="rId3" tooltip="www.antibiotika.no/nsas"/>
            <a:extLst>
              <a:ext uri="{FF2B5EF4-FFF2-40B4-BE49-F238E27FC236}">
                <a16:creationId xmlns:a16="http://schemas.microsoft.com/office/drawing/2014/main" id="{A7107124-EEE2-780D-2989-1D5F68E7F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hud med elveblest">
            <a:extLst>
              <a:ext uri="{FF2B5EF4-FFF2-40B4-BE49-F238E27FC236}">
                <a16:creationId xmlns:a16="http://schemas.microsoft.com/office/drawing/2014/main" id="{61892123-1AF6-8B92-3B15-F708DBF72642}"/>
              </a:ext>
            </a:extLst>
          </p:cNvPr>
          <p:cNvPicPr>
            <a:picLocks noGrp="1" noRot="1" noChangeAspect="1" noMove="1" noResize="1" noEditPoints="1" noAdjustHandles="1" noChangeArrowheads="1" noChangeShapeType="1" noCrop="1"/>
          </p:cNvPicPr>
          <p:nvPr/>
        </p:nvPicPr>
        <p:blipFill>
          <a:blip r:embed="rId5"/>
          <a:stretch>
            <a:fillRect/>
          </a:stretch>
        </p:blipFill>
        <p:spPr>
          <a:xfrm>
            <a:off x="7253654" y="2292341"/>
            <a:ext cx="1890346" cy="2851159"/>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F20F2DF9-11B3-D854-5C05-F81AE6C73AE8}"/>
              </a:ext>
            </a:extLst>
          </p:cNvPr>
          <p:cNvSpPr txBox="1"/>
          <p:nvPr/>
        </p:nvSpPr>
        <p:spPr>
          <a:xfrm>
            <a:off x="6020726" y="4850643"/>
            <a:ext cx="1099981" cy="261610"/>
          </a:xfrm>
          <a:prstGeom prst="rect">
            <a:avLst/>
          </a:prstGeom>
          <a:noFill/>
        </p:spPr>
        <p:txBody>
          <a:bodyPr wrap="none" rtlCol="0">
            <a:spAutoFit/>
          </a:bodyPr>
          <a:lstStyle/>
          <a:p>
            <a:r>
              <a:rPr lang="nb-NO" sz="1100" dirty="0">
                <a:solidFill>
                  <a:schemeClr val="bg1">
                    <a:lumMod val="65000"/>
                  </a:schemeClr>
                </a:solidFill>
              </a:rPr>
              <a:t>Foto: </a:t>
            </a:r>
            <a:r>
              <a:rPr lang="nb-NO" sz="1100" dirty="0" err="1">
                <a:solidFill>
                  <a:schemeClr val="bg1">
                    <a:lumMod val="65000"/>
                  </a:schemeClr>
                </a:solidFill>
              </a:rPr>
              <a:t>Colourbox</a:t>
            </a:r>
            <a:endParaRPr lang="nb-NO" sz="1100" dirty="0">
              <a:solidFill>
                <a:schemeClr val="bg1">
                  <a:lumMod val="65000"/>
                </a:schemeClr>
              </a:solidFill>
            </a:endParaRPr>
          </a:p>
        </p:txBody>
      </p:sp>
    </p:spTree>
    <p:extLst>
      <p:ext uri="{BB962C8B-B14F-4D97-AF65-F5344CB8AC3E}">
        <p14:creationId xmlns:p14="http://schemas.microsoft.com/office/powerpoint/2010/main" val="240075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603F-B4A1-CB32-4F1F-A2C8A83F27A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E67B10C-3693-FDA6-8796-68546D7636B0}"/>
              </a:ext>
            </a:extLst>
          </p:cNvPr>
          <p:cNvSpPr>
            <a:spLocks noGrp="1"/>
          </p:cNvSpPr>
          <p:nvPr>
            <p:ph type="title"/>
          </p:nvPr>
        </p:nvSpPr>
        <p:spPr>
          <a:xfrm>
            <a:off x="845820" y="62025"/>
            <a:ext cx="7919262" cy="857250"/>
          </a:xfrm>
        </p:spPr>
        <p:txBody>
          <a:bodyPr/>
          <a:lstStyle/>
          <a:p>
            <a:r>
              <a:rPr lang="nb-NO" dirty="0">
                <a:solidFill>
                  <a:srgbClr val="23BDE1"/>
                </a:solidFill>
              </a:rPr>
              <a:t>Siri…</a:t>
            </a:r>
          </a:p>
        </p:txBody>
      </p:sp>
      <p:sp>
        <p:nvSpPr>
          <p:cNvPr id="3" name="Plassholder for innhold 2">
            <a:extLst>
              <a:ext uri="{FF2B5EF4-FFF2-40B4-BE49-F238E27FC236}">
                <a16:creationId xmlns:a16="http://schemas.microsoft.com/office/drawing/2014/main" id="{58F99FD3-3622-86AF-3475-E856EE342B8C}"/>
              </a:ext>
            </a:extLst>
          </p:cNvPr>
          <p:cNvSpPr>
            <a:spLocks noGrp="1"/>
          </p:cNvSpPr>
          <p:nvPr>
            <p:ph idx="1"/>
          </p:nvPr>
        </p:nvSpPr>
        <p:spPr>
          <a:xfrm>
            <a:off x="845819" y="919275"/>
            <a:ext cx="6112404" cy="3484547"/>
          </a:xfrm>
        </p:spPr>
        <p:txBody>
          <a:bodyPr/>
          <a:lstStyle/>
          <a:p>
            <a:pPr marL="0" indent="0">
              <a:buNone/>
            </a:pPr>
            <a:r>
              <a:rPr lang="nb-NO" dirty="0"/>
              <a:t>Siri Syvertsen hadde ikke en ekte allergisk reaksjon, og kunne gå over til penicillin tabletter. </a:t>
            </a:r>
          </a:p>
          <a:p>
            <a:pPr marL="0" indent="0">
              <a:buNone/>
            </a:pPr>
            <a:r>
              <a:rPr lang="nb-NO" dirty="0"/>
              <a:t>6 dager etter hun ble innlagt kunne hun utskrives til hjemmet. </a:t>
            </a:r>
          </a:p>
          <a:p>
            <a:pPr marL="0" indent="0">
              <a:buNone/>
            </a:pPr>
            <a:endParaRPr lang="nb-NO" dirty="0"/>
          </a:p>
          <a:p>
            <a:pPr marL="0" indent="0">
              <a:buNone/>
            </a:pPr>
            <a:r>
              <a:rPr lang="nb-NO" dirty="0"/>
              <a:t>Hvilke informasjon ville du gitt Siri ved utskrivelse?</a:t>
            </a:r>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86FC52C5-59B4-E6D9-9082-E4311D066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pasient i seng">
            <a:extLst>
              <a:ext uri="{FF2B5EF4-FFF2-40B4-BE49-F238E27FC236}">
                <a16:creationId xmlns:a16="http://schemas.microsoft.com/office/drawing/2014/main" id="{E341961B-1160-CD98-3415-3ED833DC5548}"/>
              </a:ext>
            </a:extLst>
          </p:cNvPr>
          <p:cNvPicPr>
            <a:picLocks noGrp="1" noRot="1" noChangeAspect="1" noMove="1" noResize="1" noEditPoints="1" noAdjustHandles="1" noChangeArrowheads="1" noChangeShapeType="1" noCrop="1"/>
          </p:cNvPicPr>
          <p:nvPr/>
        </p:nvPicPr>
        <p:blipFill>
          <a:blip r:embed="rId5"/>
          <a:srcRect l="56807"/>
          <a:stretch/>
        </p:blipFill>
        <p:spPr>
          <a:xfrm>
            <a:off x="6958223" y="2006085"/>
            <a:ext cx="2082907" cy="30116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89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AC15-0583-8495-3019-3F505BCC34F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E858B81-754B-597D-05B1-2BAC63B43381}"/>
              </a:ext>
            </a:extLst>
          </p:cNvPr>
          <p:cNvSpPr>
            <a:spLocks noGrp="1"/>
          </p:cNvSpPr>
          <p:nvPr>
            <p:ph type="title"/>
          </p:nvPr>
        </p:nvSpPr>
        <p:spPr>
          <a:xfrm>
            <a:off x="845820" y="62025"/>
            <a:ext cx="7919262" cy="857250"/>
          </a:xfrm>
        </p:spPr>
        <p:txBody>
          <a:bodyPr/>
          <a:lstStyle/>
          <a:p>
            <a:r>
              <a:rPr lang="nb-NO" dirty="0">
                <a:solidFill>
                  <a:srgbClr val="23BDE1"/>
                </a:solidFill>
              </a:rPr>
              <a:t>Pasientinformasjon</a:t>
            </a:r>
          </a:p>
        </p:txBody>
      </p:sp>
      <p:sp>
        <p:nvSpPr>
          <p:cNvPr id="3" name="Plassholder for innhold 2">
            <a:extLst>
              <a:ext uri="{FF2B5EF4-FFF2-40B4-BE49-F238E27FC236}">
                <a16:creationId xmlns:a16="http://schemas.microsoft.com/office/drawing/2014/main" id="{DA092DF0-A166-3CF4-6C74-B0BF96307EBF}"/>
              </a:ext>
            </a:extLst>
          </p:cNvPr>
          <p:cNvSpPr>
            <a:spLocks noGrp="1"/>
          </p:cNvSpPr>
          <p:nvPr>
            <p:ph idx="1"/>
          </p:nvPr>
        </p:nvSpPr>
        <p:spPr>
          <a:xfrm>
            <a:off x="845820" y="1433147"/>
            <a:ext cx="7919262" cy="2970676"/>
          </a:xfrm>
        </p:spPr>
        <p:txBody>
          <a:bodyPr>
            <a:normAutofit lnSpcReduction="10000"/>
          </a:bodyPr>
          <a:lstStyle/>
          <a:p>
            <a:r>
              <a:rPr lang="nb-NO" dirty="0"/>
              <a:t>Følge medisintidene</a:t>
            </a:r>
          </a:p>
          <a:p>
            <a:r>
              <a:rPr lang="nb-NO" dirty="0"/>
              <a:t>Stopp kuren når du skal – ikke spar tabletter til seinere bruk</a:t>
            </a:r>
          </a:p>
          <a:p>
            <a:r>
              <a:rPr lang="nb-NO" dirty="0"/>
              <a:t>Ta kontakt med lege ved forverring</a:t>
            </a:r>
          </a:p>
          <a:p>
            <a:r>
              <a:rPr lang="nb-NO" dirty="0"/>
              <a:t>Lette bivirkninger er ikke unormalt</a:t>
            </a:r>
          </a:p>
          <a:p>
            <a:r>
              <a:rPr lang="nb-NO" dirty="0"/>
              <a:t>Ikke del antibiotikakuren din med andre</a:t>
            </a:r>
          </a:p>
          <a:p>
            <a:r>
              <a:rPr lang="nb-NO" dirty="0"/>
              <a:t>Rester kan leveres til apoteket</a:t>
            </a:r>
          </a:p>
        </p:txBody>
      </p:sp>
      <p:pic>
        <p:nvPicPr>
          <p:cNvPr id="1026" name="Picture 2">
            <a:hlinkClick r:id="rId3" tooltip="www.antibiotika.no/nsas"/>
            <a:extLst>
              <a:ext uri="{FF2B5EF4-FFF2-40B4-BE49-F238E27FC236}">
                <a16:creationId xmlns:a16="http://schemas.microsoft.com/office/drawing/2014/main" id="{314F10DE-8DB9-E6F1-D30C-4B43B58BE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Sjekkliste og blyant for tegneserie">
            <a:extLst>
              <a:ext uri="{FF2B5EF4-FFF2-40B4-BE49-F238E27FC236}">
                <a16:creationId xmlns:a16="http://schemas.microsoft.com/office/drawing/2014/main" id="{9713BCBC-FC98-3320-C429-63F1CB6F55DA}"/>
              </a:ext>
            </a:extLst>
          </p:cNvPr>
          <p:cNvPicPr>
            <a:picLocks noGrp="1" noRot="1" noChangeAspect="1" noMove="1" noResize="1" noEditPoints="1" noAdjustHandles="1" noChangeArrowheads="1" noChangeShapeType="1" noCrop="1"/>
          </p:cNvPicPr>
          <p:nvPr/>
        </p:nvPicPr>
        <p:blipFill>
          <a:blip r:embed="rId5"/>
          <a:stretch>
            <a:fillRect/>
          </a:stretch>
        </p:blipFill>
        <p:spPr>
          <a:xfrm>
            <a:off x="6775939" y="3367454"/>
            <a:ext cx="2368061" cy="1776046"/>
          </a:xfrm>
          <a:prstGeom prst="rect">
            <a:avLst/>
          </a:prstGeom>
        </p:spPr>
      </p:pic>
    </p:spTree>
    <p:extLst>
      <p:ext uri="{BB962C8B-B14F-4D97-AF65-F5344CB8AC3E}">
        <p14:creationId xmlns:p14="http://schemas.microsoft.com/office/powerpoint/2010/main" val="714848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A1E36C97-6C5C-4A07-747D-1FB9391248E8}"/>
              </a:ext>
            </a:extLst>
          </p:cNvPr>
          <p:cNvSpPr txBox="1"/>
          <p:nvPr/>
        </p:nvSpPr>
        <p:spPr>
          <a:xfrm>
            <a:off x="4572000" y="1671999"/>
            <a:ext cx="2825240" cy="2377574"/>
          </a:xfrm>
          <a:prstGeom prst="rect">
            <a:avLst/>
          </a:prstGeom>
          <a:noFill/>
        </p:spPr>
        <p:txBody>
          <a:bodyPr wrap="square" rtlCol="0">
            <a:spAutoFit/>
          </a:bodyPr>
          <a:lstStyle/>
          <a:p>
            <a:r>
              <a:rPr lang="nb-NO" sz="2475" dirty="0">
                <a:solidFill>
                  <a:srgbClr val="269FC0"/>
                </a:solidFill>
              </a:rPr>
              <a:t>God sykepleie </a:t>
            </a:r>
            <a:r>
              <a:rPr lang="nb-NO" sz="2475" b="1" dirty="0">
                <a:solidFill>
                  <a:srgbClr val="269FC0"/>
                </a:solidFill>
              </a:rPr>
              <a:t>er</a:t>
            </a:r>
            <a:r>
              <a:rPr lang="nb-NO" sz="2475" dirty="0">
                <a:solidFill>
                  <a:srgbClr val="269FC0"/>
                </a:solidFill>
              </a:rPr>
              <a:t> </a:t>
            </a:r>
          </a:p>
          <a:p>
            <a:r>
              <a:rPr lang="nb-NO" sz="2475" dirty="0">
                <a:solidFill>
                  <a:srgbClr val="269FC0"/>
                </a:solidFill>
              </a:rPr>
              <a:t>god antibiotikastyring, </a:t>
            </a:r>
          </a:p>
          <a:p>
            <a:r>
              <a:rPr lang="nb-NO" sz="2475" dirty="0">
                <a:solidFill>
                  <a:srgbClr val="269FC0"/>
                </a:solidFill>
              </a:rPr>
              <a:t>og god antibiotikastyring </a:t>
            </a:r>
          </a:p>
          <a:p>
            <a:r>
              <a:rPr lang="nb-NO" sz="2475" b="1" dirty="0">
                <a:solidFill>
                  <a:srgbClr val="269FC0"/>
                </a:solidFill>
              </a:rPr>
              <a:t>er</a:t>
            </a:r>
            <a:r>
              <a:rPr lang="nb-NO" sz="2475" dirty="0">
                <a:solidFill>
                  <a:srgbClr val="269FC0"/>
                </a:solidFill>
              </a:rPr>
              <a:t> god sykepleie! </a:t>
            </a:r>
          </a:p>
        </p:txBody>
      </p:sp>
      <p:pic>
        <p:nvPicPr>
          <p:cNvPr id="3" name="Bilde 2" descr="Bilde av en kvinnelig sykepleier i supermannkappe">
            <a:extLst>
              <a:ext uri="{FF2B5EF4-FFF2-40B4-BE49-F238E27FC236}">
                <a16:creationId xmlns:a16="http://schemas.microsoft.com/office/drawing/2014/main" id="{D0EEFEA0-F87A-CDBB-0F11-FD12ABFACF59}"/>
              </a:ext>
            </a:extLst>
          </p:cNvPr>
          <p:cNvPicPr>
            <a:picLocks noGrp="1" noRot="1" noChangeAspect="1" noMove="1" noResize="1" noEditPoints="1" noAdjustHandles="1" noChangeArrowheads="1" noChangeShapeType="1" noCrop="1"/>
          </p:cNvPicPr>
          <p:nvPr/>
        </p:nvPicPr>
        <p:blipFill>
          <a:blip r:embed="rId3"/>
          <a:stretch>
            <a:fillRect/>
          </a:stretch>
        </p:blipFill>
        <p:spPr>
          <a:xfrm>
            <a:off x="0" y="-673110"/>
            <a:ext cx="4015379" cy="6016634"/>
          </a:xfrm>
          <a:prstGeom prst="rect">
            <a:avLst/>
          </a:prstGeom>
        </p:spPr>
      </p:pic>
      <p:sp>
        <p:nvSpPr>
          <p:cNvPr id="4" name="TekstSylinder 3">
            <a:extLst>
              <a:ext uri="{FF2B5EF4-FFF2-40B4-BE49-F238E27FC236}">
                <a16:creationId xmlns:a16="http://schemas.microsoft.com/office/drawing/2014/main" id="{440BA5C0-0C7E-0EE9-5868-C2CA9318F74C}"/>
              </a:ext>
            </a:extLst>
          </p:cNvPr>
          <p:cNvSpPr txBox="1"/>
          <p:nvPr/>
        </p:nvSpPr>
        <p:spPr>
          <a:xfrm>
            <a:off x="138438" y="4897342"/>
            <a:ext cx="742511" cy="196208"/>
          </a:xfrm>
          <a:prstGeom prst="rect">
            <a:avLst/>
          </a:prstGeom>
          <a:noFill/>
        </p:spPr>
        <p:txBody>
          <a:bodyPr wrap="none" rtlCol="0">
            <a:spAutoFit/>
          </a:bodyPr>
          <a:lstStyle/>
          <a:p>
            <a:r>
              <a:rPr lang="nb-NO" sz="675" dirty="0">
                <a:solidFill>
                  <a:schemeClr val="bg1">
                    <a:lumMod val="65000"/>
                  </a:schemeClr>
                </a:solidFill>
              </a:rPr>
              <a:t>Foto: </a:t>
            </a:r>
            <a:r>
              <a:rPr lang="nb-NO" sz="675" dirty="0" err="1">
                <a:solidFill>
                  <a:schemeClr val="bg1">
                    <a:lumMod val="65000"/>
                  </a:schemeClr>
                </a:solidFill>
              </a:rPr>
              <a:t>Colourbox</a:t>
            </a:r>
            <a:endParaRPr lang="nb-NO" sz="675" dirty="0">
              <a:solidFill>
                <a:schemeClr val="bg1">
                  <a:lumMod val="65000"/>
                </a:schemeClr>
              </a:solidFill>
            </a:endParaRPr>
          </a:p>
        </p:txBody>
      </p:sp>
    </p:spTree>
    <p:extLst>
      <p:ext uri="{BB962C8B-B14F-4D97-AF65-F5344CB8AC3E}">
        <p14:creationId xmlns:p14="http://schemas.microsoft.com/office/powerpoint/2010/main" val="2409331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05297-25CD-8315-9463-C1FCCBC8C37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1CACEE1-CEFD-B022-DC83-ECDF894BFA69}"/>
              </a:ext>
            </a:extLst>
          </p:cNvPr>
          <p:cNvSpPr>
            <a:spLocks noGrp="1"/>
          </p:cNvSpPr>
          <p:nvPr>
            <p:ph type="title"/>
          </p:nvPr>
        </p:nvSpPr>
        <p:spPr>
          <a:xfrm>
            <a:off x="845820" y="62025"/>
            <a:ext cx="7919262" cy="857250"/>
          </a:xfrm>
        </p:spPr>
        <p:txBody>
          <a:bodyPr/>
          <a:lstStyle/>
          <a:p>
            <a:r>
              <a:rPr lang="nb-NO" dirty="0">
                <a:solidFill>
                  <a:srgbClr val="23BDE1"/>
                </a:solidFill>
              </a:rPr>
              <a:t>Ressurser</a:t>
            </a:r>
          </a:p>
        </p:txBody>
      </p:sp>
      <p:sp>
        <p:nvSpPr>
          <p:cNvPr id="3" name="Plassholder for innhold 2">
            <a:extLst>
              <a:ext uri="{FF2B5EF4-FFF2-40B4-BE49-F238E27FC236}">
                <a16:creationId xmlns:a16="http://schemas.microsoft.com/office/drawing/2014/main" id="{13AB1D2F-784F-B319-CCAE-ECB554272394}"/>
              </a:ext>
            </a:extLst>
          </p:cNvPr>
          <p:cNvSpPr>
            <a:spLocks noGrp="1"/>
          </p:cNvSpPr>
          <p:nvPr>
            <p:ph idx="1"/>
          </p:nvPr>
        </p:nvSpPr>
        <p:spPr>
          <a:xfrm>
            <a:off x="845820" y="1195755"/>
            <a:ext cx="7919262" cy="3208068"/>
          </a:xfrm>
        </p:spPr>
        <p:txBody>
          <a:bodyPr/>
          <a:lstStyle/>
          <a:p>
            <a:pPr marL="0" indent="0">
              <a:buNone/>
            </a:pPr>
            <a:r>
              <a:rPr lang="nb-NO" dirty="0">
                <a:hlinkClick r:id="rId3"/>
              </a:rPr>
              <a:t>Antibiotika.no</a:t>
            </a:r>
            <a:endParaRPr lang="nb-NO" dirty="0"/>
          </a:p>
          <a:p>
            <a:pPr marL="0" indent="0">
              <a:buNone/>
            </a:pPr>
            <a:r>
              <a:rPr lang="nb-NO" dirty="0">
                <a:hlinkClick r:id="rId3"/>
              </a:rPr>
              <a:t>Nasjonalt senter for antibiotikabruk i sykehus</a:t>
            </a:r>
            <a:endParaRPr lang="nb-NO" dirty="0"/>
          </a:p>
          <a:p>
            <a:pPr marL="0" indent="0">
              <a:buNone/>
            </a:pPr>
            <a:r>
              <a:rPr lang="nb-NO" dirty="0">
                <a:hlinkClick r:id="rId4"/>
              </a:rPr>
              <a:t>Analyseoversikten</a:t>
            </a:r>
            <a:endParaRPr lang="nb-NO" dirty="0"/>
          </a:p>
          <a:p>
            <a:pPr marL="0" indent="0">
              <a:buNone/>
            </a:pPr>
            <a:r>
              <a:rPr lang="nb-NO" dirty="0">
                <a:hlinkClick r:id="rId5"/>
              </a:rPr>
              <a:t>Antibiotika i sykehus – retningslinje</a:t>
            </a:r>
            <a:endParaRPr lang="nb-NO" dirty="0"/>
          </a:p>
          <a:p>
            <a:pPr marL="0" indent="0">
              <a:buNone/>
            </a:pPr>
            <a:r>
              <a:rPr lang="nb-NO" dirty="0">
                <a:hlinkClick r:id="rId6"/>
              </a:rPr>
              <a:t>Antibiotikabruk i sykehus – e-læringskurs</a:t>
            </a:r>
            <a:endParaRPr lang="nb-NO" dirty="0"/>
          </a:p>
          <a:p>
            <a:pPr marL="0" indent="0">
              <a:buNone/>
            </a:pPr>
            <a:r>
              <a:rPr lang="nb-NO" dirty="0">
                <a:hlinkClick r:id="rId7"/>
              </a:rPr>
              <a:t>Antibiotika i helsetjenesten – e-læringskurs for sykepleiere</a:t>
            </a:r>
            <a:endParaRPr lang="nb-NO" dirty="0"/>
          </a:p>
        </p:txBody>
      </p:sp>
      <p:pic>
        <p:nvPicPr>
          <p:cNvPr id="1026" name="Picture 2">
            <a:hlinkClick r:id="rId8" tooltip="www.antibiotika.no/nsas"/>
            <a:extLst>
              <a:ext uri="{FF2B5EF4-FFF2-40B4-BE49-F238E27FC236}">
                <a16:creationId xmlns:a16="http://schemas.microsoft.com/office/drawing/2014/main" id="{7AF36E3C-D58E-5120-68D2-843F851342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2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93AA1C-BDBA-AA1E-3B2C-28C8AA4091A9}"/>
              </a:ext>
            </a:extLst>
          </p:cNvPr>
          <p:cNvSpPr>
            <a:spLocks noGrp="1"/>
          </p:cNvSpPr>
          <p:nvPr>
            <p:ph type="title"/>
          </p:nvPr>
        </p:nvSpPr>
        <p:spPr>
          <a:xfrm>
            <a:off x="845820" y="62025"/>
            <a:ext cx="7919262" cy="857250"/>
          </a:xfrm>
        </p:spPr>
        <p:txBody>
          <a:bodyPr/>
          <a:lstStyle/>
          <a:p>
            <a:r>
              <a:rPr lang="nb-NO" dirty="0">
                <a:solidFill>
                  <a:srgbClr val="23BDE1"/>
                </a:solidFill>
              </a:rPr>
              <a:t>Spørsmål 1</a:t>
            </a:r>
          </a:p>
        </p:txBody>
      </p:sp>
      <p:sp>
        <p:nvSpPr>
          <p:cNvPr id="3" name="Plassholder for innhold 2">
            <a:extLst>
              <a:ext uri="{FF2B5EF4-FFF2-40B4-BE49-F238E27FC236}">
                <a16:creationId xmlns:a16="http://schemas.microsoft.com/office/drawing/2014/main" id="{542E3BA5-AC63-ED1A-1879-6F8AC6F7794C}"/>
              </a:ext>
            </a:extLst>
          </p:cNvPr>
          <p:cNvSpPr>
            <a:spLocks noGrp="1"/>
          </p:cNvSpPr>
          <p:nvPr>
            <p:ph idx="1"/>
          </p:nvPr>
        </p:nvSpPr>
        <p:spPr>
          <a:xfrm>
            <a:off x="845820" y="919275"/>
            <a:ext cx="7919262" cy="1740105"/>
          </a:xfrm>
        </p:spPr>
        <p:txBody>
          <a:bodyPr>
            <a:normAutofit lnSpcReduction="10000"/>
          </a:bodyPr>
          <a:lstStyle/>
          <a:p>
            <a:pPr marL="0" indent="0">
              <a:buNone/>
            </a:pPr>
            <a:r>
              <a:rPr lang="nb-NO" sz="1800" dirty="0"/>
              <a:t>Siri Syvertsen er 57 år, har diabetes </a:t>
            </a:r>
            <a:r>
              <a:rPr lang="nb-NO" sz="1800" dirty="0" err="1"/>
              <a:t>mellitus</a:t>
            </a:r>
            <a:r>
              <a:rPr lang="nb-NO" sz="1800" dirty="0"/>
              <a:t> type 2, ellers frisk. Hun innlegges på sykehus fordi fastlegen mistenker infeksjonssykdom: Siri hoster mye, har forhøyet </a:t>
            </a:r>
            <a:r>
              <a:rPr lang="nb-NO" sz="1800" dirty="0" err="1"/>
              <a:t>crp</a:t>
            </a:r>
            <a:r>
              <a:rPr lang="nb-NO" sz="1800" dirty="0"/>
              <a:t>, hun har feber og blodtrykket er litt lavere enn normalt. </a:t>
            </a:r>
          </a:p>
          <a:p>
            <a:endParaRPr lang="nb-NO" sz="1800" dirty="0"/>
          </a:p>
          <a:p>
            <a:pPr marL="0" indent="0">
              <a:buNone/>
            </a:pPr>
            <a:r>
              <a:rPr lang="nb-NO" sz="1800" b="1" dirty="0"/>
              <a:t>Diskuter: </a:t>
            </a:r>
            <a:r>
              <a:rPr lang="nb-NO" sz="1800" dirty="0"/>
              <a:t>Som sykepleier i akuttmottak, hvilke observasjoner må du gjøre for å kartlegge pasientens status?  </a:t>
            </a:r>
            <a:endParaRPr lang="en-GB" sz="1800" dirty="0"/>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EA13526D-60EF-1AA8-953F-46AD12F99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descr="Bilde av sykepleier som snakker med pasient innlagt på sykehus">
            <a:extLst>
              <a:ext uri="{FF2B5EF4-FFF2-40B4-BE49-F238E27FC236}">
                <a16:creationId xmlns:a16="http://schemas.microsoft.com/office/drawing/2014/main" id="{F07FBB6C-59BB-DEA3-3136-1E9F33E2FFCB}"/>
              </a:ext>
            </a:extLst>
          </p:cNvPr>
          <p:cNvPicPr>
            <a:picLocks noChangeAspect="1"/>
          </p:cNvPicPr>
          <p:nvPr/>
        </p:nvPicPr>
        <p:blipFill>
          <a:blip r:embed="rId5"/>
          <a:stretch>
            <a:fillRect/>
          </a:stretch>
        </p:blipFill>
        <p:spPr>
          <a:xfrm>
            <a:off x="2605666" y="2553995"/>
            <a:ext cx="4099934" cy="2555330"/>
          </a:xfrm>
          <a:prstGeom prst="rect">
            <a:avLst/>
          </a:prstGeom>
        </p:spPr>
      </p:pic>
      <p:sp>
        <p:nvSpPr>
          <p:cNvPr id="9" name="TekstSylinder 8">
            <a:extLst>
              <a:ext uri="{FF2B5EF4-FFF2-40B4-BE49-F238E27FC236}">
                <a16:creationId xmlns:a16="http://schemas.microsoft.com/office/drawing/2014/main" id="{644FD3B0-0A50-127E-B0E2-36868E08C0B1}"/>
              </a:ext>
            </a:extLst>
          </p:cNvPr>
          <p:cNvSpPr txBox="1"/>
          <p:nvPr/>
        </p:nvSpPr>
        <p:spPr>
          <a:xfrm>
            <a:off x="7623231" y="4884420"/>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3811001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10420-09E6-7761-06C2-A2E07E0C37B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6247B0-8057-C917-612C-9FA93D0D8C85}"/>
              </a:ext>
            </a:extLst>
          </p:cNvPr>
          <p:cNvSpPr>
            <a:spLocks noGrp="1"/>
          </p:cNvSpPr>
          <p:nvPr>
            <p:ph type="title"/>
          </p:nvPr>
        </p:nvSpPr>
        <p:spPr>
          <a:xfrm>
            <a:off x="845820" y="62025"/>
            <a:ext cx="7919262" cy="857250"/>
          </a:xfrm>
        </p:spPr>
        <p:txBody>
          <a:bodyPr/>
          <a:lstStyle/>
          <a:p>
            <a:r>
              <a:rPr lang="nb-NO" dirty="0">
                <a:solidFill>
                  <a:srgbClr val="23BDE1"/>
                </a:solidFill>
              </a:rPr>
              <a:t>Spørsmål 2</a:t>
            </a:r>
          </a:p>
        </p:txBody>
      </p:sp>
      <p:sp>
        <p:nvSpPr>
          <p:cNvPr id="3" name="Plassholder for innhold 2">
            <a:extLst>
              <a:ext uri="{FF2B5EF4-FFF2-40B4-BE49-F238E27FC236}">
                <a16:creationId xmlns:a16="http://schemas.microsoft.com/office/drawing/2014/main" id="{62F20F30-8F52-6F23-1ECC-91893F59B7AD}"/>
              </a:ext>
            </a:extLst>
          </p:cNvPr>
          <p:cNvSpPr>
            <a:spLocks noGrp="1"/>
          </p:cNvSpPr>
          <p:nvPr>
            <p:ph idx="1"/>
          </p:nvPr>
        </p:nvSpPr>
        <p:spPr>
          <a:xfrm>
            <a:off x="845820" y="990600"/>
            <a:ext cx="7246620" cy="3413760"/>
          </a:xfrm>
        </p:spPr>
        <p:txBody>
          <a:bodyPr>
            <a:normAutofit lnSpcReduction="10000"/>
          </a:bodyPr>
          <a:lstStyle/>
          <a:p>
            <a:pPr marL="0" indent="0">
              <a:buNone/>
            </a:pPr>
            <a:r>
              <a:rPr lang="nb-NO" sz="2000" dirty="0"/>
              <a:t>Etter at du har gjort de nødvendige observasjoner diskuterer du og legen pasienten. Funnene forsterker mistanken om infeksjon, og dere mistenker en mulig sepsis (blodforgiftning).  Legen ordinerer antibiotikumet </a:t>
            </a:r>
            <a:r>
              <a:rPr lang="nb-NO" sz="2000" dirty="0" err="1"/>
              <a:t>Cefotaxim</a:t>
            </a:r>
            <a:r>
              <a:rPr lang="nb-NO" sz="2000" dirty="0"/>
              <a:t> intravenøst. </a:t>
            </a:r>
          </a:p>
          <a:p>
            <a:endParaRPr lang="nb-NO" sz="2000" dirty="0"/>
          </a:p>
          <a:p>
            <a:pPr marL="0" lvl="0" indent="0">
              <a:buNone/>
            </a:pPr>
            <a:r>
              <a:rPr lang="nb-NO" sz="2000" b="1" dirty="0"/>
              <a:t>Diskuter: </a:t>
            </a:r>
          </a:p>
          <a:p>
            <a:pPr marL="457200" indent="-457200">
              <a:buFont typeface="+mj-lt"/>
              <a:buAutoNum type="arabicPeriod"/>
            </a:pPr>
            <a:r>
              <a:rPr lang="nb-NO" sz="2000" dirty="0"/>
              <a:t>Hvor finnes informasjon om hvilket antibiotikum som er anbefalt ved forskjellige infeksjonstilstander hos pasienter innlagt i sykehus?</a:t>
            </a:r>
          </a:p>
          <a:p>
            <a:pPr marL="457200" indent="-457200">
              <a:buFont typeface="+mj-lt"/>
              <a:buAutoNum type="arabicPeriod"/>
            </a:pPr>
            <a:r>
              <a:rPr lang="nb-NO" sz="2000" dirty="0"/>
              <a:t>Når bør sykepleier starte den første dosen                            antibiotika?</a:t>
            </a:r>
            <a:endParaRPr lang="en-GB" sz="2000" dirty="0"/>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38229417-9753-3304-E5E6-82F13B3E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elektronisk kurve på en PC-skjerm">
            <a:extLst>
              <a:ext uri="{FF2B5EF4-FFF2-40B4-BE49-F238E27FC236}">
                <a16:creationId xmlns:a16="http://schemas.microsoft.com/office/drawing/2014/main" id="{D9560F35-301D-56AC-21F3-B0D774FA76EA}"/>
              </a:ext>
            </a:extLst>
          </p:cNvPr>
          <p:cNvPicPr>
            <a:picLocks noChangeAspect="1"/>
          </p:cNvPicPr>
          <p:nvPr/>
        </p:nvPicPr>
        <p:blipFill>
          <a:blip r:embed="rId5"/>
          <a:stretch>
            <a:fillRect/>
          </a:stretch>
        </p:blipFill>
        <p:spPr>
          <a:xfrm>
            <a:off x="6493108" y="3366963"/>
            <a:ext cx="2757861" cy="1838574"/>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13BD7079-CEDB-6A4C-6E19-E6BE45D976E4}"/>
              </a:ext>
            </a:extLst>
          </p:cNvPr>
          <p:cNvSpPr txBox="1"/>
          <p:nvPr/>
        </p:nvSpPr>
        <p:spPr>
          <a:xfrm>
            <a:off x="4946511" y="4850643"/>
            <a:ext cx="1366080" cy="230832"/>
          </a:xfrm>
          <a:prstGeom prst="rect">
            <a:avLst/>
          </a:prstGeom>
          <a:noFill/>
        </p:spPr>
        <p:txBody>
          <a:bodyPr wrap="none" rtlCol="0">
            <a:spAutoFit/>
          </a:bodyPr>
          <a:lstStyle/>
          <a:p>
            <a:r>
              <a:rPr lang="nb-NO" sz="900" dirty="0">
                <a:solidFill>
                  <a:schemeClr val="bg1">
                    <a:lumMod val="65000"/>
                  </a:schemeClr>
                </a:solidFill>
              </a:rPr>
              <a:t>Foto: </a:t>
            </a:r>
            <a:r>
              <a:rPr lang="nb-NO" sz="900" dirty="0" err="1">
                <a:solidFill>
                  <a:schemeClr val="bg1">
                    <a:lumMod val="65000"/>
                  </a:schemeClr>
                </a:solidFill>
              </a:rPr>
              <a:t>Flickr</a:t>
            </a:r>
            <a:r>
              <a:rPr lang="nb-NO" sz="900" dirty="0">
                <a:solidFill>
                  <a:schemeClr val="bg1">
                    <a:lumMod val="65000"/>
                  </a:schemeClr>
                </a:solidFill>
              </a:rPr>
              <a:t>/Helse Bergen</a:t>
            </a:r>
          </a:p>
        </p:txBody>
      </p:sp>
    </p:spTree>
    <p:extLst>
      <p:ext uri="{BB962C8B-B14F-4D97-AF65-F5344CB8AC3E}">
        <p14:creationId xmlns:p14="http://schemas.microsoft.com/office/powerpoint/2010/main" val="294578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6EAF-57FB-884A-F601-E737565FBD9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5A1C878-97AF-E796-A1D1-2FBB78B3B140}"/>
              </a:ext>
            </a:extLst>
          </p:cNvPr>
          <p:cNvSpPr>
            <a:spLocks noGrp="1"/>
          </p:cNvSpPr>
          <p:nvPr>
            <p:ph type="title"/>
          </p:nvPr>
        </p:nvSpPr>
        <p:spPr>
          <a:xfrm>
            <a:off x="845820" y="62025"/>
            <a:ext cx="7919262" cy="857250"/>
          </a:xfrm>
        </p:spPr>
        <p:txBody>
          <a:bodyPr/>
          <a:lstStyle/>
          <a:p>
            <a:r>
              <a:rPr lang="nb-NO" dirty="0">
                <a:solidFill>
                  <a:srgbClr val="23BDE1"/>
                </a:solidFill>
              </a:rPr>
              <a:t>Retningslinjen</a:t>
            </a:r>
          </a:p>
        </p:txBody>
      </p:sp>
      <p:pic>
        <p:nvPicPr>
          <p:cNvPr id="1026" name="Picture 2">
            <a:hlinkClick r:id="rId3" tooltip="www.antibiotika.no/nsas"/>
            <a:extLst>
              <a:ext uri="{FF2B5EF4-FFF2-40B4-BE49-F238E27FC236}">
                <a16:creationId xmlns:a16="http://schemas.microsoft.com/office/drawing/2014/main" id="{F3CE210D-0339-B240-4203-0E392995B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9656292-9F67-7ADA-FC59-4B63104AEC2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5820" y="1006366"/>
            <a:ext cx="4741948" cy="365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de 4" descr="Illustrasjon av retningslinjen for antibiotika i sykehus">
            <a:extLst>
              <a:ext uri="{FF2B5EF4-FFF2-40B4-BE49-F238E27FC236}">
                <a16:creationId xmlns:a16="http://schemas.microsoft.com/office/drawing/2014/main" id="{572B53F0-27A0-9CB9-E547-E946D8925558}"/>
              </a:ext>
            </a:extLst>
          </p:cNvPr>
          <p:cNvPicPr>
            <a:picLocks noGrp="1" noRot="1" noChangeAspect="1" noMove="1" noResize="1" noEditPoints="1" noAdjustHandles="1" noChangeArrowheads="1" noChangeShapeType="1" noCrop="1"/>
          </p:cNvPicPr>
          <p:nvPr/>
        </p:nvPicPr>
        <p:blipFill>
          <a:blip r:embed="rId6"/>
          <a:stretch>
            <a:fillRect/>
          </a:stretch>
        </p:blipFill>
        <p:spPr>
          <a:xfrm>
            <a:off x="1042654" y="1224593"/>
            <a:ext cx="4405646" cy="2694313"/>
          </a:xfrm>
          <a:prstGeom prst="rect">
            <a:avLst/>
          </a:prstGeom>
        </p:spPr>
      </p:pic>
      <p:pic>
        <p:nvPicPr>
          <p:cNvPr id="8" name="Bilde 7">
            <a:extLst>
              <a:ext uri="{FF2B5EF4-FFF2-40B4-BE49-F238E27FC236}">
                <a16:creationId xmlns:a16="http://schemas.microsoft.com/office/drawing/2014/main" id="{A7A22064-3A75-9DDF-C1DB-F7987C4D0714}"/>
              </a:ext>
            </a:extLst>
          </p:cNvPr>
          <p:cNvPicPr>
            <a:picLocks noGrp="1" noRot="1" noChangeAspect="1" noMove="1" noResize="1" noEditPoints="1" noAdjustHandles="1" noChangeArrowheads="1" noChangeShapeType="1" noCrop="1"/>
          </p:cNvPicPr>
          <p:nvPr/>
        </p:nvPicPr>
        <p:blipFill>
          <a:blip r:embed="rId7"/>
          <a:stretch>
            <a:fillRect/>
          </a:stretch>
        </p:blipFill>
        <p:spPr>
          <a:xfrm>
            <a:off x="6057930" y="88695"/>
            <a:ext cx="2237505" cy="4815403"/>
          </a:xfrm>
          <a:prstGeom prst="rect">
            <a:avLst/>
          </a:prstGeom>
        </p:spPr>
      </p:pic>
      <p:sp>
        <p:nvSpPr>
          <p:cNvPr id="9" name="TekstSylinder 8">
            <a:extLst>
              <a:ext uri="{FF2B5EF4-FFF2-40B4-BE49-F238E27FC236}">
                <a16:creationId xmlns:a16="http://schemas.microsoft.com/office/drawing/2014/main" id="{F1CFA012-507F-CD6D-848C-967A764B5E9F}"/>
              </a:ext>
            </a:extLst>
          </p:cNvPr>
          <p:cNvSpPr txBox="1"/>
          <p:nvPr/>
        </p:nvSpPr>
        <p:spPr>
          <a:xfrm>
            <a:off x="1912620" y="4681835"/>
            <a:ext cx="4145310" cy="338554"/>
          </a:xfrm>
          <a:prstGeom prst="rect">
            <a:avLst/>
          </a:prstGeom>
          <a:noFill/>
        </p:spPr>
        <p:txBody>
          <a:bodyPr wrap="square" rtlCol="0">
            <a:spAutoFit/>
          </a:bodyPr>
          <a:lstStyle/>
          <a:p>
            <a:r>
              <a:rPr lang="nb-NO" sz="1600" dirty="0">
                <a:hlinkClick r:id="rId8"/>
              </a:rPr>
              <a:t>Antibiotika i sykehus - Helsedirektoratet</a:t>
            </a:r>
            <a:endParaRPr lang="nb-NO" sz="1600" dirty="0"/>
          </a:p>
        </p:txBody>
      </p:sp>
    </p:spTree>
    <p:extLst>
      <p:ext uri="{BB962C8B-B14F-4D97-AF65-F5344CB8AC3E}">
        <p14:creationId xmlns:p14="http://schemas.microsoft.com/office/powerpoint/2010/main" val="267867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F837C-FF69-316A-AD49-43F799AFEE8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CB97B98-FA9B-375C-AAFB-F8379A85B44E}"/>
              </a:ext>
            </a:extLst>
          </p:cNvPr>
          <p:cNvSpPr>
            <a:spLocks noGrp="1"/>
          </p:cNvSpPr>
          <p:nvPr>
            <p:ph type="title"/>
          </p:nvPr>
        </p:nvSpPr>
        <p:spPr>
          <a:xfrm>
            <a:off x="845820" y="62025"/>
            <a:ext cx="7919262" cy="857250"/>
          </a:xfrm>
        </p:spPr>
        <p:txBody>
          <a:bodyPr>
            <a:normAutofit/>
          </a:bodyPr>
          <a:lstStyle/>
          <a:p>
            <a:r>
              <a:rPr lang="nb-NO" dirty="0">
                <a:solidFill>
                  <a:srgbClr val="23BDE1"/>
                </a:solidFill>
              </a:rPr>
              <a:t>Spørsmål 3</a:t>
            </a:r>
          </a:p>
        </p:txBody>
      </p:sp>
      <p:sp>
        <p:nvSpPr>
          <p:cNvPr id="3" name="Plassholder for innhold 2">
            <a:extLst>
              <a:ext uri="{FF2B5EF4-FFF2-40B4-BE49-F238E27FC236}">
                <a16:creationId xmlns:a16="http://schemas.microsoft.com/office/drawing/2014/main" id="{C88C5F4C-C9D1-4CEF-BEB3-0616B3616D53}"/>
              </a:ext>
            </a:extLst>
          </p:cNvPr>
          <p:cNvSpPr>
            <a:spLocks noGrp="1"/>
          </p:cNvSpPr>
          <p:nvPr>
            <p:ph idx="1"/>
          </p:nvPr>
        </p:nvSpPr>
        <p:spPr>
          <a:xfrm>
            <a:off x="845820" y="1129936"/>
            <a:ext cx="3055620" cy="3477985"/>
          </a:xfrm>
        </p:spPr>
        <p:txBody>
          <a:bodyPr>
            <a:normAutofit/>
          </a:bodyPr>
          <a:lstStyle/>
          <a:p>
            <a:pPr marL="0" indent="0">
              <a:buNone/>
            </a:pPr>
            <a:r>
              <a:rPr lang="nb-NO" sz="2000" b="1" dirty="0"/>
              <a:t>Diskuter: </a:t>
            </a:r>
          </a:p>
          <a:p>
            <a:pPr marL="0" indent="0">
              <a:buNone/>
            </a:pPr>
            <a:r>
              <a:rPr lang="nb-NO" sz="2000" dirty="0"/>
              <a:t>Kjenner dere til hva som er forskjellen på smal- og bredspektret antibiotika?</a:t>
            </a:r>
          </a:p>
        </p:txBody>
      </p:sp>
      <p:pic>
        <p:nvPicPr>
          <p:cNvPr id="1026" name="Picture 2">
            <a:hlinkClick r:id="rId3" tooltip="www.antibiotika.no/nsas"/>
            <a:extLst>
              <a:ext uri="{FF2B5EF4-FFF2-40B4-BE49-F238E27FC236}">
                <a16:creationId xmlns:a16="http://schemas.microsoft.com/office/drawing/2014/main" id="{B899670F-CD24-96CC-349C-BDA84F975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Bilde av hetteglass med antibiotika">
            <a:extLst>
              <a:ext uri="{FF2B5EF4-FFF2-40B4-BE49-F238E27FC236}">
                <a16:creationId xmlns:a16="http://schemas.microsoft.com/office/drawing/2014/main" id="{74E836A6-B376-7169-9905-5AC89957E4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7640" y="1129937"/>
            <a:ext cx="4637313" cy="3477985"/>
          </a:xfrm>
          <a:prstGeom prst="rect">
            <a:avLst/>
          </a:prstGeom>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DBBB8701-3DEF-AF26-43DF-D226F84D0BF0}"/>
              </a:ext>
            </a:extLst>
          </p:cNvPr>
          <p:cNvSpPr txBox="1"/>
          <p:nvPr/>
        </p:nvSpPr>
        <p:spPr>
          <a:xfrm>
            <a:off x="7248873" y="4850643"/>
            <a:ext cx="1180131" cy="230832"/>
          </a:xfrm>
          <a:prstGeom prst="rect">
            <a:avLst/>
          </a:prstGeom>
          <a:noFill/>
        </p:spPr>
        <p:txBody>
          <a:bodyPr wrap="none" rtlCol="0">
            <a:spAutoFit/>
          </a:bodyPr>
          <a:lstStyle/>
          <a:p>
            <a:r>
              <a:rPr lang="nb-NO" sz="900" dirty="0">
                <a:solidFill>
                  <a:schemeClr val="bg1">
                    <a:lumMod val="65000"/>
                  </a:schemeClr>
                </a:solidFill>
              </a:rPr>
              <a:t>Foto: ecdc.europa.eu</a:t>
            </a:r>
          </a:p>
        </p:txBody>
      </p:sp>
    </p:spTree>
    <p:extLst>
      <p:ext uri="{BB962C8B-B14F-4D97-AF65-F5344CB8AC3E}">
        <p14:creationId xmlns:p14="http://schemas.microsoft.com/office/powerpoint/2010/main" val="192065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732019" y="1076119"/>
            <a:ext cx="4273835" cy="1200329"/>
          </a:xfrm>
          <a:prstGeom prst="rect">
            <a:avLst/>
          </a:prstGeom>
          <a:noFill/>
        </p:spPr>
        <p:txBody>
          <a:bodyPr wrap="square" rtlCol="0">
            <a:spAutoFit/>
          </a:bodyPr>
          <a:lstStyle/>
          <a:p>
            <a:r>
              <a:rPr lang="en-GB" sz="2400" dirty="0"/>
              <a:t>Bredspektrede antibiotika virker mot flere bakteriearter, inkludert normalfloraen </a:t>
            </a:r>
            <a:r>
              <a:rPr lang="en-GB" sz="2400" dirty="0" err="1"/>
              <a:t>i</a:t>
            </a:r>
            <a:r>
              <a:rPr lang="en-GB" sz="2400" dirty="0"/>
              <a:t> tarmen </a:t>
            </a:r>
          </a:p>
        </p:txBody>
      </p:sp>
      <p:sp>
        <p:nvSpPr>
          <p:cNvPr id="3" name="TekstSylinder 2"/>
          <p:cNvSpPr txBox="1"/>
          <p:nvPr/>
        </p:nvSpPr>
        <p:spPr>
          <a:xfrm>
            <a:off x="282570" y="1117466"/>
            <a:ext cx="3918082" cy="830997"/>
          </a:xfrm>
          <a:prstGeom prst="rect">
            <a:avLst/>
          </a:prstGeom>
          <a:noFill/>
        </p:spPr>
        <p:txBody>
          <a:bodyPr wrap="square" rtlCol="0">
            <a:spAutoFit/>
          </a:bodyPr>
          <a:lstStyle/>
          <a:p>
            <a:r>
              <a:rPr lang="nb-NO" sz="2400" dirty="0"/>
              <a:t>Smalspektrede antibiotika virker mot færre bakteriearter</a:t>
            </a:r>
          </a:p>
        </p:txBody>
      </p:sp>
      <p:sp>
        <p:nvSpPr>
          <p:cNvPr id="4" name="Ellipse 3"/>
          <p:cNvSpPr/>
          <p:nvPr/>
        </p:nvSpPr>
        <p:spPr>
          <a:xfrm>
            <a:off x="792196" y="2597739"/>
            <a:ext cx="354724" cy="331076"/>
          </a:xfrm>
          <a:prstGeom prst="ellips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11" name="Bilde 10"/>
          <p:cNvPicPr>
            <a:picLocks noChangeAspect="1"/>
          </p:cNvPicPr>
          <p:nvPr/>
        </p:nvPicPr>
        <p:blipFill>
          <a:blip r:embed="rId3"/>
          <a:stretch>
            <a:fillRect/>
          </a:stretch>
        </p:blipFill>
        <p:spPr>
          <a:xfrm>
            <a:off x="6650554" y="2758831"/>
            <a:ext cx="429806" cy="406943"/>
          </a:xfrm>
          <a:prstGeom prst="rect">
            <a:avLst/>
          </a:prstGeom>
        </p:spPr>
      </p:pic>
      <p:pic>
        <p:nvPicPr>
          <p:cNvPr id="12" name="Bilde 11"/>
          <p:cNvPicPr>
            <a:picLocks noChangeAspect="1"/>
          </p:cNvPicPr>
          <p:nvPr/>
        </p:nvPicPr>
        <p:blipFill>
          <a:blip r:embed="rId3"/>
          <a:stretch>
            <a:fillRect/>
          </a:stretch>
        </p:blipFill>
        <p:spPr>
          <a:xfrm>
            <a:off x="7703968" y="3156177"/>
            <a:ext cx="429806" cy="406943"/>
          </a:xfrm>
          <a:prstGeom prst="rect">
            <a:avLst/>
          </a:prstGeom>
        </p:spPr>
      </p:pic>
      <p:pic>
        <p:nvPicPr>
          <p:cNvPr id="13" name="Bilde 12"/>
          <p:cNvPicPr>
            <a:picLocks noChangeAspect="1"/>
          </p:cNvPicPr>
          <p:nvPr/>
        </p:nvPicPr>
        <p:blipFill>
          <a:blip r:embed="rId3"/>
          <a:stretch>
            <a:fillRect/>
          </a:stretch>
        </p:blipFill>
        <p:spPr>
          <a:xfrm>
            <a:off x="2520414" y="3408803"/>
            <a:ext cx="429806" cy="406943"/>
          </a:xfrm>
          <a:prstGeom prst="rect">
            <a:avLst/>
          </a:prstGeom>
        </p:spPr>
      </p:pic>
      <p:pic>
        <p:nvPicPr>
          <p:cNvPr id="14" name="Bilde 13"/>
          <p:cNvPicPr>
            <a:picLocks noChangeAspect="1"/>
          </p:cNvPicPr>
          <p:nvPr/>
        </p:nvPicPr>
        <p:blipFill>
          <a:blip r:embed="rId3"/>
          <a:stretch>
            <a:fillRect/>
          </a:stretch>
        </p:blipFill>
        <p:spPr>
          <a:xfrm>
            <a:off x="2549871" y="2545915"/>
            <a:ext cx="429806" cy="406943"/>
          </a:xfrm>
          <a:prstGeom prst="rect">
            <a:avLst/>
          </a:prstGeom>
        </p:spPr>
      </p:pic>
      <p:pic>
        <p:nvPicPr>
          <p:cNvPr id="15" name="Bilde 14"/>
          <p:cNvPicPr>
            <a:picLocks noChangeAspect="1"/>
          </p:cNvPicPr>
          <p:nvPr/>
        </p:nvPicPr>
        <p:blipFill>
          <a:blip r:embed="rId3"/>
          <a:stretch>
            <a:fillRect/>
          </a:stretch>
        </p:blipFill>
        <p:spPr>
          <a:xfrm>
            <a:off x="1419736" y="3422279"/>
            <a:ext cx="429806" cy="406943"/>
          </a:xfrm>
          <a:prstGeom prst="rect">
            <a:avLst/>
          </a:prstGeom>
        </p:spPr>
      </p:pic>
      <p:pic>
        <p:nvPicPr>
          <p:cNvPr id="16" name="Bilde 15"/>
          <p:cNvPicPr>
            <a:picLocks noChangeAspect="1"/>
          </p:cNvPicPr>
          <p:nvPr/>
        </p:nvPicPr>
        <p:blipFill>
          <a:blip r:embed="rId3"/>
          <a:stretch>
            <a:fillRect/>
          </a:stretch>
        </p:blipFill>
        <p:spPr>
          <a:xfrm>
            <a:off x="758617" y="3118122"/>
            <a:ext cx="429806" cy="406943"/>
          </a:xfrm>
          <a:prstGeom prst="rect">
            <a:avLst/>
          </a:prstGeom>
        </p:spPr>
      </p:pic>
      <p:pic>
        <p:nvPicPr>
          <p:cNvPr id="17" name="Bilde 16"/>
          <p:cNvPicPr>
            <a:picLocks noChangeAspect="1"/>
          </p:cNvPicPr>
          <p:nvPr/>
        </p:nvPicPr>
        <p:blipFill>
          <a:blip r:embed="rId3"/>
          <a:stretch>
            <a:fillRect/>
          </a:stretch>
        </p:blipFill>
        <p:spPr>
          <a:xfrm>
            <a:off x="2408377" y="3838684"/>
            <a:ext cx="429806" cy="406943"/>
          </a:xfrm>
          <a:prstGeom prst="rect">
            <a:avLst/>
          </a:prstGeom>
        </p:spPr>
      </p:pic>
      <p:pic>
        <p:nvPicPr>
          <p:cNvPr id="18" name="Bilde 17"/>
          <p:cNvPicPr>
            <a:picLocks noChangeAspect="1"/>
          </p:cNvPicPr>
          <p:nvPr/>
        </p:nvPicPr>
        <p:blipFill>
          <a:blip r:embed="rId3"/>
          <a:stretch>
            <a:fillRect/>
          </a:stretch>
        </p:blipFill>
        <p:spPr>
          <a:xfrm>
            <a:off x="1811805" y="3027468"/>
            <a:ext cx="429806" cy="406943"/>
          </a:xfrm>
          <a:prstGeom prst="rect">
            <a:avLst/>
          </a:prstGeom>
        </p:spPr>
      </p:pic>
      <p:sp>
        <p:nvSpPr>
          <p:cNvPr id="21" name="Ellipse 20"/>
          <p:cNvSpPr/>
          <p:nvPr/>
        </p:nvSpPr>
        <p:spPr>
          <a:xfrm>
            <a:off x="1998331" y="3701601"/>
            <a:ext cx="326939" cy="334527"/>
          </a:xfrm>
          <a:prstGeom prst="ellipse">
            <a:avLst/>
          </a:prstGeom>
          <a:solidFill>
            <a:srgbClr val="00C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22" name="Bilde 21"/>
          <p:cNvPicPr>
            <a:picLocks noChangeAspect="1"/>
          </p:cNvPicPr>
          <p:nvPr/>
        </p:nvPicPr>
        <p:blipFill>
          <a:blip r:embed="rId4"/>
          <a:stretch>
            <a:fillRect/>
          </a:stretch>
        </p:blipFill>
        <p:spPr>
          <a:xfrm>
            <a:off x="1491014" y="2553072"/>
            <a:ext cx="402371" cy="411516"/>
          </a:xfrm>
          <a:prstGeom prst="rect">
            <a:avLst/>
          </a:prstGeom>
        </p:spPr>
      </p:pic>
      <p:pic>
        <p:nvPicPr>
          <p:cNvPr id="23" name="Bilde 22"/>
          <p:cNvPicPr>
            <a:picLocks noChangeAspect="1"/>
          </p:cNvPicPr>
          <p:nvPr/>
        </p:nvPicPr>
        <p:blipFill>
          <a:blip r:embed="rId4"/>
          <a:stretch>
            <a:fillRect/>
          </a:stretch>
        </p:blipFill>
        <p:spPr>
          <a:xfrm>
            <a:off x="6062225" y="3764603"/>
            <a:ext cx="402371" cy="411516"/>
          </a:xfrm>
          <a:prstGeom prst="rect">
            <a:avLst/>
          </a:prstGeom>
        </p:spPr>
      </p:pic>
      <p:pic>
        <p:nvPicPr>
          <p:cNvPr id="24" name="Bilde 23"/>
          <p:cNvPicPr>
            <a:picLocks noChangeAspect="1"/>
          </p:cNvPicPr>
          <p:nvPr/>
        </p:nvPicPr>
        <p:blipFill>
          <a:blip r:embed="rId4"/>
          <a:stretch>
            <a:fillRect/>
          </a:stretch>
        </p:blipFill>
        <p:spPr>
          <a:xfrm>
            <a:off x="5514397" y="2615951"/>
            <a:ext cx="402371" cy="411516"/>
          </a:xfrm>
          <a:prstGeom prst="rect">
            <a:avLst/>
          </a:prstGeom>
        </p:spPr>
      </p:pic>
      <p:pic>
        <p:nvPicPr>
          <p:cNvPr id="25" name="Bilde 24"/>
          <p:cNvPicPr>
            <a:picLocks noChangeAspect="1"/>
          </p:cNvPicPr>
          <p:nvPr/>
        </p:nvPicPr>
        <p:blipFill>
          <a:blip r:embed="rId4"/>
          <a:stretch>
            <a:fillRect/>
          </a:stretch>
        </p:blipFill>
        <p:spPr>
          <a:xfrm>
            <a:off x="6446877" y="3294236"/>
            <a:ext cx="402371" cy="411516"/>
          </a:xfrm>
          <a:prstGeom prst="rect">
            <a:avLst/>
          </a:prstGeom>
        </p:spPr>
      </p:pic>
      <p:pic>
        <p:nvPicPr>
          <p:cNvPr id="26" name="Bilde 25"/>
          <p:cNvPicPr>
            <a:picLocks noChangeAspect="1"/>
          </p:cNvPicPr>
          <p:nvPr/>
        </p:nvPicPr>
        <p:blipFill>
          <a:blip r:embed="rId4"/>
          <a:stretch>
            <a:fillRect/>
          </a:stretch>
        </p:blipFill>
        <p:spPr>
          <a:xfrm>
            <a:off x="829284" y="3625751"/>
            <a:ext cx="402371" cy="411516"/>
          </a:xfrm>
          <a:prstGeom prst="rect">
            <a:avLst/>
          </a:prstGeom>
        </p:spPr>
      </p:pic>
      <p:pic>
        <p:nvPicPr>
          <p:cNvPr id="27" name="Bilde 26"/>
          <p:cNvPicPr>
            <a:picLocks noChangeAspect="1"/>
          </p:cNvPicPr>
          <p:nvPr/>
        </p:nvPicPr>
        <p:blipFill>
          <a:blip r:embed="rId4"/>
          <a:stretch>
            <a:fillRect/>
          </a:stretch>
        </p:blipFill>
        <p:spPr>
          <a:xfrm>
            <a:off x="1246669" y="3815746"/>
            <a:ext cx="402371" cy="411516"/>
          </a:xfrm>
          <a:prstGeom prst="rect">
            <a:avLst/>
          </a:prstGeom>
        </p:spPr>
      </p:pic>
      <p:pic>
        <p:nvPicPr>
          <p:cNvPr id="28" name="Bilde 27"/>
          <p:cNvPicPr>
            <a:picLocks noChangeAspect="1"/>
          </p:cNvPicPr>
          <p:nvPr/>
        </p:nvPicPr>
        <p:blipFill>
          <a:blip r:embed="rId4"/>
          <a:stretch>
            <a:fillRect/>
          </a:stretch>
        </p:blipFill>
        <p:spPr>
          <a:xfrm>
            <a:off x="2324904" y="3020783"/>
            <a:ext cx="402371" cy="411516"/>
          </a:xfrm>
          <a:prstGeom prst="rect">
            <a:avLst/>
          </a:prstGeom>
        </p:spPr>
      </p:pic>
      <p:pic>
        <p:nvPicPr>
          <p:cNvPr id="29" name="Bilde 28"/>
          <p:cNvPicPr>
            <a:picLocks noChangeAspect="1"/>
          </p:cNvPicPr>
          <p:nvPr/>
        </p:nvPicPr>
        <p:blipFill>
          <a:blip r:embed="rId4"/>
          <a:stretch>
            <a:fillRect/>
          </a:stretch>
        </p:blipFill>
        <p:spPr>
          <a:xfrm>
            <a:off x="1239126" y="2936675"/>
            <a:ext cx="402371" cy="411516"/>
          </a:xfrm>
          <a:prstGeom prst="rect">
            <a:avLst/>
          </a:prstGeom>
        </p:spPr>
      </p:pic>
      <p:pic>
        <p:nvPicPr>
          <p:cNvPr id="30" name="Bilde 29"/>
          <p:cNvPicPr>
            <a:picLocks noChangeAspect="1"/>
          </p:cNvPicPr>
          <p:nvPr/>
        </p:nvPicPr>
        <p:blipFill>
          <a:blip r:embed="rId4"/>
          <a:stretch>
            <a:fillRect/>
          </a:stretch>
        </p:blipFill>
        <p:spPr>
          <a:xfrm>
            <a:off x="2013694" y="2558097"/>
            <a:ext cx="402371" cy="411516"/>
          </a:xfrm>
          <a:prstGeom prst="rect">
            <a:avLst/>
          </a:prstGeom>
        </p:spPr>
      </p:pic>
      <p:sp>
        <p:nvSpPr>
          <p:cNvPr id="31" name="Ellipse 30"/>
          <p:cNvSpPr/>
          <p:nvPr/>
        </p:nvSpPr>
        <p:spPr>
          <a:xfrm>
            <a:off x="7060910" y="3090263"/>
            <a:ext cx="378744" cy="385271"/>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32" name="Bilde 31"/>
          <p:cNvPicPr>
            <a:picLocks noChangeAspect="1"/>
          </p:cNvPicPr>
          <p:nvPr/>
        </p:nvPicPr>
        <p:blipFill>
          <a:blip r:embed="rId5"/>
          <a:stretch>
            <a:fillRect/>
          </a:stretch>
        </p:blipFill>
        <p:spPr>
          <a:xfrm>
            <a:off x="6652677" y="3741742"/>
            <a:ext cx="452667" cy="457240"/>
          </a:xfrm>
          <a:prstGeom prst="rect">
            <a:avLst/>
          </a:prstGeom>
        </p:spPr>
      </p:pic>
      <p:pic>
        <p:nvPicPr>
          <p:cNvPr id="33" name="Bilde 32"/>
          <p:cNvPicPr>
            <a:picLocks noChangeAspect="1"/>
          </p:cNvPicPr>
          <p:nvPr/>
        </p:nvPicPr>
        <p:blipFill>
          <a:blip r:embed="rId5"/>
          <a:stretch>
            <a:fillRect/>
          </a:stretch>
        </p:blipFill>
        <p:spPr>
          <a:xfrm>
            <a:off x="6037077" y="2575110"/>
            <a:ext cx="452667" cy="457240"/>
          </a:xfrm>
          <a:prstGeom prst="rect">
            <a:avLst/>
          </a:prstGeom>
        </p:spPr>
      </p:pic>
      <p:sp>
        <p:nvSpPr>
          <p:cNvPr id="34" name="Avrundet rektangel 33"/>
          <p:cNvSpPr/>
          <p:nvPr/>
        </p:nvSpPr>
        <p:spPr>
          <a:xfrm>
            <a:off x="7340399" y="3933937"/>
            <a:ext cx="672081" cy="240124"/>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35" name="Bilde 34"/>
          <p:cNvPicPr>
            <a:picLocks noChangeAspect="1"/>
          </p:cNvPicPr>
          <p:nvPr/>
        </p:nvPicPr>
        <p:blipFill>
          <a:blip r:embed="rId6"/>
          <a:stretch>
            <a:fillRect/>
          </a:stretch>
        </p:blipFill>
        <p:spPr>
          <a:xfrm>
            <a:off x="5544117" y="3390272"/>
            <a:ext cx="745301" cy="310923"/>
          </a:xfrm>
          <a:prstGeom prst="rect">
            <a:avLst/>
          </a:prstGeom>
        </p:spPr>
      </p:pic>
      <p:pic>
        <p:nvPicPr>
          <p:cNvPr id="36" name="Bilde 35"/>
          <p:cNvPicPr>
            <a:picLocks noChangeAspect="1"/>
          </p:cNvPicPr>
          <p:nvPr/>
        </p:nvPicPr>
        <p:blipFill>
          <a:blip r:embed="rId6"/>
          <a:stretch>
            <a:fillRect/>
          </a:stretch>
        </p:blipFill>
        <p:spPr>
          <a:xfrm>
            <a:off x="7033174" y="2585249"/>
            <a:ext cx="745301" cy="310923"/>
          </a:xfrm>
          <a:prstGeom prst="rect">
            <a:avLst/>
          </a:prstGeom>
        </p:spPr>
      </p:pic>
      <p:sp>
        <p:nvSpPr>
          <p:cNvPr id="38" name="Avrundet rektangel 37"/>
          <p:cNvSpPr/>
          <p:nvPr/>
        </p:nvSpPr>
        <p:spPr>
          <a:xfrm>
            <a:off x="5864343" y="3061965"/>
            <a:ext cx="717352" cy="188423"/>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39" name="Bilde 38"/>
          <p:cNvPicPr>
            <a:picLocks noChangeAspect="1"/>
          </p:cNvPicPr>
          <p:nvPr/>
        </p:nvPicPr>
        <p:blipFill>
          <a:blip r:embed="rId7"/>
          <a:stretch>
            <a:fillRect/>
          </a:stretch>
        </p:blipFill>
        <p:spPr>
          <a:xfrm>
            <a:off x="7203142" y="3570882"/>
            <a:ext cx="791024" cy="260627"/>
          </a:xfrm>
          <a:prstGeom prst="rect">
            <a:avLst/>
          </a:prstGeom>
        </p:spPr>
      </p:pic>
      <p:pic>
        <p:nvPicPr>
          <p:cNvPr id="40" name="Bilde 39"/>
          <p:cNvPicPr>
            <a:picLocks noChangeAspect="1"/>
          </p:cNvPicPr>
          <p:nvPr/>
        </p:nvPicPr>
        <p:blipFill>
          <a:blip r:embed="rId7"/>
          <a:stretch>
            <a:fillRect/>
          </a:stretch>
        </p:blipFill>
        <p:spPr>
          <a:xfrm>
            <a:off x="7525552" y="2905147"/>
            <a:ext cx="791024" cy="260627"/>
          </a:xfrm>
          <a:prstGeom prst="rect">
            <a:avLst/>
          </a:prstGeom>
        </p:spPr>
      </p:pic>
      <p:sp>
        <p:nvSpPr>
          <p:cNvPr id="5" name="TekstSylinder 4"/>
          <p:cNvSpPr txBox="1"/>
          <p:nvPr/>
        </p:nvSpPr>
        <p:spPr>
          <a:xfrm>
            <a:off x="5061209" y="4709809"/>
            <a:ext cx="3887406" cy="300082"/>
          </a:xfrm>
          <a:prstGeom prst="rect">
            <a:avLst/>
          </a:prstGeom>
          <a:noFill/>
        </p:spPr>
        <p:txBody>
          <a:bodyPr wrap="square" rtlCol="0">
            <a:spAutoFit/>
          </a:bodyPr>
          <a:lstStyle/>
          <a:p>
            <a:pPr lvl="0"/>
            <a:r>
              <a:rPr lang="nb-NO" sz="1350" dirty="0">
                <a:hlinkClick r:id="rId8"/>
              </a:rPr>
              <a:t>Hva er antibiotikaresistens? - NRK Skole – NRK</a:t>
            </a:r>
            <a:endParaRPr lang="nb-NO" sz="1350" dirty="0">
              <a:solidFill>
                <a:prstClr val="black"/>
              </a:solidFill>
            </a:endParaRPr>
          </a:p>
        </p:txBody>
      </p:sp>
      <p:sp>
        <p:nvSpPr>
          <p:cNvPr id="6" name="Tittel 1">
            <a:extLst>
              <a:ext uri="{FF2B5EF4-FFF2-40B4-BE49-F238E27FC236}">
                <a16:creationId xmlns:a16="http://schemas.microsoft.com/office/drawing/2014/main" id="{8D31F5F5-179C-B391-0BD9-70CF5CF48CB2}"/>
              </a:ext>
            </a:extLst>
          </p:cNvPr>
          <p:cNvSpPr txBox="1">
            <a:spLocks/>
          </p:cNvSpPr>
          <p:nvPr/>
        </p:nvSpPr>
        <p:spPr>
          <a:xfrm>
            <a:off x="845820" y="93226"/>
            <a:ext cx="7919262" cy="857250"/>
          </a:xfrm>
          <a:prstGeom prst="rect">
            <a:avLst/>
          </a:prstGeom>
        </p:spPr>
        <p:txBody>
          <a:bodyPr/>
          <a:lstStyle>
            <a:lvl1pPr algn="l" defTabSz="457200" rtl="0" eaLnBrk="1" latinLnBrk="0" hangingPunct="1">
              <a:spcBef>
                <a:spcPct val="0"/>
              </a:spcBef>
              <a:buNone/>
              <a:defRPr sz="4400" kern="1200">
                <a:solidFill>
                  <a:schemeClr val="tx1">
                    <a:lumMod val="75000"/>
                    <a:lumOff val="25000"/>
                  </a:schemeClr>
                </a:solidFill>
                <a:latin typeface="+mj-lt"/>
                <a:ea typeface="+mj-ea"/>
                <a:cs typeface="+mj-cs"/>
              </a:defRPr>
            </a:lvl1pPr>
          </a:lstStyle>
          <a:p>
            <a:r>
              <a:rPr lang="nb-NO">
                <a:solidFill>
                  <a:srgbClr val="23BDE1"/>
                </a:solidFill>
              </a:rPr>
              <a:t>Smal- og bredspektret antibiotika</a:t>
            </a:r>
            <a:endParaRPr lang="nb-NO" dirty="0">
              <a:solidFill>
                <a:srgbClr val="23BDE1"/>
              </a:solidFill>
            </a:endParaRPr>
          </a:p>
        </p:txBody>
      </p:sp>
      <p:pic>
        <p:nvPicPr>
          <p:cNvPr id="7" name="Picture 2">
            <a:hlinkClick r:id="rId9" tooltip="www.antibiotika.no/nsas"/>
            <a:extLst>
              <a:ext uri="{FF2B5EF4-FFF2-40B4-BE49-F238E27FC236}">
                <a16:creationId xmlns:a16="http://schemas.microsoft.com/office/drawing/2014/main" id="{B5A36105-862A-ED1B-9ABC-87B1806EE8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31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10C7-14FA-DE80-3E22-3D0A716C7E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AE63CEF-887F-487C-1152-2B6309F4DE17}"/>
              </a:ext>
            </a:extLst>
          </p:cNvPr>
          <p:cNvSpPr>
            <a:spLocks noGrp="1"/>
          </p:cNvSpPr>
          <p:nvPr>
            <p:ph type="title"/>
          </p:nvPr>
        </p:nvSpPr>
        <p:spPr>
          <a:xfrm>
            <a:off x="845820" y="62025"/>
            <a:ext cx="7919262" cy="857250"/>
          </a:xfrm>
        </p:spPr>
        <p:txBody>
          <a:bodyPr/>
          <a:lstStyle/>
          <a:p>
            <a:r>
              <a:rPr lang="nb-NO" dirty="0">
                <a:solidFill>
                  <a:srgbClr val="23BDE1"/>
                </a:solidFill>
              </a:rPr>
              <a:t>Spørsmål 4</a:t>
            </a:r>
          </a:p>
        </p:txBody>
      </p:sp>
      <p:sp>
        <p:nvSpPr>
          <p:cNvPr id="3" name="Plassholder for innhold 2">
            <a:extLst>
              <a:ext uri="{FF2B5EF4-FFF2-40B4-BE49-F238E27FC236}">
                <a16:creationId xmlns:a16="http://schemas.microsoft.com/office/drawing/2014/main" id="{65FE5D56-1D32-B571-91D0-EB2ADC6145C7}"/>
              </a:ext>
            </a:extLst>
          </p:cNvPr>
          <p:cNvSpPr>
            <a:spLocks noGrp="1"/>
          </p:cNvSpPr>
          <p:nvPr>
            <p:ph idx="1"/>
          </p:nvPr>
        </p:nvSpPr>
        <p:spPr>
          <a:xfrm>
            <a:off x="845820" y="1158241"/>
            <a:ext cx="7919262" cy="3245582"/>
          </a:xfrm>
        </p:spPr>
        <p:txBody>
          <a:bodyPr>
            <a:normAutofit/>
          </a:bodyPr>
          <a:lstStyle/>
          <a:p>
            <a:pPr marL="0" lvl="0" indent="0">
              <a:buNone/>
            </a:pPr>
            <a:r>
              <a:rPr lang="nb-NO" dirty="0"/>
              <a:t>Hvilke av disse midlene er bredspektrede/resistensdrivende og hvilke er mer økologisk gunstige antibiotika?</a:t>
            </a:r>
          </a:p>
          <a:p>
            <a:pPr lvl="0"/>
            <a:endParaRPr lang="en-GB" dirty="0"/>
          </a:p>
          <a:p>
            <a:pPr marL="457200" indent="-457200">
              <a:buFont typeface="Arial" panose="020B0604020202020204" pitchFamily="34" charset="0"/>
              <a:buChar char="•"/>
            </a:pPr>
            <a:r>
              <a:rPr lang="en-GB" dirty="0"/>
              <a:t>Benzylpenicillin (Penicillin ®)</a:t>
            </a:r>
          </a:p>
          <a:p>
            <a:pPr marL="457200" lvl="0" indent="-457200">
              <a:buFont typeface="Arial" panose="020B0604020202020204" pitchFamily="34" charset="0"/>
              <a:buChar char="•"/>
              <a:defRPr/>
            </a:pPr>
            <a:r>
              <a:rPr lang="en-GB" dirty="0" err="1"/>
              <a:t>Cefotaksim</a:t>
            </a:r>
            <a:r>
              <a:rPr lang="en-GB" dirty="0"/>
              <a:t> (</a:t>
            </a:r>
            <a:r>
              <a:rPr lang="en-GB" dirty="0" err="1"/>
              <a:t>Cefotaksim</a:t>
            </a:r>
            <a:r>
              <a:rPr lang="en-GB" dirty="0"/>
              <a:t> ®)</a:t>
            </a:r>
          </a:p>
          <a:p>
            <a:pPr marL="457200" indent="-457200">
              <a:buFont typeface="Arial" panose="020B0604020202020204" pitchFamily="34" charset="0"/>
              <a:buChar char="•"/>
            </a:pPr>
            <a:r>
              <a:rPr lang="en-GB" dirty="0" err="1"/>
              <a:t>Ciprof</a:t>
            </a:r>
            <a:r>
              <a:rPr lang="en-US" dirty="0" err="1"/>
              <a:t>loksacin</a:t>
            </a:r>
            <a:r>
              <a:rPr lang="en-US" dirty="0"/>
              <a:t> (</a:t>
            </a:r>
            <a:r>
              <a:rPr lang="en-US" dirty="0" err="1"/>
              <a:t>Ciproxin</a:t>
            </a:r>
            <a:r>
              <a:rPr lang="en-US" dirty="0"/>
              <a:t> ®)</a:t>
            </a:r>
          </a:p>
          <a:p>
            <a:pPr marL="457200" indent="-457200">
              <a:buFont typeface="Arial" panose="020B0604020202020204" pitchFamily="34" charset="0"/>
              <a:buChar char="•"/>
            </a:pPr>
            <a:r>
              <a:rPr lang="en-US" dirty="0" err="1"/>
              <a:t>Mecillinam</a:t>
            </a:r>
            <a:r>
              <a:rPr lang="en-US" dirty="0"/>
              <a:t> (</a:t>
            </a:r>
            <a:r>
              <a:rPr lang="en-US" dirty="0" err="1"/>
              <a:t>Selexid</a:t>
            </a:r>
            <a:r>
              <a:rPr lang="en-US" dirty="0"/>
              <a:t> ®)</a:t>
            </a:r>
            <a:endParaRPr lang="en-GB" dirty="0"/>
          </a:p>
          <a:p>
            <a:pPr marL="0" indent="0">
              <a:buNone/>
            </a:pPr>
            <a:endParaRPr lang="nb-NO" dirty="0"/>
          </a:p>
        </p:txBody>
      </p:sp>
      <p:pic>
        <p:nvPicPr>
          <p:cNvPr id="1026" name="Picture 2">
            <a:hlinkClick r:id="rId3" tooltip="www.antibiotika.no/nsas"/>
            <a:extLst>
              <a:ext uri="{FF2B5EF4-FFF2-40B4-BE49-F238E27FC236}">
                <a16:creationId xmlns:a16="http://schemas.microsoft.com/office/drawing/2014/main" id="{9F104D4C-24CA-20F1-3571-33D2F6E9D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 y="4751070"/>
            <a:ext cx="14859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Bilde av hetteglass og tabletter">
            <a:extLst>
              <a:ext uri="{FF2B5EF4-FFF2-40B4-BE49-F238E27FC236}">
                <a16:creationId xmlns:a16="http://schemas.microsoft.com/office/drawing/2014/main" id="{48D5602F-378C-6117-9B22-07FF928B5A7F}"/>
              </a:ext>
            </a:extLst>
          </p:cNvPr>
          <p:cNvPicPr>
            <a:picLocks noGrp="1" noRot="1" noChangeAspect="1" noMove="1" noResize="1" noEditPoints="1" noAdjustHandles="1" noChangeArrowheads="1" noChangeShapeType="1" noCrop="1"/>
          </p:cNvPicPr>
          <p:nvPr/>
        </p:nvPicPr>
        <p:blipFill>
          <a:blip r:embed="rId5"/>
          <a:stretch>
            <a:fillRect/>
          </a:stretch>
        </p:blipFill>
        <p:spPr>
          <a:xfrm>
            <a:off x="4954813" y="2228631"/>
            <a:ext cx="4378979" cy="2914869"/>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D4993FA1-F92A-A450-FA83-5009D22139A3}"/>
              </a:ext>
            </a:extLst>
          </p:cNvPr>
          <p:cNvSpPr txBox="1"/>
          <p:nvPr/>
        </p:nvSpPr>
        <p:spPr>
          <a:xfrm>
            <a:off x="7386033" y="4847346"/>
            <a:ext cx="1180131" cy="230832"/>
          </a:xfrm>
          <a:prstGeom prst="rect">
            <a:avLst/>
          </a:prstGeom>
          <a:noFill/>
        </p:spPr>
        <p:txBody>
          <a:bodyPr wrap="none" rtlCol="0">
            <a:spAutoFit/>
          </a:bodyPr>
          <a:lstStyle/>
          <a:p>
            <a:r>
              <a:rPr lang="nb-NO" sz="900" dirty="0">
                <a:solidFill>
                  <a:schemeClr val="bg1">
                    <a:lumMod val="50000"/>
                  </a:schemeClr>
                </a:solidFill>
              </a:rPr>
              <a:t>Foto: ecdc.europa.eu</a:t>
            </a:r>
          </a:p>
        </p:txBody>
      </p:sp>
    </p:spTree>
    <p:extLst>
      <p:ext uri="{BB962C8B-B14F-4D97-AF65-F5344CB8AC3E}">
        <p14:creationId xmlns:p14="http://schemas.microsoft.com/office/powerpoint/2010/main" val="5440915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F96DB93-E0DD-0447-9A38-23F7189F2B72}" vid="{7BA8A4F1-0BA0-5941-B993-FC8E0A1AB3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3443be9-b74f-46dd-abdf-16706e8a254f" xsi:nil="true"/>
    <lcf76f155ced4ddcb4097134ff3c332f xmlns="16c4fccd-ad23-45e4-b5f7-542f4ebe0ef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C31A7AEE8B5D24C91D75EC8AB567F83" ma:contentTypeVersion="15" ma:contentTypeDescription="Opprett et nytt dokument." ma:contentTypeScope="" ma:versionID="f6a9d8e1f98d86b39f781b29eee434c2">
  <xsd:schema xmlns:xsd="http://www.w3.org/2001/XMLSchema" xmlns:xs="http://www.w3.org/2001/XMLSchema" xmlns:p="http://schemas.microsoft.com/office/2006/metadata/properties" xmlns:ns2="16c4fccd-ad23-45e4-b5f7-542f4ebe0ef2" xmlns:ns3="c3443be9-b74f-46dd-abdf-16706e8a254f" targetNamespace="http://schemas.microsoft.com/office/2006/metadata/properties" ma:root="true" ma:fieldsID="3da0cc556ac4e35485abe0402bf9c9cf" ns2:_="" ns3:_="">
    <xsd:import namespace="16c4fccd-ad23-45e4-b5f7-542f4ebe0ef2"/>
    <xsd:import namespace="c3443be9-b74f-46dd-abdf-16706e8a254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4fccd-ad23-45e4-b5f7-542f4ebe0e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443be9-b74f-46dd-abdf-16706e8a254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d87da3-7125-4b85-ac33-363c28f3fa90}" ma:internalName="TaxCatchAll" ma:showField="CatchAllData" ma:web="c3443be9-b74f-46dd-abdf-16706e8a254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46910-A165-46C5-B877-D1853931A59E}">
  <ds:schemaRefs>
    <ds:schemaRef ds:uri="http://schemas.microsoft.com/office/2006/documentManagement/types"/>
    <ds:schemaRef ds:uri="http://schemas.microsoft.com/office/2006/metadata/properties"/>
    <ds:schemaRef ds:uri="http://schemas.microsoft.com/office/infopath/2007/PartnerControls"/>
    <ds:schemaRef ds:uri="c3443be9-b74f-46dd-abdf-16706e8a254f"/>
    <ds:schemaRef ds:uri="http://www.w3.org/XML/1998/namespace"/>
    <ds:schemaRef ds:uri="http://purl.org/dc/elements/1.1/"/>
    <ds:schemaRef ds:uri="http://purl.org/dc/dcmitype/"/>
    <ds:schemaRef ds:uri="http://schemas.openxmlformats.org/package/2006/metadata/core-properties"/>
    <ds:schemaRef ds:uri="16c4fccd-ad23-45e4-b5f7-542f4ebe0ef2"/>
    <ds:schemaRef ds:uri="http://purl.org/dc/terms/"/>
  </ds:schemaRefs>
</ds:datastoreItem>
</file>

<file path=customXml/itemProps2.xml><?xml version="1.0" encoding="utf-8"?>
<ds:datastoreItem xmlns:ds="http://schemas.openxmlformats.org/officeDocument/2006/customXml" ds:itemID="{73A44411-ED44-4093-AE3E-3782CF0D9FB9}">
  <ds:schemaRefs>
    <ds:schemaRef ds:uri="http://schemas.microsoft.com/sharepoint/v3/contenttype/forms"/>
  </ds:schemaRefs>
</ds:datastoreItem>
</file>

<file path=customXml/itemProps3.xml><?xml version="1.0" encoding="utf-8"?>
<ds:datastoreItem xmlns:ds="http://schemas.openxmlformats.org/officeDocument/2006/customXml" ds:itemID="{83E55A84-6ECC-427E-851A-CFECEB138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4fccd-ad23-45e4-b5f7-542f4ebe0ef2"/>
    <ds:schemaRef ds:uri="c3443be9-b74f-46dd-abdf-16706e8a25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NSAS-Mal-Norsk</Template>
  <TotalTime>1636</TotalTime>
  <Words>5511</Words>
  <Application>Microsoft Office PowerPoint</Application>
  <PresentationFormat>Skjermfremvisning (16:9)</PresentationFormat>
  <Paragraphs>493</Paragraphs>
  <Slides>34</Slides>
  <Notes>34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34</vt:i4>
      </vt:variant>
    </vt:vector>
  </HeadingPairs>
  <TitlesOfParts>
    <vt:vector size="39" baseType="lpstr">
      <vt:lpstr>Arial</vt:lpstr>
      <vt:lpstr>Calibri</vt:lpstr>
      <vt:lpstr>Courier New</vt:lpstr>
      <vt:lpstr>Wingdings</vt:lpstr>
      <vt:lpstr>Office-tema</vt:lpstr>
      <vt:lpstr>Sykepleierens rolle: antibiotikabruk i spesialisthelsetjenesten  Siri Syvertsen på sykehus</vt:lpstr>
      <vt:lpstr>Antibiotikastyring i sykehus</vt:lpstr>
      <vt:lpstr>Fokusområder for sykepleiere</vt:lpstr>
      <vt:lpstr>Spørsmål 1</vt:lpstr>
      <vt:lpstr>Spørsmål 2</vt:lpstr>
      <vt:lpstr>Retningslinjen</vt:lpstr>
      <vt:lpstr>Spørsmål 3</vt:lpstr>
      <vt:lpstr>PowerPoint-presentasjon</vt:lpstr>
      <vt:lpstr>Spørsmål 4</vt:lpstr>
      <vt:lpstr>PowerPoint-presentasjon</vt:lpstr>
      <vt:lpstr>Spørsmål 5</vt:lpstr>
      <vt:lpstr>PowerPoint-presentasjon</vt:lpstr>
      <vt:lpstr>Spørsmål 6</vt:lpstr>
      <vt:lpstr>Tidsavhengig bakteriedrap</vt:lpstr>
      <vt:lpstr>Effekten av økt dosehyppighet</vt:lpstr>
      <vt:lpstr>Spørsmål 7</vt:lpstr>
      <vt:lpstr>Mikrobiologisk prøvetaking</vt:lpstr>
      <vt:lpstr>Spørsmål 8</vt:lpstr>
      <vt:lpstr>Korrekt prøvetaking</vt:lpstr>
      <vt:lpstr>Spørsmål 9</vt:lpstr>
      <vt:lpstr>Revurdering innen 24-48 timer</vt:lpstr>
      <vt:lpstr>PowerPoint-presentasjon</vt:lpstr>
      <vt:lpstr>Spørsmål 10</vt:lpstr>
      <vt:lpstr>Overgang fra iv til po behandling?</vt:lpstr>
      <vt:lpstr>                   iv versus po</vt:lpstr>
      <vt:lpstr>PowerPoint-presentasjon</vt:lpstr>
      <vt:lpstr>Spørsmål 11</vt:lpstr>
      <vt:lpstr>Still pasienten følgende spørsmål for å bidra til å avklare om penicillin-allergien er reell: </vt:lpstr>
      <vt:lpstr>PowerPoint-presentasjon</vt:lpstr>
      <vt:lpstr>Penicillinallergi</vt:lpstr>
      <vt:lpstr>Siri…</vt:lpstr>
      <vt:lpstr>Pasientinformasjon</vt:lpstr>
      <vt:lpstr>PowerPoint-presentasjon</vt:lpstr>
      <vt:lpstr>Ressurser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Bernhoft, Anine</dc:creator>
  <cp:lastModifiedBy>Marte Ingvaldsen Nagell</cp:lastModifiedBy>
  <cp:revision>3</cp:revision>
  <cp:lastPrinted>2025-09-17T14:19:16Z</cp:lastPrinted>
  <dcterms:created xsi:type="dcterms:W3CDTF">2025-09-16T11:03:07Z</dcterms:created>
  <dcterms:modified xsi:type="dcterms:W3CDTF">2025-09-18T07:45:59Z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0x0101007C31A7AEE8B5D24C91D75EC8AB567F83</vt:lpwstr>
  </property>
  <property fmtid="{D5CDD505-2E9C-101B-9397-08002B2CF9AE}" pid="3" name="MSIP_Label_d291ddcc-9a90-46b7-a727-d19b3ec4b730_Enabled">
    <vt:lpwstr>true</vt:lpwstr>
  </property>
  <property fmtid="{D5CDD505-2E9C-101B-9397-08002B2CF9AE}" pid="4" name="MSIP_Label_d291ddcc-9a90-46b7-a727-d19b3ec4b730_SetDate">
    <vt:lpwstr>2025-09-16T11:11:57Z</vt:lpwstr>
  </property>
  <property fmtid="{D5CDD505-2E9C-101B-9397-08002B2CF9AE}" pid="5" name="MSIP_Label_d291ddcc-9a90-46b7-a727-d19b3ec4b730_Method">
    <vt:lpwstr>Privileged</vt:lpwstr>
  </property>
  <property fmtid="{D5CDD505-2E9C-101B-9397-08002B2CF9AE}" pid="6" name="MSIP_Label_d291ddcc-9a90-46b7-a727-d19b3ec4b730_Name">
    <vt:lpwstr>Åpen</vt:lpwstr>
  </property>
  <property fmtid="{D5CDD505-2E9C-101B-9397-08002B2CF9AE}" pid="7" name="MSIP_Label_d291ddcc-9a90-46b7-a727-d19b3ec4b730_SiteId">
    <vt:lpwstr>bdcbe535-f3cf-49f5-8a6a-fb6d98dc7837</vt:lpwstr>
  </property>
  <property fmtid="{D5CDD505-2E9C-101B-9397-08002B2CF9AE}" pid="8" name="MSIP_Label_d291ddcc-9a90-46b7-a727-d19b3ec4b730_ActionId">
    <vt:lpwstr>fe2ee80d-ba61-4da6-86c0-094b147ce29c</vt:lpwstr>
  </property>
  <property fmtid="{D5CDD505-2E9C-101B-9397-08002B2CF9AE}" pid="9" name="MSIP_Label_d291ddcc-9a90-46b7-a727-d19b3ec4b730_ContentBits">
    <vt:lpwstr>0</vt:lpwstr>
  </property>
  <property fmtid="{D5CDD505-2E9C-101B-9397-08002B2CF9AE}" pid="10" name="MSIP_Label_d291ddcc-9a90-46b7-a727-d19b3ec4b730_Tag">
    <vt:lpwstr>10, 0, 1, 1</vt:lpwstr>
  </property>
  <property fmtid="{D5CDD505-2E9C-101B-9397-08002B2CF9AE}" pid="11" name="MediaServiceImageTags">
    <vt:lpwstr/>
  </property>
</Properties>
</file>