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735" r:id="rId3"/>
    <p:sldId id="672" r:id="rId4"/>
    <p:sldId id="739" r:id="rId5"/>
    <p:sldId id="850" r:id="rId6"/>
    <p:sldId id="671" r:id="rId7"/>
    <p:sldId id="754" r:id="rId8"/>
    <p:sldId id="1024" r:id="rId9"/>
    <p:sldId id="761" r:id="rId10"/>
    <p:sldId id="1049" r:id="rId11"/>
    <p:sldId id="705" r:id="rId12"/>
    <p:sldId id="741" r:id="rId13"/>
    <p:sldId id="760" r:id="rId14"/>
    <p:sldId id="713" r:id="rId15"/>
    <p:sldId id="1074" r:id="rId16"/>
    <p:sldId id="1078" r:id="rId17"/>
    <p:sldId id="1066" r:id="rId18"/>
    <p:sldId id="721" r:id="rId19"/>
    <p:sldId id="1057" r:id="rId20"/>
    <p:sldId id="1067" r:id="rId21"/>
    <p:sldId id="719" r:id="rId22"/>
    <p:sldId id="1051" r:id="rId23"/>
    <p:sldId id="845" r:id="rId24"/>
    <p:sldId id="1052" r:id="rId25"/>
    <p:sldId id="1079" r:id="rId26"/>
    <p:sldId id="1068" r:id="rId27"/>
    <p:sldId id="702" r:id="rId28"/>
    <p:sldId id="753" r:id="rId29"/>
    <p:sldId id="1075" r:id="rId30"/>
    <p:sldId id="742" r:id="rId31"/>
    <p:sldId id="750" r:id="rId32"/>
    <p:sldId id="1058" r:id="rId33"/>
    <p:sldId id="1069" r:id="rId34"/>
    <p:sldId id="1071" r:id="rId35"/>
    <p:sldId id="849" r:id="rId36"/>
    <p:sldId id="715" r:id="rId37"/>
    <p:sldId id="1076" r:id="rId38"/>
    <p:sldId id="1072" r:id="rId39"/>
    <p:sldId id="749" r:id="rId40"/>
    <p:sldId id="698" r:id="rId41"/>
    <p:sldId id="726" r:id="rId42"/>
    <p:sldId id="697" r:id="rId43"/>
    <p:sldId id="724" r:id="rId44"/>
  </p:sldIdLst>
  <p:sldSz cx="9144000" cy="6858000" type="screen4x3"/>
  <p:notesSz cx="6794500" cy="9906000"/>
  <p:custDataLst>
    <p:tags r:id="rId4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ykepleierens rolle" id="{0BAF63D8-C9CC-45C6-951C-BE449340345C}">
          <p14:sldIdLst/>
        </p14:section>
        <p14:section name="Bli en antibiotikasmart sykepleier" id="{9106AB13-6F3B-4E0E-B785-C0F1F70A88A6}">
          <p14:sldIdLst>
            <p14:sldId id="256"/>
            <p14:sldId id="735"/>
            <p14:sldId id="672"/>
            <p14:sldId id="739"/>
            <p14:sldId id="850"/>
            <p14:sldId id="671"/>
            <p14:sldId id="754"/>
            <p14:sldId id="1024"/>
            <p14:sldId id="761"/>
            <p14:sldId id="1049"/>
            <p14:sldId id="705"/>
            <p14:sldId id="741"/>
            <p14:sldId id="760"/>
            <p14:sldId id="713"/>
            <p14:sldId id="1074"/>
            <p14:sldId id="1078"/>
            <p14:sldId id="1066"/>
            <p14:sldId id="721"/>
            <p14:sldId id="1057"/>
            <p14:sldId id="1067"/>
            <p14:sldId id="719"/>
            <p14:sldId id="1051"/>
            <p14:sldId id="845"/>
            <p14:sldId id="1052"/>
            <p14:sldId id="1079"/>
            <p14:sldId id="1068"/>
            <p14:sldId id="702"/>
            <p14:sldId id="753"/>
            <p14:sldId id="1075"/>
            <p14:sldId id="742"/>
            <p14:sldId id="750"/>
            <p14:sldId id="1058"/>
            <p14:sldId id="1069"/>
            <p14:sldId id="1071"/>
            <p14:sldId id="849"/>
            <p14:sldId id="715"/>
            <p14:sldId id="1076"/>
            <p14:sldId id="1072"/>
            <p14:sldId id="749"/>
            <p14:sldId id="698"/>
            <p14:sldId id="726"/>
            <p14:sldId id="697"/>
            <p14:sldId id="7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Britt Mølsæter" initials="ABM" lastIdx="0" clrIdx="0">
    <p:extLst>
      <p:ext uri="{19B8F6BF-5375-455C-9EA6-DF929625EA0E}">
        <p15:presenceInfo xmlns:p15="http://schemas.microsoft.com/office/powerpoint/2012/main" userId="S-1-5-21-1927809936-1189766144-1318725885-506458" providerId="AD"/>
      </p:ext>
    </p:extLst>
  </p:cmAuthor>
  <p:cmAuthor id="2" name="Ruth Davey Eig" initials="RDE" lastIdx="21" clrIdx="1">
    <p:extLst>
      <p:ext uri="{19B8F6BF-5375-455C-9EA6-DF929625EA0E}">
        <p15:presenceInfo xmlns:p15="http://schemas.microsoft.com/office/powerpoint/2012/main" userId="Ruth Davey Ei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993"/>
    <a:srgbClr val="2EC4BB"/>
    <a:srgbClr val="7CBCF3"/>
    <a:srgbClr val="6EB8F3"/>
    <a:srgbClr val="498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40261" autoAdjust="0"/>
  </p:normalViewPr>
  <p:slideViewPr>
    <p:cSldViewPr snapToGrid="0" snapToObjects="1">
      <p:cViewPr varScale="1">
        <p:scale>
          <a:sx n="33" d="100"/>
          <a:sy n="33" d="100"/>
        </p:scale>
        <p:origin x="2779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58"/>
    </p:cViewPr>
  </p:outlineViewPr>
  <p:notesTextViewPr>
    <p:cViewPr>
      <p:scale>
        <a:sx n="100" d="100"/>
        <a:sy n="100" d="100"/>
      </p:scale>
      <p:origin x="0" y="-715"/>
    </p:cViewPr>
  </p:notesTextViewPr>
  <p:sorterViewPr>
    <p:cViewPr>
      <p:scale>
        <a:sx n="100" d="100"/>
        <a:sy n="100" d="100"/>
      </p:scale>
      <p:origin x="0" y="-12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53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9" y="0"/>
            <a:ext cx="2944283" cy="4953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2AC690CD-C97F-A441-8C68-6CEF64995109}" type="datetimeFigureOut">
              <a:t>9/17/2025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08981"/>
            <a:ext cx="2944283" cy="4953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9" y="9408981"/>
            <a:ext cx="2944283" cy="4953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15407FA4-065E-2640-B3D6-2CC5CE3463FE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0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53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9" y="0"/>
            <a:ext cx="2944283" cy="4953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ADA43F1B-576A-334D-82D3-A0E4954B4E2D}" type="datetimeFigureOut">
              <a:t>9/17/2025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4588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08981"/>
            <a:ext cx="2944283" cy="4953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9" y="9408981"/>
            <a:ext cx="2944283" cy="4953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57D46B6D-5B73-7A4C-984B-75E154DA9EA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3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ocn.1665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4220/Sykepleiens.2022.90194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872137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er-du-antibiotikasmart-kortversjon/35a164d0-70ec-4feb-b652-26977cb6310e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e.kahoot.it/share/er-du-antibiotikasmart/5a51ca8f-0787-4e0c-843e-df9c45d812e8" TargetMode="External"/><Relationship Id="rId4" Type="http://schemas.openxmlformats.org/officeDocument/2006/relationships/hyperlink" Target="http://www.kahoot.it/" TargetMode="Externa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198743X1730489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89">
              <a:defRPr/>
            </a:pPr>
            <a:r>
              <a:rPr lang="en-GB" sz="1100" b="1" i="1" dirty="0"/>
              <a:t>Sist </a:t>
            </a:r>
            <a:r>
              <a:rPr lang="en-GB" sz="1100" b="1" i="1" dirty="0" err="1"/>
              <a:t>oppdatert</a:t>
            </a:r>
            <a:r>
              <a:rPr lang="en-GB" sz="1100" b="1" i="1" dirty="0"/>
              <a:t> </a:t>
            </a:r>
            <a:r>
              <a:rPr lang="en-GB" sz="1100" b="1" i="1" dirty="0" err="1"/>
              <a:t>september</a:t>
            </a:r>
            <a:r>
              <a:rPr lang="en-GB" sz="1100" b="1" i="1" dirty="0"/>
              <a:t> 2025</a:t>
            </a:r>
          </a:p>
          <a:p>
            <a:pPr defTabSz="457089">
              <a:defRPr/>
            </a:pPr>
            <a:endParaRPr lang="en-GB" sz="1100" b="1" i="1" dirty="0"/>
          </a:p>
          <a:p>
            <a:pPr defTabSz="457089">
              <a:defRPr/>
            </a:pPr>
            <a:r>
              <a:rPr lang="en-GB" sz="1100" dirty="0"/>
              <a:t>Vi </a:t>
            </a:r>
            <a:r>
              <a:rPr lang="en-GB" sz="1100" dirty="0" err="1"/>
              <a:t>anser</a:t>
            </a:r>
            <a:r>
              <a:rPr lang="en-GB" sz="1100" dirty="0"/>
              <a:t> </a:t>
            </a:r>
            <a:r>
              <a:rPr lang="en-GB" sz="1100" dirty="0" err="1"/>
              <a:t>noen</a:t>
            </a:r>
            <a:r>
              <a:rPr lang="en-GB" sz="1100" dirty="0"/>
              <a:t> </a:t>
            </a:r>
            <a:r>
              <a:rPr lang="en-GB" sz="1100" dirty="0" err="1"/>
              <a:t>av</a:t>
            </a:r>
            <a:r>
              <a:rPr lang="en-GB" sz="1100" dirty="0"/>
              <a:t> </a:t>
            </a:r>
            <a:r>
              <a:rPr lang="en-GB" sz="1100" dirty="0" err="1"/>
              <a:t>lysbildene</a:t>
            </a:r>
            <a:r>
              <a:rPr lang="en-GB" sz="1100" dirty="0"/>
              <a:t> </a:t>
            </a:r>
            <a:r>
              <a:rPr lang="en-GB" sz="1100" dirty="0" err="1"/>
              <a:t>som</a:t>
            </a:r>
            <a:r>
              <a:rPr lang="en-GB" sz="1100" dirty="0"/>
              <a:t> </a:t>
            </a:r>
            <a:r>
              <a:rPr lang="en-GB" sz="1100" dirty="0" err="1"/>
              <a:t>kjernepensum</a:t>
            </a:r>
            <a:r>
              <a:rPr lang="en-GB" sz="1100" dirty="0"/>
              <a:t>, </a:t>
            </a:r>
            <a:r>
              <a:rPr lang="en-GB" sz="1100" dirty="0" err="1"/>
              <a:t>og</a:t>
            </a:r>
            <a:r>
              <a:rPr lang="en-GB" sz="1100" dirty="0"/>
              <a:t> </a:t>
            </a:r>
            <a:r>
              <a:rPr lang="en-GB" sz="1100" dirty="0" err="1"/>
              <a:t>noen</a:t>
            </a:r>
            <a:r>
              <a:rPr lang="en-GB" sz="1100" dirty="0"/>
              <a:t> </a:t>
            </a:r>
            <a:r>
              <a:rPr lang="en-GB" sz="1100" dirty="0" err="1"/>
              <a:t>av</a:t>
            </a:r>
            <a:r>
              <a:rPr lang="en-GB" sz="1100" dirty="0"/>
              <a:t> </a:t>
            </a:r>
            <a:r>
              <a:rPr lang="en-GB" sz="1100" dirty="0" err="1"/>
              <a:t>lysbildene</a:t>
            </a:r>
            <a:r>
              <a:rPr lang="en-GB" sz="1100" dirty="0"/>
              <a:t> </a:t>
            </a:r>
            <a:r>
              <a:rPr lang="en-GB" sz="1100" dirty="0" err="1"/>
              <a:t>som</a:t>
            </a:r>
            <a:r>
              <a:rPr lang="en-GB" sz="1100" dirty="0"/>
              <a:t> </a:t>
            </a:r>
            <a:r>
              <a:rPr lang="en-GB" sz="1100" dirty="0" err="1"/>
              <a:t>nyttige</a:t>
            </a:r>
            <a:r>
              <a:rPr lang="en-GB" sz="1100" dirty="0"/>
              <a:t> </a:t>
            </a:r>
            <a:r>
              <a:rPr lang="en-GB" sz="1100" dirty="0" err="1"/>
              <a:t>og</a:t>
            </a:r>
            <a:r>
              <a:rPr lang="en-GB" sz="1100" dirty="0"/>
              <a:t> </a:t>
            </a:r>
            <a:r>
              <a:rPr lang="en-GB" sz="1100" dirty="0" err="1"/>
              <a:t>utdypende</a:t>
            </a:r>
            <a:r>
              <a:rPr lang="en-GB" sz="1100" dirty="0"/>
              <a:t>, </a:t>
            </a:r>
            <a:r>
              <a:rPr lang="en-GB" sz="1100" dirty="0" err="1"/>
              <a:t>og</a:t>
            </a:r>
            <a:r>
              <a:rPr lang="en-GB" sz="1100" dirty="0"/>
              <a:t> </a:t>
            </a:r>
            <a:r>
              <a:rPr lang="en-GB" sz="1100" dirty="0" err="1"/>
              <a:t>strengt</a:t>
            </a:r>
            <a:r>
              <a:rPr lang="en-GB" sz="1100" dirty="0"/>
              <a:t> tatt </a:t>
            </a:r>
            <a:r>
              <a:rPr lang="en-GB" sz="1100" dirty="0" err="1"/>
              <a:t>ikke</a:t>
            </a:r>
            <a:r>
              <a:rPr lang="en-GB" sz="1100" dirty="0"/>
              <a:t> </a:t>
            </a:r>
            <a:r>
              <a:rPr lang="en-GB" sz="1100" dirty="0" err="1"/>
              <a:t>nødvendige</a:t>
            </a:r>
            <a:r>
              <a:rPr lang="en-GB" sz="1100" dirty="0"/>
              <a:t> å </a:t>
            </a:r>
            <a:r>
              <a:rPr lang="en-GB" sz="1100" dirty="0" err="1"/>
              <a:t>presentere</a:t>
            </a:r>
            <a:r>
              <a:rPr lang="en-GB" sz="1100" dirty="0"/>
              <a:t>. - Da </a:t>
            </a:r>
            <a:r>
              <a:rPr lang="en-GB" sz="1100" dirty="0" err="1"/>
              <a:t>behov</a:t>
            </a:r>
            <a:r>
              <a:rPr lang="en-GB" sz="1100" dirty="0"/>
              <a:t> </a:t>
            </a:r>
            <a:r>
              <a:rPr lang="en-GB" sz="1100" dirty="0" err="1"/>
              <a:t>og</a:t>
            </a:r>
            <a:r>
              <a:rPr lang="en-GB" sz="1100" dirty="0"/>
              <a:t> </a:t>
            </a:r>
            <a:r>
              <a:rPr lang="en-GB" sz="1100" dirty="0" err="1"/>
              <a:t>tid</a:t>
            </a:r>
            <a:r>
              <a:rPr lang="en-GB" sz="1100" dirty="0"/>
              <a:t> </a:t>
            </a:r>
            <a:r>
              <a:rPr lang="en-GB" sz="1100" dirty="0" err="1"/>
              <a:t>til</a:t>
            </a:r>
            <a:r>
              <a:rPr lang="en-GB" sz="1100" dirty="0"/>
              <a:t> </a:t>
            </a:r>
            <a:r>
              <a:rPr lang="en-GB" sz="1100" dirty="0" err="1"/>
              <a:t>rådiget</a:t>
            </a:r>
            <a:r>
              <a:rPr lang="en-GB" sz="1100" dirty="0"/>
              <a:t> er </a:t>
            </a:r>
            <a:r>
              <a:rPr lang="en-GB" sz="1100" dirty="0" err="1"/>
              <a:t>ulikt</a:t>
            </a:r>
            <a:r>
              <a:rPr lang="en-GB" sz="1100" dirty="0"/>
              <a:t>, </a:t>
            </a:r>
            <a:r>
              <a:rPr lang="en-GB" sz="1100" dirty="0" err="1"/>
              <a:t>så</a:t>
            </a:r>
            <a:r>
              <a:rPr lang="en-GB" sz="1100" dirty="0"/>
              <a:t> </a:t>
            </a:r>
            <a:r>
              <a:rPr lang="en-GB" sz="1100" dirty="0" err="1"/>
              <a:t>anbefaler</a:t>
            </a:r>
            <a:r>
              <a:rPr lang="en-GB" sz="1100" dirty="0"/>
              <a:t> vi </a:t>
            </a:r>
            <a:r>
              <a:rPr lang="en-GB" sz="1100" dirty="0" err="1"/>
              <a:t>derfor</a:t>
            </a:r>
            <a:r>
              <a:rPr lang="en-GB" sz="1100" dirty="0"/>
              <a:t> </a:t>
            </a:r>
            <a:r>
              <a:rPr lang="en-GB" sz="1100" dirty="0" err="1"/>
              <a:t>hver</a:t>
            </a:r>
            <a:r>
              <a:rPr lang="en-GB" sz="1100" dirty="0"/>
              <a:t> </a:t>
            </a:r>
            <a:r>
              <a:rPr lang="en-GB" sz="1100" dirty="0" err="1"/>
              <a:t>enkelt</a:t>
            </a:r>
            <a:r>
              <a:rPr lang="en-GB" sz="1100" dirty="0"/>
              <a:t> å </a:t>
            </a:r>
            <a:r>
              <a:rPr lang="en-GB" sz="1100" dirty="0" err="1"/>
              <a:t>plukke</a:t>
            </a:r>
            <a:r>
              <a:rPr lang="en-GB" sz="1100" dirty="0"/>
              <a:t> </a:t>
            </a:r>
            <a:r>
              <a:rPr lang="en-GB" sz="1100" dirty="0" err="1"/>
              <a:t>ut</a:t>
            </a:r>
            <a:r>
              <a:rPr lang="en-GB" sz="1100" dirty="0"/>
              <a:t> de </a:t>
            </a:r>
            <a:r>
              <a:rPr lang="en-GB" sz="1100" dirty="0" err="1"/>
              <a:t>lysbildene</a:t>
            </a:r>
            <a:r>
              <a:rPr lang="en-GB" sz="1100" dirty="0"/>
              <a:t> de </a:t>
            </a:r>
            <a:r>
              <a:rPr lang="en-GB" sz="1100" dirty="0" err="1"/>
              <a:t>selv</a:t>
            </a:r>
            <a:r>
              <a:rPr lang="en-GB" sz="1100" dirty="0"/>
              <a:t> </a:t>
            </a:r>
            <a:r>
              <a:rPr lang="en-GB" sz="1100" dirty="0" err="1"/>
              <a:t>ønsker</a:t>
            </a:r>
            <a:r>
              <a:rPr lang="en-GB" sz="1100" dirty="0"/>
              <a:t> å </a:t>
            </a:r>
            <a:r>
              <a:rPr lang="en-GB" sz="1100" dirty="0" err="1"/>
              <a:t>benytte</a:t>
            </a:r>
            <a:r>
              <a:rPr lang="en-GB" sz="1100" dirty="0"/>
              <a:t> – </a:t>
            </a:r>
            <a:r>
              <a:rPr lang="en-GB" sz="1100" dirty="0" err="1"/>
              <a:t>ut</a:t>
            </a:r>
            <a:r>
              <a:rPr lang="en-GB" sz="1100" dirty="0"/>
              <a:t> </a:t>
            </a:r>
            <a:r>
              <a:rPr lang="en-GB" sz="1100" dirty="0" err="1"/>
              <a:t>fra</a:t>
            </a:r>
            <a:r>
              <a:rPr lang="en-GB" sz="1100" dirty="0"/>
              <a:t> </a:t>
            </a:r>
            <a:r>
              <a:rPr lang="en-GB" sz="1100" dirty="0" err="1"/>
              <a:t>hva</a:t>
            </a:r>
            <a:r>
              <a:rPr lang="en-GB" sz="1100" dirty="0"/>
              <a:t> </a:t>
            </a:r>
            <a:r>
              <a:rPr lang="en-GB" sz="1100" dirty="0" err="1"/>
              <a:t>som</a:t>
            </a:r>
            <a:r>
              <a:rPr lang="en-GB" sz="1100" dirty="0"/>
              <a:t> er relevant </a:t>
            </a:r>
            <a:r>
              <a:rPr lang="en-GB" sz="1100" dirty="0" err="1"/>
              <a:t>i</a:t>
            </a:r>
            <a:r>
              <a:rPr lang="en-GB" sz="1100" dirty="0"/>
              <a:t> forhold </a:t>
            </a:r>
            <a:r>
              <a:rPr lang="en-GB" sz="1100" dirty="0" err="1"/>
              <a:t>til</a:t>
            </a:r>
            <a:r>
              <a:rPr lang="en-GB" sz="1100" dirty="0"/>
              <a:t> </a:t>
            </a:r>
            <a:r>
              <a:rPr lang="en-GB" sz="1100" dirty="0" err="1"/>
              <a:t>årstrinn</a:t>
            </a:r>
            <a:r>
              <a:rPr lang="en-GB" sz="1100" dirty="0"/>
              <a:t> </a:t>
            </a:r>
            <a:r>
              <a:rPr lang="en-GB" sz="1100" dirty="0" err="1"/>
              <a:t>og</a:t>
            </a:r>
            <a:r>
              <a:rPr lang="en-GB" sz="1100" dirty="0"/>
              <a:t> </a:t>
            </a:r>
            <a:r>
              <a:rPr lang="en-GB" sz="1100" dirty="0" err="1"/>
              <a:t>andre</a:t>
            </a:r>
            <a:r>
              <a:rPr lang="en-GB" sz="1100" dirty="0"/>
              <a:t> </a:t>
            </a:r>
            <a:r>
              <a:rPr lang="en-GB" sz="1100" dirty="0" err="1"/>
              <a:t>inidividuelle</a:t>
            </a:r>
            <a:r>
              <a:rPr lang="en-GB" sz="1100" dirty="0"/>
              <a:t> </a:t>
            </a:r>
            <a:r>
              <a:rPr lang="en-GB" sz="1100" dirty="0" err="1"/>
              <a:t>behov</a:t>
            </a:r>
            <a:r>
              <a:rPr lang="en-GB" sz="1100" dirty="0"/>
              <a:t>.</a:t>
            </a:r>
          </a:p>
          <a:p>
            <a:pPr defTabSz="457089">
              <a:defRPr/>
            </a:pPr>
            <a:endParaRPr lang="en-GB" sz="1100" dirty="0"/>
          </a:p>
          <a:p>
            <a:pPr defTabSz="457089">
              <a:defRPr/>
            </a:pPr>
            <a:r>
              <a:rPr lang="en-GB" sz="1100" dirty="0"/>
              <a:t>Denne </a:t>
            </a:r>
            <a:r>
              <a:rPr lang="en-GB" sz="1100" dirty="0" err="1"/>
              <a:t>bolken</a:t>
            </a:r>
            <a:r>
              <a:rPr lang="en-GB" sz="1100" dirty="0"/>
              <a:t> </a:t>
            </a:r>
            <a:r>
              <a:rPr lang="en-GB" sz="1100" dirty="0" err="1"/>
              <a:t>gjelder</a:t>
            </a:r>
            <a:r>
              <a:rPr lang="en-GB" sz="1100" dirty="0"/>
              <a:t> </a:t>
            </a:r>
            <a:r>
              <a:rPr lang="en-GB" sz="1100" dirty="0" err="1"/>
              <a:t>både</a:t>
            </a:r>
            <a:r>
              <a:rPr lang="en-GB" sz="1100" dirty="0"/>
              <a:t> for </a:t>
            </a:r>
            <a:r>
              <a:rPr lang="en-GB" sz="1100" dirty="0" err="1"/>
              <a:t>primær</a:t>
            </a:r>
            <a:r>
              <a:rPr lang="en-GB" sz="1100" dirty="0"/>
              <a:t>- </a:t>
            </a:r>
            <a:r>
              <a:rPr lang="en-GB" sz="1100" dirty="0" err="1"/>
              <a:t>og</a:t>
            </a:r>
            <a:r>
              <a:rPr lang="en-GB" sz="1100" dirty="0"/>
              <a:t> </a:t>
            </a:r>
            <a:r>
              <a:rPr lang="en-GB" sz="1100" dirty="0" err="1"/>
              <a:t>spesialisthelsetjenesten</a:t>
            </a:r>
            <a:r>
              <a:rPr lang="en-GB" sz="1100" dirty="0"/>
              <a:t>, er </a:t>
            </a:r>
            <a:r>
              <a:rPr lang="en-GB" sz="1100" dirty="0" err="1"/>
              <a:t>litt</a:t>
            </a:r>
            <a:r>
              <a:rPr lang="en-GB" sz="1100" dirty="0"/>
              <a:t> </a:t>
            </a:r>
            <a:r>
              <a:rPr lang="en-GB" sz="1100" dirty="0" err="1"/>
              <a:t>overordnet</a:t>
            </a:r>
            <a:r>
              <a:rPr lang="en-GB" sz="1100" dirty="0"/>
              <a:t> </a:t>
            </a:r>
            <a:r>
              <a:rPr lang="en-GB" sz="1100" dirty="0" err="1"/>
              <a:t>og</a:t>
            </a:r>
            <a:r>
              <a:rPr lang="en-GB" sz="1100" dirty="0"/>
              <a:t> er </a:t>
            </a:r>
            <a:r>
              <a:rPr lang="en-GB" sz="1100" dirty="0" err="1"/>
              <a:t>en</a:t>
            </a:r>
            <a:r>
              <a:rPr lang="en-GB" sz="1100" dirty="0"/>
              <a:t> slag </a:t>
            </a:r>
            <a:r>
              <a:rPr lang="en-GB" sz="1100" b="1" dirty="0" err="1"/>
              <a:t>introduksjon</a:t>
            </a:r>
            <a:r>
              <a:rPr lang="en-GB" sz="1100" dirty="0"/>
              <a:t> </a:t>
            </a:r>
            <a:r>
              <a:rPr lang="en-GB" sz="1100" dirty="0" err="1"/>
              <a:t>til</a:t>
            </a:r>
            <a:r>
              <a:rPr lang="en-GB" sz="1100" dirty="0"/>
              <a:t> de </a:t>
            </a:r>
            <a:r>
              <a:rPr lang="en-GB" sz="1100" dirty="0" err="1"/>
              <a:t>påfølgende</a:t>
            </a:r>
            <a:r>
              <a:rPr lang="en-GB" sz="1100" dirty="0"/>
              <a:t> </a:t>
            </a:r>
            <a:r>
              <a:rPr lang="en-GB" sz="1100" dirty="0" err="1"/>
              <a:t>bolkene</a:t>
            </a:r>
            <a:r>
              <a:rPr lang="en-GB" sz="1100" dirty="0"/>
              <a:t>, </a:t>
            </a:r>
            <a:r>
              <a:rPr lang="en-GB" sz="1100" dirty="0" err="1"/>
              <a:t>hvor</a:t>
            </a:r>
            <a:r>
              <a:rPr lang="en-GB" sz="1100" dirty="0"/>
              <a:t> vi </a:t>
            </a:r>
            <a:r>
              <a:rPr lang="en-GB" sz="1100" dirty="0" err="1"/>
              <a:t>vil</a:t>
            </a:r>
            <a:r>
              <a:rPr lang="en-GB" sz="1100" dirty="0"/>
              <a:t> </a:t>
            </a:r>
            <a:r>
              <a:rPr lang="en-GB" sz="1100" dirty="0" err="1"/>
              <a:t>gå</a:t>
            </a:r>
            <a:r>
              <a:rPr lang="en-GB" sz="1100" dirty="0"/>
              <a:t> </a:t>
            </a:r>
            <a:r>
              <a:rPr lang="en-GB" sz="1100" dirty="0" err="1"/>
              <a:t>mer</a:t>
            </a:r>
            <a:r>
              <a:rPr lang="en-GB" sz="1100" dirty="0"/>
              <a:t> </a:t>
            </a:r>
            <a:r>
              <a:rPr lang="en-GB" sz="1100" dirty="0" err="1"/>
              <a:t>spesifikt</a:t>
            </a:r>
            <a:r>
              <a:rPr lang="en-GB" sz="1100" dirty="0"/>
              <a:t> inn </a:t>
            </a:r>
            <a:r>
              <a:rPr lang="en-GB" sz="1100" dirty="0" err="1"/>
              <a:t>på</a:t>
            </a:r>
            <a:r>
              <a:rPr lang="en-GB" sz="1100" dirty="0"/>
              <a:t> </a:t>
            </a:r>
            <a:r>
              <a:rPr lang="en-GB" sz="1100" dirty="0" err="1"/>
              <a:t>sykepleiers</a:t>
            </a:r>
            <a:r>
              <a:rPr lang="en-GB" sz="1100" dirty="0"/>
              <a:t> </a:t>
            </a:r>
            <a:r>
              <a:rPr lang="en-GB" sz="1100" dirty="0" err="1"/>
              <a:t>rolle</a:t>
            </a:r>
            <a:r>
              <a:rPr lang="en-GB" sz="1100" dirty="0"/>
              <a:t> </a:t>
            </a:r>
            <a:r>
              <a:rPr lang="en-GB" sz="1100" dirty="0" err="1"/>
              <a:t>ved</a:t>
            </a:r>
            <a:r>
              <a:rPr lang="en-GB" sz="1100" dirty="0"/>
              <a:t> </a:t>
            </a:r>
            <a:r>
              <a:rPr lang="en-GB" sz="1100" dirty="0" err="1"/>
              <a:t>antiotikabruk</a:t>
            </a:r>
            <a:r>
              <a:rPr lang="en-GB" sz="1100" dirty="0"/>
              <a:t> </a:t>
            </a:r>
            <a:r>
              <a:rPr lang="en-GB" sz="1100" dirty="0" err="1"/>
              <a:t>i</a:t>
            </a:r>
            <a:r>
              <a:rPr lang="en-GB" sz="1100" dirty="0"/>
              <a:t> </a:t>
            </a:r>
            <a:r>
              <a:rPr lang="en-GB" sz="1100" dirty="0" err="1"/>
              <a:t>primær</a:t>
            </a:r>
            <a:r>
              <a:rPr lang="en-GB" sz="1100" dirty="0"/>
              <a:t>- </a:t>
            </a:r>
            <a:r>
              <a:rPr lang="en-GB" sz="1100" dirty="0" err="1"/>
              <a:t>og</a:t>
            </a:r>
            <a:r>
              <a:rPr lang="en-GB" sz="1100" dirty="0"/>
              <a:t> </a:t>
            </a:r>
            <a:r>
              <a:rPr lang="en-GB" sz="1100" dirty="0" err="1"/>
              <a:t>spesialisthelsetjenesten</a:t>
            </a:r>
            <a:r>
              <a:rPr lang="en-GB" sz="1100" dirty="0"/>
              <a:t>. </a:t>
            </a:r>
          </a:p>
          <a:p>
            <a:endParaRPr lang="nb-NO" dirty="0"/>
          </a:p>
          <a:p>
            <a:r>
              <a:rPr lang="en-GB" dirty="0"/>
              <a:t>Ta </a:t>
            </a:r>
            <a:r>
              <a:rPr lang="en-GB" dirty="0" err="1"/>
              <a:t>gjerne</a:t>
            </a:r>
            <a:r>
              <a:rPr lang="en-GB" dirty="0"/>
              <a:t> med </a:t>
            </a:r>
            <a:r>
              <a:rPr lang="en-GB" dirty="0" err="1"/>
              <a:t>egne</a:t>
            </a:r>
            <a:r>
              <a:rPr lang="en-GB" dirty="0"/>
              <a:t> </a:t>
            </a:r>
            <a:r>
              <a:rPr lang="en-GB" dirty="0" err="1"/>
              <a:t>relevante</a:t>
            </a:r>
            <a:r>
              <a:rPr lang="en-GB" dirty="0"/>
              <a:t> </a:t>
            </a:r>
            <a:r>
              <a:rPr lang="en-GB" dirty="0" err="1"/>
              <a:t>erfaringer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eksempler</a:t>
            </a:r>
            <a:r>
              <a:rPr lang="en-GB" dirty="0"/>
              <a:t> inn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undervisningen</a:t>
            </a:r>
            <a:r>
              <a:rPr lang="en-GB" dirty="0"/>
              <a:t>!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6179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Så sykepleierne er viktige for god måloppnåelse </a:t>
            </a:r>
            <a:r>
              <a:rPr lang="nb-NO" sz="1200" b="1" dirty="0"/>
              <a:t>MEN- er </a:t>
            </a:r>
            <a:r>
              <a:rPr lang="en-GB" sz="1200" b="1" dirty="0" err="1"/>
              <a:t>Manglende</a:t>
            </a:r>
            <a:r>
              <a:rPr lang="en-GB" sz="1200" b="1" dirty="0"/>
              <a:t> </a:t>
            </a:r>
            <a:r>
              <a:rPr lang="en-GB" sz="1200" b="1" dirty="0" err="1"/>
              <a:t>kunnskap</a:t>
            </a:r>
            <a:r>
              <a:rPr lang="en-GB" sz="1200" b="1" dirty="0"/>
              <a:t> </a:t>
            </a:r>
            <a:r>
              <a:rPr lang="en-GB" sz="1200" b="1" dirty="0" err="1"/>
              <a:t>en</a:t>
            </a:r>
            <a:r>
              <a:rPr lang="en-GB" sz="1200" b="1" dirty="0"/>
              <a:t> </a:t>
            </a:r>
            <a:r>
              <a:rPr lang="en-GB" sz="1200" b="1" dirty="0" err="1"/>
              <a:t>barriære</a:t>
            </a:r>
            <a:r>
              <a:rPr lang="en-GB" sz="1200" b="1" dirty="0"/>
              <a:t>?</a:t>
            </a:r>
            <a:r>
              <a:rPr lang="nb-NO" sz="1200" dirty="0"/>
              <a:t>–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/>
              <a:t>B</a:t>
            </a:r>
            <a:r>
              <a:rPr lang="en-US" sz="1200" b="1" dirty="0" err="1"/>
              <a:t>åde</a:t>
            </a:r>
            <a:r>
              <a:rPr lang="nb-NO" sz="1200" b="1" dirty="0"/>
              <a:t> internasjonale</a:t>
            </a:r>
            <a:r>
              <a:rPr lang="nb-NO" sz="1200" b="1" baseline="0" dirty="0"/>
              <a:t> og norske studier </a:t>
            </a:r>
            <a:r>
              <a:rPr lang="nb-NO" sz="1200" dirty="0" err="1"/>
              <a:t>studier</a:t>
            </a:r>
            <a:r>
              <a:rPr lang="nb-NO" sz="1200" dirty="0"/>
              <a:t> viser at </a:t>
            </a:r>
            <a:r>
              <a:rPr lang="nb-NO" sz="1200" b="1" dirty="0"/>
              <a:t>både sykepleierstudenter og sykepleier </a:t>
            </a:r>
            <a:r>
              <a:rPr lang="nb-NO" sz="1200" dirty="0"/>
              <a:t>sier at de har </a:t>
            </a:r>
            <a:r>
              <a:rPr lang="nb-NO" sz="1200" dirty="0" err="1"/>
              <a:t>mangefull</a:t>
            </a:r>
            <a:r>
              <a:rPr lang="nb-NO" sz="1200" dirty="0"/>
              <a:t> </a:t>
            </a:r>
            <a:r>
              <a:rPr lang="nb-NO" sz="1200" b="1" dirty="0"/>
              <a:t>kunnskap om </a:t>
            </a:r>
            <a:r>
              <a:rPr lang="nb-NO" sz="1200" b="1" dirty="0">
                <a:solidFill>
                  <a:srgbClr val="333333"/>
                </a:solidFill>
                <a:latin typeface="+mn-lt"/>
              </a:rPr>
              <a:t>riktig </a:t>
            </a:r>
            <a:r>
              <a:rPr lang="nb-NO" sz="1200" b="1" dirty="0"/>
              <a:t>antibiotikabruk og </a:t>
            </a:r>
            <a:r>
              <a:rPr lang="nb-NO" sz="1200" b="1" dirty="0" err="1"/>
              <a:t>anbiotikaresistens</a:t>
            </a:r>
            <a:r>
              <a:rPr lang="nb-NO" sz="1200" b="1" dirty="0"/>
              <a:t>, </a:t>
            </a:r>
            <a:endParaRPr lang="nb-NO" sz="1200" dirty="0">
              <a:effectLst/>
              <a:latin typeface="-apple-system"/>
            </a:endParaRPr>
          </a:p>
          <a:p>
            <a:r>
              <a:rPr lang="nb-NO" sz="1200" dirty="0">
                <a:effectLst/>
                <a:latin typeface="-apple-system"/>
              </a:rPr>
              <a:t>Og at mange sykepleiere føler seg usikre på sine </a:t>
            </a:r>
            <a:r>
              <a:rPr lang="nb-NO" sz="1200" b="1" dirty="0">
                <a:solidFill>
                  <a:schemeClr val="tx1"/>
                </a:solidFill>
                <a:effectLst/>
                <a:ea typeface="DengXian" panose="020B0503020204020204" pitchFamily="2" charset="-122"/>
              </a:rPr>
              <a:t>på hvilken rolle og oppgaver </a:t>
            </a:r>
            <a:r>
              <a:rPr lang="nb-NO" sz="1200" dirty="0">
                <a:solidFill>
                  <a:schemeClr val="tx1"/>
                </a:solidFill>
                <a:effectLst/>
                <a:ea typeface="DengXian" panose="020B0503020204020204" pitchFamily="2" charset="-122"/>
              </a:rPr>
              <a:t>de har innen antibiotikastyring</a:t>
            </a:r>
            <a:r>
              <a:rPr lang="nb-NO" sz="1200" dirty="0">
                <a:effectLst/>
                <a:latin typeface="-apple-system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solidFill>
                <a:schemeClr val="tx1"/>
              </a:solidFill>
            </a:endParaRPr>
          </a:p>
          <a:p>
            <a:pPr defTabSz="457089">
              <a:defRPr/>
            </a:pPr>
            <a:r>
              <a:rPr lang="nb-NO" sz="1000" dirty="0">
                <a:solidFill>
                  <a:srgbClr val="219993"/>
                </a:solidFill>
              </a:rPr>
              <a:t>Antibiotikastyring?; En legeoppgave, tenker kanskje du? – ja, som sykepleier er det nærliggende å tenke, men det er en selvsagt sykepleieroppgave også!</a:t>
            </a:r>
          </a:p>
          <a:p>
            <a:r>
              <a:rPr lang="en-US" sz="1000" dirty="0"/>
              <a:t>–For; </a:t>
            </a:r>
            <a:r>
              <a:rPr lang="en-US" sz="1000" dirty="0" err="1"/>
              <a:t>daglig</a:t>
            </a:r>
            <a:r>
              <a:rPr lang="en-US" sz="1000" dirty="0"/>
              <a:t> </a:t>
            </a:r>
            <a:r>
              <a:rPr lang="en-US" sz="1000" dirty="0" err="1"/>
              <a:t>utfører</a:t>
            </a:r>
            <a:r>
              <a:rPr lang="en-US" sz="1000" dirty="0"/>
              <a:t> </a:t>
            </a:r>
            <a:r>
              <a:rPr lang="en-US" sz="1000" dirty="0" err="1"/>
              <a:t>sykepleieren</a:t>
            </a:r>
            <a:r>
              <a:rPr lang="en-US" sz="1000" dirty="0"/>
              <a:t> </a:t>
            </a:r>
            <a:r>
              <a:rPr lang="en-US" sz="1000" dirty="0" err="1"/>
              <a:t>oppgaver</a:t>
            </a:r>
            <a:r>
              <a:rPr lang="en-US" sz="1000" dirty="0"/>
              <a:t> </a:t>
            </a:r>
            <a:r>
              <a:rPr lang="en-US" sz="1000" dirty="0" err="1"/>
              <a:t>som</a:t>
            </a:r>
            <a:r>
              <a:rPr lang="en-US" sz="1000" dirty="0"/>
              <a:t> </a:t>
            </a:r>
            <a:r>
              <a:rPr lang="en-US" sz="1000" dirty="0" err="1"/>
              <a:t>påvirker</a:t>
            </a:r>
            <a:r>
              <a:rPr lang="en-US" sz="1000" dirty="0"/>
              <a:t> </a:t>
            </a:r>
            <a:r>
              <a:rPr lang="en-US" sz="1000" dirty="0" err="1"/>
              <a:t>antibiotikabruken</a:t>
            </a:r>
            <a:r>
              <a:rPr lang="en-US" sz="1000" dirty="0"/>
              <a:t> – </a:t>
            </a:r>
            <a:r>
              <a:rPr lang="en-US" sz="1000" dirty="0" err="1"/>
              <a:t>så</a:t>
            </a:r>
            <a:r>
              <a:rPr lang="en-US" sz="1000" dirty="0"/>
              <a:t> a</a:t>
            </a:r>
            <a:r>
              <a:rPr lang="nb-NO" sz="1000" dirty="0" err="1"/>
              <a:t>lle</a:t>
            </a:r>
            <a:r>
              <a:rPr lang="nb-NO" sz="1000" dirty="0"/>
              <a:t> som er involvert i antibiotikabehandling </a:t>
            </a:r>
            <a:r>
              <a:rPr lang="nb-NO" sz="1000" b="1" dirty="0"/>
              <a:t>må være klar over egen rolle </a:t>
            </a:r>
            <a:r>
              <a:rPr lang="nb-NO" sz="1000" dirty="0"/>
              <a:t>for å</a:t>
            </a:r>
            <a:r>
              <a:rPr lang="nb-NO" sz="1000" b="1" dirty="0"/>
              <a:t> optimalisere pasientenes gevinst </a:t>
            </a:r>
            <a:r>
              <a:rPr lang="nb-NO" sz="1000" i="1" dirty="0"/>
              <a:t>(</a:t>
            </a:r>
            <a:r>
              <a:rPr lang="nb-NO" sz="800" i="1" dirty="0"/>
              <a:t>NHS </a:t>
            </a:r>
            <a:r>
              <a:rPr lang="nb-NO" sz="800" i="1" dirty="0" err="1"/>
              <a:t>Education</a:t>
            </a:r>
            <a:r>
              <a:rPr lang="nb-NO" sz="800" i="1" dirty="0"/>
              <a:t> for Scotland, 2015, s. 7</a:t>
            </a:r>
            <a:r>
              <a:rPr lang="nb-NO" sz="800" b="1" i="1" dirty="0"/>
              <a:t>). </a:t>
            </a:r>
          </a:p>
          <a:p>
            <a:endParaRPr lang="en-US" sz="1000" dirty="0"/>
          </a:p>
          <a:p>
            <a:pPr marL="0" marR="0" lvl="0" indent="0" algn="l" defTabSz="182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dirty="0"/>
              <a:t>Sykepleierne er viktig for god måloppnåelse  - MEN- er </a:t>
            </a:r>
            <a:r>
              <a:rPr lang="en-GB" sz="1000" dirty="0" err="1"/>
              <a:t>Manglende</a:t>
            </a:r>
            <a:r>
              <a:rPr lang="en-GB" sz="1000" dirty="0"/>
              <a:t> </a:t>
            </a:r>
            <a:r>
              <a:rPr lang="en-GB" sz="1000" dirty="0" err="1"/>
              <a:t>kunnskap</a:t>
            </a:r>
            <a:r>
              <a:rPr lang="en-GB" sz="1000" dirty="0"/>
              <a:t> </a:t>
            </a:r>
            <a:r>
              <a:rPr lang="en-GB" sz="1000" dirty="0" err="1"/>
              <a:t>en</a:t>
            </a:r>
            <a:r>
              <a:rPr lang="en-GB" sz="1000" dirty="0"/>
              <a:t> </a:t>
            </a:r>
            <a:r>
              <a:rPr lang="en-GB" sz="1000" dirty="0" err="1"/>
              <a:t>barriere</a:t>
            </a:r>
            <a:r>
              <a:rPr lang="en-GB" sz="1000" dirty="0"/>
              <a:t>?</a:t>
            </a:r>
          </a:p>
          <a:p>
            <a:pPr defTabSz="1828080">
              <a:defRPr/>
            </a:pPr>
            <a:r>
              <a:rPr lang="nb-NO" sz="1000" b="1" dirty="0"/>
              <a:t>Internasjonale </a:t>
            </a:r>
            <a:r>
              <a:rPr lang="nb-NO" sz="1000" dirty="0"/>
              <a:t>studier rapporter at sykepleier sier at de </a:t>
            </a:r>
            <a:r>
              <a:rPr lang="nb-NO" sz="1000" b="1" dirty="0"/>
              <a:t>ikke har god nok kunnskap om antibiotikaresistens, </a:t>
            </a:r>
            <a:r>
              <a:rPr lang="nb-NO" sz="1000" dirty="0"/>
              <a:t>og at mange </a:t>
            </a:r>
            <a:r>
              <a:rPr lang="nb-NO" sz="1000" b="1" dirty="0"/>
              <a:t>ikke har hørt om begrepet antibiotikastyring </a:t>
            </a:r>
            <a:r>
              <a:rPr lang="nb-NO" sz="1000" b="1" i="1" dirty="0"/>
              <a:t>(</a:t>
            </a:r>
            <a:r>
              <a:rPr lang="nb-NO" sz="1000" i="1" dirty="0" err="1"/>
              <a:t>Courtenay</a:t>
            </a:r>
            <a:r>
              <a:rPr lang="nb-NO" sz="1000" i="1" dirty="0"/>
              <a:t> et.al,2019), </a:t>
            </a:r>
          </a:p>
          <a:p>
            <a:pPr marL="0" marR="0" lvl="0" indent="0" algn="l" defTabSz="182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/>
              <a:t>Denne manglende kunnskapen</a:t>
            </a:r>
            <a:r>
              <a:rPr lang="nb-NO" sz="1000" b="1" dirty="0"/>
              <a:t>/kunnskapshullet kan utgjøre en vesentlig barriere </a:t>
            </a:r>
            <a:r>
              <a:rPr lang="nb-NO" sz="1000" dirty="0"/>
              <a:t>for sykepleiernes </a:t>
            </a:r>
            <a:r>
              <a:rPr lang="nb-NO" sz="1000" b="1" dirty="0"/>
              <a:t>deltakelse i antibiotikastyringsaktiviteter</a:t>
            </a:r>
            <a:r>
              <a:rPr lang="nb-NO" sz="1000" dirty="0"/>
              <a:t> </a:t>
            </a:r>
            <a:r>
              <a:rPr lang="nb-NO" sz="1000" i="1" dirty="0"/>
              <a:t>(Carter et al. 2018</a:t>
            </a:r>
            <a:r>
              <a:rPr lang="nb-NO" sz="1000" dirty="0"/>
              <a:t>) og kan begrense sykepleiers rolle i antibiotikastyring! </a:t>
            </a:r>
          </a:p>
          <a:p>
            <a:pPr marL="0" marR="0" lvl="0" indent="0" algn="l" defTabSz="182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00" b="0" i="0" dirty="0">
              <a:solidFill>
                <a:srgbClr val="333333"/>
              </a:solidFill>
              <a:effectLst/>
              <a:latin typeface="Inter"/>
            </a:endParaRPr>
          </a:p>
          <a:p>
            <a:pPr marL="0" marR="0" lvl="0" indent="0" algn="l" defTabSz="182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0" i="0" dirty="0">
                <a:solidFill>
                  <a:srgbClr val="333333"/>
                </a:solidFill>
                <a:effectLst/>
                <a:latin typeface="Inter"/>
              </a:rPr>
              <a:t>Tilsvarende </a:t>
            </a:r>
            <a:r>
              <a:rPr lang="nb-NO" sz="1000" b="1" i="0" dirty="0">
                <a:solidFill>
                  <a:srgbClr val="333333"/>
                </a:solidFill>
                <a:effectLst/>
                <a:latin typeface="Inter"/>
              </a:rPr>
              <a:t>resultater ble identifisert i en norsk studie</a:t>
            </a:r>
            <a:r>
              <a:rPr lang="nb-NO" sz="1000" b="0" i="0" dirty="0">
                <a:solidFill>
                  <a:srgbClr val="333333"/>
                </a:solidFill>
                <a:effectLst/>
                <a:latin typeface="Inter"/>
              </a:rPr>
              <a:t>, som viser at sykepleiere </a:t>
            </a:r>
            <a:r>
              <a:rPr lang="nb-NO" sz="1000" b="1" i="0" dirty="0">
                <a:solidFill>
                  <a:srgbClr val="333333"/>
                </a:solidFill>
                <a:effectLst/>
                <a:latin typeface="Inter"/>
              </a:rPr>
              <a:t>delvis kjenner til og føler seg usikre </a:t>
            </a:r>
            <a:r>
              <a:rPr lang="nb-NO" sz="1000" b="0" i="0" dirty="0">
                <a:solidFill>
                  <a:srgbClr val="333333"/>
                </a:solidFill>
                <a:effectLst/>
                <a:latin typeface="Inter"/>
              </a:rPr>
              <a:t>på hvilken rolle og oppgaver de har innen antibiotikastyring </a:t>
            </a:r>
            <a:r>
              <a:rPr lang="nb-NO" sz="800" b="0" i="0" dirty="0">
                <a:solidFill>
                  <a:srgbClr val="333333"/>
                </a:solidFill>
                <a:effectLst/>
                <a:latin typeface="Inter"/>
              </a:rPr>
              <a:t>(</a:t>
            </a:r>
            <a:r>
              <a:rPr lang="en-GB" sz="800" b="0" i="1" dirty="0">
                <a:solidFill>
                  <a:srgbClr val="333333"/>
                </a:solidFill>
                <a:effectLst/>
                <a:latin typeface="Inter"/>
              </a:rPr>
              <a:t>Hansen MJT, Storm M, Syre H, Dalen I, Husebø AML. Attitudes and self-efficacy towards infection prevention and control and antibiotic stewardship among nurses: a mixed-methods study. J Clin </a:t>
            </a:r>
            <a:r>
              <a:rPr lang="en-GB" sz="800" b="0" i="1" dirty="0" err="1">
                <a:solidFill>
                  <a:srgbClr val="333333"/>
                </a:solidFill>
                <a:effectLst/>
                <a:latin typeface="Inter"/>
              </a:rPr>
              <a:t>Nurs</a:t>
            </a:r>
            <a:r>
              <a:rPr lang="en-GB" sz="800" b="0" i="1" dirty="0">
                <a:solidFill>
                  <a:srgbClr val="333333"/>
                </a:solidFill>
                <a:effectLst/>
                <a:latin typeface="Inter"/>
              </a:rPr>
              <a:t>. 2023;32(17–18):6268–86. DOI: </a:t>
            </a:r>
            <a:r>
              <a:rPr lang="en-GB" sz="800" b="0" i="1" u="sng" dirty="0">
                <a:effectLst/>
                <a:latin typeface="Inter"/>
                <a:hlinkClick r:id="rId3"/>
              </a:rPr>
              <a:t>10.1111/jocn.16657</a:t>
            </a:r>
            <a:r>
              <a:rPr lang="nb-NO" sz="800" b="0" i="0" dirty="0">
                <a:solidFill>
                  <a:srgbClr val="333333"/>
                </a:solidFill>
                <a:effectLst/>
                <a:latin typeface="Inter"/>
              </a:rPr>
              <a:t>) </a:t>
            </a:r>
          </a:p>
          <a:p>
            <a:pPr marL="0" marR="0" lvl="0" indent="0" algn="l" defTabSz="182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/>
              <a:t>Så dette kunnskapshullet må vi være med å tette…</a:t>
            </a:r>
          </a:p>
          <a:p>
            <a:pPr defTabSz="457144">
              <a:defRPr/>
            </a:pPr>
            <a:endParaRPr lang="nb-NO" sz="1000" b="0" i="0" dirty="0">
              <a:solidFill>
                <a:srgbClr val="333333"/>
              </a:solidFill>
              <a:effectLst/>
              <a:latin typeface="Inter"/>
            </a:endParaRPr>
          </a:p>
          <a:p>
            <a:pPr defTabSz="457144">
              <a:defRPr/>
            </a:pPr>
            <a:r>
              <a:rPr lang="nb-NO" sz="1000" b="0" i="0" dirty="0">
                <a:solidFill>
                  <a:srgbClr val="333333"/>
                </a:solidFill>
                <a:effectLst/>
                <a:latin typeface="Inter"/>
              </a:rPr>
              <a:t>Resultatene fra en annen norsk studie tyder på at </a:t>
            </a:r>
            <a:r>
              <a:rPr lang="nb-NO" sz="1000" b="1" i="0" dirty="0">
                <a:solidFill>
                  <a:srgbClr val="333333"/>
                </a:solidFill>
                <a:effectLst/>
                <a:latin typeface="Inter"/>
              </a:rPr>
              <a:t>økt</a:t>
            </a:r>
            <a:r>
              <a:rPr lang="nb-NO" sz="1000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r>
              <a:rPr lang="nb-NO" sz="1000" b="1" dirty="0"/>
              <a:t>kunnskap hos sykepleiere om antibiotikabruk kan bidra til økt involvering</a:t>
            </a:r>
            <a:r>
              <a:rPr lang="nb-NO" sz="1000" dirty="0">
                <a:solidFill>
                  <a:srgbClr val="333333"/>
                </a:solidFill>
                <a:latin typeface="Inter"/>
              </a:rPr>
              <a:t> </a:t>
            </a:r>
            <a:r>
              <a:rPr lang="nb-NO" sz="1000" b="0" dirty="0"/>
              <a:t>og dermed til bedre tverrfag samarbeid – og </a:t>
            </a:r>
          </a:p>
          <a:p>
            <a:pPr defTabSz="457144">
              <a:defRPr/>
            </a:pPr>
            <a:r>
              <a:rPr lang="nb-NO" sz="1000" b="1" dirty="0"/>
              <a:t>når sykepleier får mer kunnskap om antibiotika, så involverer de seg mer og opplever i mi</a:t>
            </a:r>
            <a:r>
              <a:rPr lang="nb-NO" sz="1000" b="1" dirty="0">
                <a:solidFill>
                  <a:srgbClr val="333333"/>
                </a:solidFill>
                <a:latin typeface="Inter"/>
              </a:rPr>
              <a:t>ndre grad barrierer </a:t>
            </a:r>
            <a:r>
              <a:rPr lang="nb-NO" sz="1000" b="0" dirty="0">
                <a:solidFill>
                  <a:srgbClr val="333333"/>
                </a:solidFill>
                <a:latin typeface="Inter"/>
              </a:rPr>
              <a:t>som hindrer dem fra å involvere seg i pasientens antibiotikabehandling</a:t>
            </a:r>
            <a:r>
              <a:rPr lang="nb-NO" sz="1000" b="0" i="1" dirty="0">
                <a:solidFill>
                  <a:srgbClr val="333333"/>
                </a:solidFill>
                <a:latin typeface="Inter"/>
              </a:rPr>
              <a:t>. </a:t>
            </a:r>
            <a:r>
              <a:rPr lang="nb-NO" sz="800" b="0" i="1" dirty="0">
                <a:solidFill>
                  <a:srgbClr val="333333"/>
                </a:solidFill>
                <a:latin typeface="Inter"/>
              </a:rPr>
              <a:t>(</a:t>
            </a:r>
            <a:r>
              <a:rPr lang="nb-NO" sz="800" b="0" i="1" dirty="0">
                <a:hlinkClick r:id="rId4"/>
              </a:rPr>
              <a:t>A</a:t>
            </a:r>
            <a:r>
              <a:rPr lang="nb-NO" sz="800" b="0" i="1" dirty="0"/>
              <a:t>rtikkel publisert i sykepleien 13. oktober 2022 </a:t>
            </a:r>
            <a:r>
              <a:rPr lang="nb-NO" sz="800" b="0" i="1" dirty="0" err="1"/>
              <a:t>Doi-nr</a:t>
            </a:r>
            <a:r>
              <a:rPr lang="nb-NO" sz="800" b="0" i="1" dirty="0"/>
              <a:t>: </a:t>
            </a:r>
            <a:r>
              <a:rPr lang="nb-NO" sz="800" b="0" i="1" dirty="0">
                <a:hlinkClick r:id="rId4"/>
              </a:rPr>
              <a:t>10.4220/Sykepleiens.2022.90194</a:t>
            </a:r>
            <a:endParaRPr lang="nb-NO" sz="800" b="0" i="1" dirty="0"/>
          </a:p>
          <a:p>
            <a:pPr defTabSz="457089">
              <a:defRPr/>
            </a:pPr>
            <a:endParaRPr lang="nb-NO" sz="1000" b="0" dirty="0"/>
          </a:p>
          <a:p>
            <a:r>
              <a:rPr lang="nb-NO" sz="1000" b="1" dirty="0">
                <a:solidFill>
                  <a:schemeClr val="tx1"/>
                </a:solidFill>
              </a:rPr>
              <a:t>Økt kunnskap og høyere bevissthet </a:t>
            </a:r>
            <a:r>
              <a:rPr lang="nb-NO" sz="1000" b="1" dirty="0">
                <a:latin typeface="+mn-lt"/>
              </a:rPr>
              <a:t>hos sykepleiere om antibiotikabruk kan bidra til bedre tverrfaglig samarbeid og riktigere antibiotikabruk</a:t>
            </a:r>
            <a:endParaRPr lang="en-GB" sz="1000" b="1" dirty="0"/>
          </a:p>
          <a:p>
            <a:pPr marL="0" marR="0" lvl="0" indent="0" algn="l" defTabSz="4550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900" dirty="0"/>
          </a:p>
          <a:p>
            <a:pPr defTabSz="457089">
              <a:defRPr/>
            </a:pPr>
            <a:endParaRPr lang="nb-NO" sz="1000" b="0" dirty="0"/>
          </a:p>
          <a:p>
            <a:pPr defTabSz="457144">
              <a:defRPr/>
            </a:pPr>
            <a:endParaRPr lang="nb-NO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4786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89">
              <a:defRPr/>
            </a:pPr>
            <a:r>
              <a:rPr lang="nb-NO" sz="900" b="1" dirty="0"/>
              <a:t>Det må en tverrfaglig tilnærming til for å bekjempe resistensproblematikken.</a:t>
            </a:r>
            <a:r>
              <a:rPr lang="nb-NO" sz="900" dirty="0"/>
              <a:t> </a:t>
            </a:r>
          </a:p>
          <a:p>
            <a:pPr defTabSz="457089">
              <a:defRPr/>
            </a:pPr>
            <a:r>
              <a:rPr lang="nb-NO" sz="900" dirty="0"/>
              <a:t>Det er et teamarbeid hvor vi er avhengig av hverandre., og </a:t>
            </a:r>
            <a:r>
              <a:rPr lang="nb-NO" sz="900" dirty="0">
                <a:solidFill>
                  <a:srgbClr val="219993"/>
                </a:solidFill>
              </a:rPr>
              <a:t>hvor vi har </a:t>
            </a:r>
            <a:r>
              <a:rPr lang="nb-NO" sz="900" b="1" dirty="0">
                <a:solidFill>
                  <a:srgbClr val="219993"/>
                </a:solidFill>
              </a:rPr>
              <a:t>ulike roller og ansvarsområder</a:t>
            </a:r>
            <a:r>
              <a:rPr lang="nb-NO" sz="900" dirty="0">
                <a:solidFill>
                  <a:srgbClr val="219993"/>
                </a:solidFill>
              </a:rPr>
              <a:t>, og et godt </a:t>
            </a:r>
            <a:r>
              <a:rPr lang="nb-NO" sz="900" dirty="0"/>
              <a:t>samarbeid mellom leger og sykepleier er avgjørende.</a:t>
            </a:r>
          </a:p>
          <a:p>
            <a:endParaRPr lang="en-US" sz="900" dirty="0"/>
          </a:p>
          <a:p>
            <a:r>
              <a:rPr lang="en-US" sz="900" dirty="0" err="1"/>
              <a:t>Så</a:t>
            </a:r>
            <a:r>
              <a:rPr lang="en-US" sz="900" dirty="0"/>
              <a:t> - det handler </a:t>
            </a:r>
            <a:r>
              <a:rPr lang="en-US" sz="900" b="1" dirty="0" err="1"/>
              <a:t>ikke</a:t>
            </a:r>
            <a:r>
              <a:rPr lang="en-US" sz="900" dirty="0"/>
              <a:t> om å </a:t>
            </a:r>
            <a:r>
              <a:rPr lang="en-US" sz="900" dirty="0" err="1"/>
              <a:t>gi</a:t>
            </a:r>
            <a:r>
              <a:rPr lang="en-US" sz="900" dirty="0"/>
              <a:t> </a:t>
            </a:r>
            <a:r>
              <a:rPr lang="en-US" sz="900" dirty="0" err="1"/>
              <a:t>sykepleiere</a:t>
            </a:r>
            <a:r>
              <a:rPr lang="en-US" sz="900" dirty="0"/>
              <a:t> </a:t>
            </a:r>
            <a:r>
              <a:rPr lang="en-US" sz="900" b="1" dirty="0" err="1"/>
              <a:t>flere</a:t>
            </a:r>
            <a:r>
              <a:rPr lang="en-US" sz="900" b="1" dirty="0"/>
              <a:t> </a:t>
            </a:r>
            <a:r>
              <a:rPr lang="en-US" sz="900" b="1" dirty="0" err="1"/>
              <a:t>oppgaver</a:t>
            </a:r>
            <a:r>
              <a:rPr lang="en-US" sz="900" dirty="0"/>
              <a:t>, for </a:t>
            </a:r>
            <a:r>
              <a:rPr lang="en-US" sz="900" dirty="0" err="1"/>
              <a:t>sykepleierens</a:t>
            </a:r>
            <a:r>
              <a:rPr lang="en-US" sz="900" dirty="0"/>
              <a:t> </a:t>
            </a:r>
            <a:r>
              <a:rPr lang="en-US" sz="900" dirty="0" err="1"/>
              <a:t>arbeidshverdagen</a:t>
            </a:r>
            <a:r>
              <a:rPr lang="en-US" sz="900" dirty="0"/>
              <a:t> er </a:t>
            </a:r>
            <a:r>
              <a:rPr lang="en-US" sz="900" dirty="0" err="1"/>
              <a:t>allerede</a:t>
            </a:r>
            <a:r>
              <a:rPr lang="en-US" sz="900" dirty="0"/>
              <a:t> travel, </a:t>
            </a:r>
          </a:p>
          <a:p>
            <a:r>
              <a:rPr lang="en-US" sz="900" dirty="0"/>
              <a:t>Men: Det handler om </a:t>
            </a:r>
            <a:r>
              <a:rPr lang="en-US" sz="900" dirty="0" err="1"/>
              <a:t>oppgaver</a:t>
            </a:r>
            <a:r>
              <a:rPr lang="en-US" sz="900" dirty="0"/>
              <a:t> </a:t>
            </a:r>
            <a:r>
              <a:rPr lang="en-US" sz="900" dirty="0" err="1"/>
              <a:t>sykepleieren</a:t>
            </a:r>
            <a:r>
              <a:rPr lang="en-US" sz="900" dirty="0"/>
              <a:t> </a:t>
            </a:r>
            <a:r>
              <a:rPr lang="en-US" sz="900" dirty="0" err="1"/>
              <a:t>allerede</a:t>
            </a:r>
            <a:r>
              <a:rPr lang="en-US" sz="900" dirty="0"/>
              <a:t> </a:t>
            </a:r>
            <a:r>
              <a:rPr lang="en-US" sz="900" dirty="0" err="1"/>
              <a:t>gjør</a:t>
            </a:r>
            <a:r>
              <a:rPr lang="en-US" sz="900" dirty="0"/>
              <a:t> –</a:t>
            </a:r>
            <a:r>
              <a:rPr lang="en-US" sz="900" dirty="0" err="1"/>
              <a:t>og</a:t>
            </a:r>
            <a:r>
              <a:rPr lang="en-US" sz="900" dirty="0"/>
              <a:t> </a:t>
            </a:r>
            <a:r>
              <a:rPr lang="en-US" sz="900" dirty="0" err="1"/>
              <a:t>løfte</a:t>
            </a:r>
            <a:r>
              <a:rPr lang="en-US" sz="900" dirty="0"/>
              <a:t> </a:t>
            </a:r>
            <a:r>
              <a:rPr lang="en-US" sz="900" dirty="0" err="1"/>
              <a:t>disse</a:t>
            </a:r>
            <a:r>
              <a:rPr lang="en-US" sz="900" dirty="0"/>
              <a:t> </a:t>
            </a:r>
            <a:r>
              <a:rPr lang="en-US" sz="900" dirty="0" err="1"/>
              <a:t>frem</a:t>
            </a:r>
            <a:r>
              <a:rPr lang="en-US" sz="900" dirty="0"/>
              <a:t>. </a:t>
            </a:r>
          </a:p>
          <a:p>
            <a:pPr defTabSz="1828080">
              <a:defRPr/>
            </a:pPr>
            <a:r>
              <a:rPr lang="nb-NO" sz="900" dirty="0"/>
              <a:t>Skal man ha god måloppnåelse innen antibiotikastyring, avhenger dette av sykepleiernes kontinuerlige årvåkenhet </a:t>
            </a:r>
            <a:r>
              <a:rPr lang="nb-NO" sz="900" b="1" dirty="0"/>
              <a:t>(</a:t>
            </a:r>
            <a:r>
              <a:rPr lang="nb-NO" sz="900" i="1" dirty="0"/>
              <a:t>R. D. </a:t>
            </a:r>
            <a:r>
              <a:rPr lang="nb-NO" sz="900" i="1" dirty="0" err="1"/>
              <a:t>Olans</a:t>
            </a:r>
            <a:r>
              <a:rPr lang="nb-NO" sz="900" i="1" dirty="0"/>
              <a:t> et al., 2017, s. 58)</a:t>
            </a:r>
            <a:endParaRPr lang="nb-NO" sz="900" b="1" i="1" dirty="0"/>
          </a:p>
          <a:p>
            <a:pPr defTabSz="457089">
              <a:defRPr/>
            </a:pPr>
            <a:endParaRPr lang="nb-NO" sz="900" dirty="0"/>
          </a:p>
          <a:p>
            <a:pPr defTabSz="457089">
              <a:defRPr/>
            </a:pPr>
            <a:r>
              <a:rPr lang="nb-NO" sz="900" b="1" dirty="0">
                <a:solidFill>
                  <a:srgbClr val="219993"/>
                </a:solidFill>
              </a:rPr>
              <a:t>Antibiotikastyring – </a:t>
            </a:r>
            <a:r>
              <a:rPr lang="nb-NO" sz="900" b="1" dirty="0"/>
              <a:t>et lagspill og et samarbeid med pasienten i sentrum. </a:t>
            </a:r>
          </a:p>
          <a:p>
            <a:pPr defTabSz="457089">
              <a:defRPr/>
            </a:pPr>
            <a:r>
              <a:rPr lang="nb-NO" sz="900" dirty="0"/>
              <a:t>Det er derfor viktig å spille hverandre gode omkring dette temaet så resultatet blir til pasientens og samfunnets beste! </a:t>
            </a:r>
          </a:p>
          <a:p>
            <a:pPr defTabSz="1828080">
              <a:defRPr/>
            </a:pPr>
            <a:r>
              <a:rPr lang="nb-NO" sz="900" dirty="0"/>
              <a:t>– et tverrfaglig samarbeid må til for å få et best mulig resultat - og her er det viktig at du som sykepleier gjør din innstas og benytter din rolle AKTIVT! </a:t>
            </a:r>
          </a:p>
          <a:p>
            <a:pPr defTabSz="1828080">
              <a:defRPr/>
            </a:pPr>
            <a:r>
              <a:rPr lang="nb-NO" sz="900" dirty="0"/>
              <a:t>Det er viktig å se og bruke sykepleier effektivt, ettersom de har flere ansvarsområder innen antibiotikabehandling, slik kan summen av kunnskapen og samspillet mellom alle tiltakene være med å redusere utviklingen av antibiotikaresistens. </a:t>
            </a:r>
          </a:p>
          <a:p>
            <a:pPr defTabSz="1828080">
              <a:defRPr/>
            </a:pPr>
            <a:endParaRPr lang="nb-NO" sz="900" dirty="0"/>
          </a:p>
          <a:p>
            <a:pPr defTabSz="1828080">
              <a:defRPr/>
            </a:pPr>
            <a:r>
              <a:rPr lang="nb-NO" sz="900" dirty="0"/>
              <a:t>Ved økt kompetanse og økt «trygghet» omkring dette temaet vil det være lettere å være aktiv i avgjørelsene og dialogen med legene. </a:t>
            </a:r>
          </a:p>
          <a:p>
            <a:pPr defTabSz="1828080">
              <a:defRPr/>
            </a:pPr>
            <a:r>
              <a:rPr lang="nb-NO" sz="900" b="1" dirty="0"/>
              <a:t>God kommunikasjon med lege - og andre i temaet  - kan gi bedre antibiotikabehandling – og legene hører mer på sykepleierne enn man gjerne tror!</a:t>
            </a:r>
            <a:r>
              <a:rPr lang="nb-NO" sz="900" b="1" dirty="0">
                <a:sym typeface="Wingdings" panose="05000000000000000000" pitchFamily="2" charset="2"/>
              </a:rPr>
              <a:t></a:t>
            </a:r>
            <a:endParaRPr lang="nb-NO" sz="900" b="1" dirty="0"/>
          </a:p>
          <a:p>
            <a:pPr defTabSz="1828080">
              <a:defRPr/>
            </a:pPr>
            <a:endParaRPr lang="nb-NO" sz="900" dirty="0"/>
          </a:p>
          <a:p>
            <a:pPr defTabSz="457089" fontAlgn="base">
              <a:defRPr/>
            </a:pPr>
            <a:r>
              <a:rPr lang="nb-NO" sz="800" b="1" dirty="0"/>
              <a:t>Tilleggsinformasjon: </a:t>
            </a:r>
            <a:r>
              <a:rPr lang="nb-NO" sz="800" dirty="0"/>
              <a:t>I Handlingsplanen ønskes det kompetanseheving og implementasjon av retningslinjer for de som er involvert i administrasjon av Antibiotika - her nevnes sykepleiere spesielt! (Helse- og omsorgsdepartementet, 2016, s. 15) </a:t>
            </a:r>
          </a:p>
          <a:p>
            <a:pPr defTabSz="457089" fontAlgn="base">
              <a:defRPr/>
            </a:pPr>
            <a:endParaRPr lang="nb-NO" sz="900" dirty="0"/>
          </a:p>
          <a:p>
            <a:pPr marL="171409" indent="-171409" defTabSz="457089">
              <a:buFontTx/>
              <a:buChar char="-"/>
              <a:defRPr/>
            </a:pPr>
            <a:endParaRPr lang="nb-NO" sz="900" dirty="0"/>
          </a:p>
          <a:p>
            <a:pPr marL="171409" indent="-171409" defTabSz="457089">
              <a:buFontTx/>
              <a:buChar char="-"/>
              <a:defRPr/>
            </a:pPr>
            <a:endParaRPr lang="nb-NO" sz="900" dirty="0"/>
          </a:p>
          <a:p>
            <a:endParaRPr lang="nb-NO" sz="900" i="1" dirty="0"/>
          </a:p>
          <a:p>
            <a:endParaRPr lang="nb-NO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4504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Dette er KUN </a:t>
            </a:r>
            <a:r>
              <a:rPr lang="en-US" sz="1100" b="1" dirty="0" err="1"/>
              <a:t>en</a:t>
            </a:r>
            <a:r>
              <a:rPr lang="en-US" sz="1100" b="1" dirty="0"/>
              <a:t> </a:t>
            </a:r>
            <a:r>
              <a:rPr lang="en-US" sz="1100" b="1" dirty="0" err="1"/>
              <a:t>disposisjon</a:t>
            </a:r>
            <a:r>
              <a:rPr lang="en-US" sz="1100" b="1" dirty="0"/>
              <a:t> </a:t>
            </a:r>
            <a:r>
              <a:rPr lang="en-US" sz="1100" b="1" dirty="0" err="1"/>
              <a:t>omkring</a:t>
            </a:r>
            <a:r>
              <a:rPr lang="en-US" sz="1100" b="1" dirty="0"/>
              <a:t> det vi </a:t>
            </a:r>
            <a:r>
              <a:rPr lang="en-US" sz="1100" b="1" dirty="0" err="1"/>
              <a:t>skal</a:t>
            </a:r>
            <a:r>
              <a:rPr lang="en-US" sz="1100" b="1" dirty="0"/>
              <a:t> </a:t>
            </a:r>
            <a:r>
              <a:rPr lang="en-US" sz="1100" b="1" dirty="0" err="1"/>
              <a:t>snakke</a:t>
            </a:r>
            <a:r>
              <a:rPr lang="en-US" sz="1100" b="1" dirty="0"/>
              <a:t> </a:t>
            </a:r>
            <a:r>
              <a:rPr lang="en-US" sz="1100" b="1" dirty="0" err="1"/>
              <a:t>videre</a:t>
            </a:r>
            <a:r>
              <a:rPr lang="en-US" sz="1100" b="1" dirty="0"/>
              <a:t> om: </a:t>
            </a:r>
          </a:p>
          <a:p>
            <a:pPr defTabSz="457089">
              <a:defRPr/>
            </a:pPr>
            <a:endParaRPr lang="en-US" sz="1100" dirty="0"/>
          </a:p>
          <a:p>
            <a:pPr defTabSz="457089">
              <a:defRPr/>
            </a:pPr>
            <a:r>
              <a:rPr lang="en-US" sz="1100" dirty="0" err="1"/>
              <a:t>Sykepleieren</a:t>
            </a:r>
            <a:r>
              <a:rPr lang="en-US" sz="1100" dirty="0"/>
              <a:t> </a:t>
            </a:r>
            <a:r>
              <a:rPr lang="en-US" sz="1100" dirty="0" err="1"/>
              <a:t>har</a:t>
            </a:r>
            <a:r>
              <a:rPr lang="en-US" sz="1100" dirty="0"/>
              <a:t> mange </a:t>
            </a:r>
            <a:r>
              <a:rPr lang="en-US" sz="1100" b="1" dirty="0" err="1"/>
              <a:t>ulike</a:t>
            </a:r>
            <a:r>
              <a:rPr lang="en-US" sz="1100" b="1" dirty="0"/>
              <a:t> roller </a:t>
            </a:r>
            <a:r>
              <a:rPr lang="en-US" sz="1100" b="1" dirty="0" err="1"/>
              <a:t>og</a:t>
            </a:r>
            <a:r>
              <a:rPr lang="en-US" sz="1100" b="1" dirty="0"/>
              <a:t> </a:t>
            </a:r>
            <a:r>
              <a:rPr lang="en-US" sz="1100" b="1" dirty="0" err="1"/>
              <a:t>oppgaver</a:t>
            </a:r>
            <a:r>
              <a:rPr lang="en-US" sz="1100" b="1" dirty="0"/>
              <a:t> </a:t>
            </a:r>
            <a:r>
              <a:rPr lang="en-US" sz="1100" dirty="0"/>
              <a:t>inn </a:t>
            </a:r>
            <a:r>
              <a:rPr lang="en-US" sz="1100" dirty="0" err="1"/>
              <a:t>i</a:t>
            </a:r>
            <a:r>
              <a:rPr lang="en-US" sz="1100" dirty="0"/>
              <a:t> antibiotikastyringen </a:t>
            </a:r>
            <a:r>
              <a:rPr lang="en-US" sz="1100" dirty="0" err="1"/>
              <a:t>og</a:t>
            </a:r>
            <a:r>
              <a:rPr lang="en-US" sz="1100" dirty="0"/>
              <a:t> </a:t>
            </a:r>
            <a:r>
              <a:rPr lang="en-US" sz="1100" dirty="0" err="1"/>
              <a:t>antibiotikabehandlingen</a:t>
            </a:r>
            <a:r>
              <a:rPr lang="en-US" sz="1100" dirty="0"/>
              <a:t>- </a:t>
            </a:r>
          </a:p>
          <a:p>
            <a:pPr defTabSz="457089">
              <a:defRPr/>
            </a:pPr>
            <a:r>
              <a:rPr lang="en-US" sz="1100" dirty="0"/>
              <a:t>Vi er: </a:t>
            </a:r>
          </a:p>
          <a:p>
            <a:r>
              <a:rPr lang="en-US" sz="1100" dirty="0" err="1">
                <a:solidFill>
                  <a:schemeClr val="tx1"/>
                </a:solidFill>
              </a:rPr>
              <a:t>Smittevernsansvarlig</a:t>
            </a:r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dirty="0" err="1">
                <a:solidFill>
                  <a:schemeClr val="tx1"/>
                </a:solidFill>
              </a:rPr>
              <a:t>Infeksjonsforebygger</a:t>
            </a:r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dirty="0" err="1">
                <a:solidFill>
                  <a:schemeClr val="tx1"/>
                </a:solidFill>
              </a:rPr>
              <a:t>Medisinadministrator</a:t>
            </a:r>
            <a:r>
              <a:rPr lang="en-US" sz="1100" dirty="0">
                <a:solidFill>
                  <a:schemeClr val="tx1"/>
                </a:solidFill>
              </a:rPr>
              <a:t>  </a:t>
            </a:r>
          </a:p>
          <a:p>
            <a:r>
              <a:rPr lang="en-US" sz="1100" dirty="0" err="1">
                <a:solidFill>
                  <a:schemeClr val="tx1"/>
                </a:solidFill>
              </a:rPr>
              <a:t>Observatør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og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datasamler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r>
              <a:rPr lang="en-US" sz="1100" dirty="0" err="1">
                <a:solidFill>
                  <a:schemeClr val="tx1"/>
                </a:solidFill>
              </a:rPr>
              <a:t>Revurderer</a:t>
            </a:r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dirty="0" err="1">
                <a:solidFill>
                  <a:schemeClr val="tx1"/>
                </a:solidFill>
              </a:rPr>
              <a:t>Prøvetaker</a:t>
            </a:r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dirty="0" err="1">
                <a:solidFill>
                  <a:schemeClr val="tx1"/>
                </a:solidFill>
              </a:rPr>
              <a:t>Koordinator</a:t>
            </a:r>
            <a:endParaRPr lang="en-US" sz="1100" dirty="0">
              <a:solidFill>
                <a:srgbClr val="FF0000"/>
              </a:solidFill>
            </a:endParaRPr>
          </a:p>
          <a:p>
            <a:r>
              <a:rPr lang="en-US" sz="1100" dirty="0" err="1">
                <a:solidFill>
                  <a:schemeClr val="tx1"/>
                </a:solidFill>
              </a:rPr>
              <a:t>Kommunikator</a:t>
            </a:r>
            <a:endParaRPr lang="en-US" sz="1100" dirty="0">
              <a:solidFill>
                <a:schemeClr val="tx1"/>
              </a:solidFill>
            </a:endParaRPr>
          </a:p>
          <a:p>
            <a:pPr marL="0" indent="0" defTabSz="457089">
              <a:buFont typeface="Arial" panose="020B0604020202020204" pitchFamily="34" charset="0"/>
              <a:buNone/>
              <a:defRPr/>
            </a:pPr>
            <a:endParaRPr lang="en-US" sz="1100" dirty="0"/>
          </a:p>
          <a:p>
            <a:pPr marL="0" indent="0" defTabSz="457089">
              <a:buFont typeface="Arial" panose="020B0604020202020204" pitchFamily="34" charset="0"/>
              <a:buNone/>
              <a:defRPr/>
            </a:pPr>
            <a:r>
              <a:rPr lang="en-US" sz="1100" dirty="0" err="1"/>
              <a:t>Når</a:t>
            </a:r>
            <a:r>
              <a:rPr lang="en-US" sz="1100" dirty="0"/>
              <a:t> vi ser alle </a:t>
            </a:r>
            <a:r>
              <a:rPr lang="en-US" sz="1100" dirty="0" err="1"/>
              <a:t>disse</a:t>
            </a:r>
            <a:r>
              <a:rPr lang="en-US" sz="1100" dirty="0"/>
              <a:t> </a:t>
            </a:r>
            <a:r>
              <a:rPr lang="en-US" sz="1100" dirty="0" err="1"/>
              <a:t>punktene</a:t>
            </a:r>
            <a:r>
              <a:rPr lang="en-US" sz="1100" dirty="0"/>
              <a:t>, </a:t>
            </a:r>
            <a:r>
              <a:rPr lang="en-US" sz="1100" dirty="0" err="1"/>
              <a:t>så</a:t>
            </a:r>
            <a:r>
              <a:rPr lang="en-US" sz="1100" dirty="0"/>
              <a:t> </a:t>
            </a:r>
            <a:r>
              <a:rPr lang="en-US" sz="1100" dirty="0" err="1"/>
              <a:t>forstår</a:t>
            </a:r>
            <a:r>
              <a:rPr lang="en-US" sz="1100" dirty="0"/>
              <a:t> vi at vi </a:t>
            </a:r>
            <a:r>
              <a:rPr lang="en-US" sz="1100" dirty="0" err="1"/>
              <a:t>har</a:t>
            </a:r>
            <a:r>
              <a:rPr lang="en-US" sz="1100" dirty="0"/>
              <a:t> </a:t>
            </a:r>
            <a:r>
              <a:rPr lang="en-US" sz="1100" dirty="0" err="1"/>
              <a:t>noe</a:t>
            </a:r>
            <a:r>
              <a:rPr lang="en-US" sz="1100" dirty="0"/>
              <a:t> med antibiotikastyring å </a:t>
            </a:r>
            <a:r>
              <a:rPr lang="en-US" sz="1100" dirty="0" err="1"/>
              <a:t>gjøre</a:t>
            </a:r>
            <a:r>
              <a:rPr lang="en-US" sz="1100" dirty="0"/>
              <a:t>…</a:t>
            </a:r>
          </a:p>
          <a:p>
            <a:pPr defTabSz="457089">
              <a:defRPr/>
            </a:pPr>
            <a:endParaRPr lang="en-US" sz="1100" b="1" dirty="0"/>
          </a:p>
          <a:p>
            <a:r>
              <a:rPr lang="en-US" sz="1100" dirty="0"/>
              <a:t>det handler </a:t>
            </a:r>
            <a:r>
              <a:rPr lang="en-US" sz="1100" b="1" dirty="0" err="1"/>
              <a:t>ikke</a:t>
            </a:r>
            <a:r>
              <a:rPr lang="en-US" sz="1100" dirty="0"/>
              <a:t> om å </a:t>
            </a:r>
            <a:r>
              <a:rPr lang="en-US" sz="1100" dirty="0" err="1"/>
              <a:t>gi</a:t>
            </a:r>
            <a:r>
              <a:rPr lang="en-US" sz="1100" dirty="0"/>
              <a:t> </a:t>
            </a:r>
            <a:r>
              <a:rPr lang="en-US" sz="1100" dirty="0" err="1"/>
              <a:t>sykepleiere</a:t>
            </a:r>
            <a:r>
              <a:rPr lang="en-US" sz="1100" dirty="0"/>
              <a:t> </a:t>
            </a:r>
            <a:r>
              <a:rPr lang="en-US" sz="1100" b="1" dirty="0" err="1"/>
              <a:t>flere</a:t>
            </a:r>
            <a:r>
              <a:rPr lang="en-US" sz="1100" b="1" dirty="0"/>
              <a:t> </a:t>
            </a:r>
            <a:r>
              <a:rPr lang="en-US" sz="1100" b="1" dirty="0" err="1"/>
              <a:t>oppgaver</a:t>
            </a:r>
            <a:r>
              <a:rPr lang="en-US" sz="1100" dirty="0"/>
              <a:t>, Men: Det handler om </a:t>
            </a:r>
            <a:r>
              <a:rPr lang="en-US" sz="1100" dirty="0" err="1"/>
              <a:t>oppgaver</a:t>
            </a:r>
            <a:r>
              <a:rPr lang="en-US" sz="1100" dirty="0"/>
              <a:t> </a:t>
            </a:r>
            <a:r>
              <a:rPr lang="en-US" sz="1100" dirty="0" err="1"/>
              <a:t>sykepleieren</a:t>
            </a:r>
            <a:r>
              <a:rPr lang="en-US" sz="1100" dirty="0"/>
              <a:t> </a:t>
            </a:r>
            <a:r>
              <a:rPr lang="en-US" sz="1100" dirty="0" err="1"/>
              <a:t>allerede</a:t>
            </a:r>
            <a:r>
              <a:rPr lang="en-US" sz="1100" dirty="0"/>
              <a:t> </a:t>
            </a:r>
            <a:r>
              <a:rPr lang="en-US" sz="1100" dirty="0" err="1"/>
              <a:t>gjør</a:t>
            </a:r>
            <a:r>
              <a:rPr lang="en-US" sz="1100" dirty="0"/>
              <a:t> </a:t>
            </a:r>
          </a:p>
          <a:p>
            <a:r>
              <a:rPr lang="nb-NO" sz="1100" b="1" dirty="0"/>
              <a:t>For : </a:t>
            </a:r>
            <a:r>
              <a:rPr lang="nb-NO" sz="1100" dirty="0"/>
              <a:t>Daglig utfører sykepleiere viktige oppgaver relatert til antibiotika, og arbeidsoppgaver rundt pasienten som påvirker hvordan antibiotika brukes, og er derfor en helt sentral og avgjørende yrkesgruppe, som kan være med å påvirke til riktigere antibiotikabruk (</a:t>
            </a:r>
            <a:r>
              <a:rPr lang="nb-NO" sz="800" dirty="0" err="1"/>
              <a:t>Olans</a:t>
            </a:r>
            <a:r>
              <a:rPr lang="nb-NO" sz="800" dirty="0"/>
              <a:t>, </a:t>
            </a:r>
            <a:r>
              <a:rPr lang="nb-NO" sz="800" dirty="0" err="1"/>
              <a:t>Olans</a:t>
            </a:r>
            <a:r>
              <a:rPr lang="nb-NO" sz="800" dirty="0"/>
              <a:t> &amp; Witt, 2017,s.58). </a:t>
            </a:r>
          </a:p>
          <a:p>
            <a:endParaRPr lang="en-US" sz="1100" dirty="0"/>
          </a:p>
          <a:p>
            <a:r>
              <a:rPr lang="en-US" sz="1100" dirty="0"/>
              <a:t>-  men </a:t>
            </a:r>
            <a:r>
              <a:rPr lang="en-US" sz="1100" dirty="0" err="1"/>
              <a:t>hvordan</a:t>
            </a:r>
            <a:r>
              <a:rPr lang="en-US" sz="1100" dirty="0"/>
              <a:t> </a:t>
            </a:r>
            <a:r>
              <a:rPr lang="en-US" sz="1100" dirty="0" err="1"/>
              <a:t>bidrar</a:t>
            </a:r>
            <a:r>
              <a:rPr lang="en-US" sz="1100" dirty="0"/>
              <a:t> vi </a:t>
            </a:r>
            <a:r>
              <a:rPr lang="en-US" sz="1100" dirty="0" err="1"/>
              <a:t>sykepleiere</a:t>
            </a:r>
            <a:r>
              <a:rPr lang="en-US" sz="1100" dirty="0"/>
              <a:t> inn her?? </a:t>
            </a:r>
            <a:r>
              <a:rPr lang="en-US" sz="1100" dirty="0" err="1"/>
              <a:t>Det</a:t>
            </a:r>
            <a:r>
              <a:rPr lang="en-US" sz="1100" dirty="0"/>
              <a:t> </a:t>
            </a:r>
            <a:r>
              <a:rPr lang="en-US" sz="1100" dirty="0" err="1"/>
              <a:t>skal</a:t>
            </a:r>
            <a:r>
              <a:rPr lang="en-US" sz="1100" dirty="0"/>
              <a:t> vi se </a:t>
            </a:r>
            <a:r>
              <a:rPr lang="en-US" sz="1100" dirty="0" err="1"/>
              <a:t>på</a:t>
            </a:r>
            <a:r>
              <a:rPr lang="en-US" sz="1100" dirty="0"/>
              <a:t> </a:t>
            </a:r>
            <a:r>
              <a:rPr lang="en-US" sz="1100" dirty="0" err="1"/>
              <a:t>nå</a:t>
            </a:r>
            <a:r>
              <a:rPr lang="en-US" sz="1100" dirty="0"/>
              <a:t>…</a:t>
            </a:r>
          </a:p>
          <a:p>
            <a:pPr defTabSz="457089">
              <a:defRPr/>
            </a:pPr>
            <a:endParaRPr lang="en-GB" sz="11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228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89">
              <a:defRPr/>
            </a:pPr>
            <a:r>
              <a:rPr lang="nb-NO" sz="1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Infeksjonsforebygging er en godt etablert </a:t>
            </a:r>
            <a:r>
              <a:rPr lang="nb-NO" sz="1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sykepleieroppgave, og en naturlig del av dagens sykepleiepraksis</a:t>
            </a:r>
          </a:p>
          <a:p>
            <a:pPr defTabSz="457089">
              <a:defRPr/>
            </a:pPr>
            <a:endParaRPr lang="nb-NO" sz="1000" b="0" spc="-1" dirty="0">
              <a:uFill>
                <a:solidFill>
                  <a:srgbClr val="FFFFFF"/>
                </a:solidFill>
              </a:uFill>
            </a:endParaRPr>
          </a:p>
          <a:p>
            <a:pPr defTabSz="457089">
              <a:defRPr/>
            </a:pPr>
            <a:r>
              <a:rPr lang="nb-NO" sz="1000" b="0" spc="-1" dirty="0">
                <a:uFill>
                  <a:solidFill>
                    <a:srgbClr val="FFFFFF"/>
                  </a:solidFill>
                </a:uFill>
              </a:rPr>
              <a:t>For ved å forebygge infeksjoner reduseres bruken av antibiotika – </a:t>
            </a:r>
          </a:p>
          <a:p>
            <a:pPr defTabSz="457089">
              <a:defRPr/>
            </a:pPr>
            <a:r>
              <a:rPr lang="nb-NO" sz="1000" b="0" spc="-1" dirty="0">
                <a:uFill>
                  <a:solidFill>
                    <a:srgbClr val="FFFFFF"/>
                  </a:solidFill>
                </a:uFill>
              </a:rPr>
              <a:t>dett er utrolig viktig å være obs på-</a:t>
            </a:r>
            <a:endParaRPr lang="nb-NO" sz="10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defTabSz="457089">
              <a:defRPr/>
            </a:pPr>
            <a:r>
              <a:rPr lang="nb-NO" sz="1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Fokus på infeksjonsforebygging:</a:t>
            </a:r>
          </a:p>
          <a:p>
            <a:pPr defTabSz="457089">
              <a:defRPr/>
            </a:pPr>
            <a:endParaRPr lang="nb-NO" sz="1000" b="0" dirty="0"/>
          </a:p>
          <a:p>
            <a:pPr marL="414626" indent="-413973">
              <a:buClr>
                <a:srgbClr val="F07F09"/>
              </a:buClr>
              <a:buSzPct val="76000"/>
              <a:buFont typeface="Wingdings" charset="2"/>
              <a:buChar char=""/>
            </a:pPr>
            <a:r>
              <a:rPr lang="nb-NO" sz="1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Gode </a:t>
            </a:r>
            <a:r>
              <a:rPr lang="nb-NO" sz="1000" b="0" spc="-1" dirty="0">
                <a:uFill>
                  <a:solidFill>
                    <a:srgbClr val="FFFFFF"/>
                  </a:solidFill>
                </a:uFill>
                <a:ea typeface="Microsoft YaHei"/>
              </a:rPr>
              <a:t>toalettvaner</a:t>
            </a:r>
            <a:r>
              <a:rPr lang="nb-NO" sz="1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og god hygiene forebygger infeksjon i urinveiene!</a:t>
            </a:r>
            <a:endParaRPr lang="nb-NO" sz="10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14626" indent="-413973">
              <a:buClr>
                <a:srgbClr val="F07F09"/>
              </a:buClr>
              <a:buSzPct val="76000"/>
              <a:buFont typeface="Wingdings" charset="2"/>
              <a:buChar char=""/>
            </a:pPr>
            <a:r>
              <a:rPr lang="nb-NO" sz="1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God ernæring, inntak av drikke, </a:t>
            </a:r>
          </a:p>
          <a:p>
            <a:pPr marL="414626" indent="-413973">
              <a:buClr>
                <a:srgbClr val="F07F09"/>
              </a:buClr>
              <a:buSzPct val="76000"/>
              <a:buFont typeface="Wingdings" charset="2"/>
              <a:buChar char=""/>
            </a:pPr>
            <a:r>
              <a:rPr lang="nb-NO" sz="1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Og søvn,</a:t>
            </a:r>
            <a:r>
              <a:rPr lang="nb-NO" sz="1000" b="0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</a:t>
            </a:r>
            <a:r>
              <a:rPr lang="nb-NO" sz="1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og fysisk aktivitet er </a:t>
            </a:r>
            <a:r>
              <a:rPr lang="nb-NO" sz="1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Microsoft YaHei"/>
              </a:rPr>
              <a:t>sykdomsforebyggende -</a:t>
            </a:r>
            <a:r>
              <a:rPr lang="nb-NO" sz="1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ikke minst for å unngå sår og trykkskade</a:t>
            </a:r>
          </a:p>
          <a:p>
            <a:endParaRPr lang="nb-NO" sz="10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 på vaksiner har reddet mer enn 150 millioner liv de siste 50 årene – </a:t>
            </a:r>
          </a:p>
          <a:p>
            <a:r>
              <a:rPr lang="nb-NO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50 år har vaksiner reddet 154 millioner menneskeliv - studie publisert i forbindelse med 50-årsjubileet for det globale vaksinesamarbeidet EPI</a:t>
            </a:r>
          </a:p>
          <a:p>
            <a:pPr marL="653">
              <a:buClr>
                <a:srgbClr val="F07F09"/>
              </a:buClr>
              <a:buSzPct val="76000"/>
            </a:pPr>
            <a:endParaRPr lang="nb-NO" sz="10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marL="653">
              <a:buClr>
                <a:srgbClr val="F07F09"/>
              </a:buClr>
              <a:buSzPct val="76000"/>
            </a:pPr>
            <a:r>
              <a:rPr lang="nb-NO" sz="1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Så: Sykepleier MÅ alltid ha Fokus på infeksjonsforebygging!  </a:t>
            </a:r>
          </a:p>
          <a:p>
            <a:pPr marL="653">
              <a:buClr>
                <a:srgbClr val="F07F09"/>
              </a:buClr>
              <a:buSzPct val="76000"/>
            </a:pPr>
            <a:r>
              <a:rPr lang="nb-NO" sz="1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VEKTLEGGE: </a:t>
            </a:r>
            <a:r>
              <a:rPr lang="nb-NO" sz="1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FÅ STUDENTEN TIL Å BLI BEVISST PÅ AT DET ER EN SAMMENHENG MELLOM INFEKSJONSFOREBYGGENDE TILTAK OG RESISTENSUTVIKLING!</a:t>
            </a:r>
          </a:p>
          <a:p>
            <a:pPr marL="653">
              <a:buClr>
                <a:srgbClr val="F07F09"/>
              </a:buClr>
              <a:buSzPct val="76000"/>
            </a:pPr>
            <a:r>
              <a:rPr lang="nb-NO" sz="1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Hvis de er gode PÅ Å FOREBYGGE og bevisste på dette – da er man også med på å redusere </a:t>
            </a:r>
            <a:r>
              <a:rPr lang="nb-NO" sz="1000" b="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antibiotikabruken</a:t>
            </a:r>
            <a:r>
              <a:rPr lang="nb-NO" sz="1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og redusere antibiotikaresistens</a:t>
            </a:r>
          </a:p>
          <a:p>
            <a:pPr marL="653">
              <a:buClr>
                <a:srgbClr val="F07F09"/>
              </a:buClr>
              <a:buSzPct val="76000"/>
            </a:pPr>
            <a:r>
              <a:rPr lang="nb-NO" sz="1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- Ingen infeksjon ingen antibiotikabruk. </a:t>
            </a:r>
          </a:p>
          <a:p>
            <a:pPr defTabSz="457089">
              <a:defRPr/>
            </a:pPr>
            <a:r>
              <a:rPr lang="nb-NO" sz="1000" b="0" dirty="0"/>
              <a:t>HUSK at ingen antibiotika skaper så lite resistens, som den man</a:t>
            </a:r>
            <a:r>
              <a:rPr lang="nb-NO" sz="1000" b="1" dirty="0"/>
              <a:t> IKKE </a:t>
            </a:r>
            <a:r>
              <a:rPr lang="nb-NO" sz="1000" b="0" dirty="0"/>
              <a:t>trenger å bruke!</a:t>
            </a:r>
          </a:p>
          <a:p>
            <a:pPr marL="653">
              <a:buClr>
                <a:srgbClr val="F07F09"/>
              </a:buClr>
              <a:buSzPct val="76000"/>
            </a:pPr>
            <a:endParaRPr lang="nb-NO" sz="1000" b="0" baseline="0" dirty="0"/>
          </a:p>
          <a:p>
            <a:pPr defTabSz="457089">
              <a:defRPr/>
            </a:pPr>
            <a:endParaRPr lang="nb-NO" sz="1000" b="0" dirty="0"/>
          </a:p>
          <a:p>
            <a:pPr defTabSz="457089">
              <a:defRPr/>
            </a:pPr>
            <a:endParaRPr lang="nb-NO" sz="1000" b="0" dirty="0"/>
          </a:p>
          <a:p>
            <a:endParaRPr lang="en-GB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04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000" b="1" spc="-1" dirty="0">
                <a:uFill>
                  <a:solidFill>
                    <a:srgbClr val="FFFFFF"/>
                  </a:solidFill>
                </a:uFill>
              </a:rPr>
              <a:t>For å forebyggeinfeksjoner så er godt smittevern essensielt!</a:t>
            </a:r>
          </a:p>
          <a:p>
            <a:r>
              <a:rPr lang="nb-NO" sz="1000" b="1" spc="-1" dirty="0">
                <a:uFill>
                  <a:solidFill>
                    <a:srgbClr val="FFFFFF"/>
                  </a:solidFill>
                </a:uFill>
              </a:rPr>
              <a:t>Godt smittevern er en av grunnsteinene i arbeidet vårt!</a:t>
            </a:r>
          </a:p>
          <a:p>
            <a:r>
              <a:rPr lang="nb-NO" sz="1000" b="1" spc="-1" dirty="0">
                <a:uFill>
                  <a:solidFill>
                    <a:srgbClr val="FFFFFF"/>
                  </a:solidFill>
                </a:uFill>
              </a:rPr>
              <a:t>Godt smittevern og infeksjonsforebyggende tiltak gir faglig forsvarlig sykepleie: </a:t>
            </a:r>
          </a:p>
          <a:p>
            <a:pPr marL="653">
              <a:buClr>
                <a:srgbClr val="F07F09"/>
              </a:buClr>
              <a:buSzPct val="76000"/>
            </a:pPr>
            <a:r>
              <a:rPr lang="nb-NO" sz="1000" dirty="0">
                <a:solidFill>
                  <a:srgbClr val="219993"/>
                </a:solidFill>
              </a:rPr>
              <a:t>Som sykepleier er du ofte den som er ansvarlige for </a:t>
            </a:r>
            <a:r>
              <a:rPr lang="nb-NO" sz="1000" dirty="0"/>
              <a:t>iverksettelse og gjennomføring av smittevernsrutiner der du jobber– </a:t>
            </a:r>
          </a:p>
          <a:p>
            <a:pPr marL="653">
              <a:buClr>
                <a:srgbClr val="F07F09"/>
              </a:buClr>
              <a:buSzPct val="76000"/>
            </a:pPr>
            <a:endParaRPr lang="nb-NO" sz="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marL="653">
              <a:buClr>
                <a:srgbClr val="F07F09"/>
              </a:buClr>
              <a:buSzPct val="76000"/>
            </a:pPr>
            <a:r>
              <a:rPr lang="nb-NO" sz="1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Et godt smittevern og gjennomføring av smittevernsrutiner er derfor avgjørende for å håndtere utfordringen med antibiotikaresistens!</a:t>
            </a:r>
          </a:p>
          <a:p>
            <a:pPr marL="653">
              <a:buClr>
                <a:srgbClr val="F07F09"/>
              </a:buClr>
              <a:buSzPct val="76000"/>
            </a:pPr>
            <a:r>
              <a:rPr lang="nb-NO" sz="1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Sykepleier MÅ alltid ha Fokus på smittevern! – slik er dere også med på å redusere </a:t>
            </a:r>
            <a:r>
              <a:rPr lang="nb-NO" sz="1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Antibiotikabruken</a:t>
            </a:r>
            <a:r>
              <a:rPr lang="nb-NO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!</a:t>
            </a:r>
          </a:p>
          <a:p>
            <a:pPr marL="653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76000"/>
              <a:buFontTx/>
              <a:buNone/>
              <a:tabLst/>
              <a:defRPr/>
            </a:pPr>
            <a:r>
              <a:rPr lang="nb-NO" sz="1000" b="0" dirty="0"/>
              <a:t>Basale smittevernrutiner er de viktigste og mest kostnadseffektive tiltakene for å begrense spredningen av </a:t>
            </a:r>
            <a:r>
              <a:rPr lang="nb-NO" sz="1000" b="0" dirty="0" err="1"/>
              <a:t>antibiotikaresistente</a:t>
            </a:r>
            <a:r>
              <a:rPr lang="nb-NO" sz="1000" b="0" dirty="0"/>
              <a:t> bakterier</a:t>
            </a:r>
          </a:p>
          <a:p>
            <a:pPr marL="653" defTabSz="457089">
              <a:buClr>
                <a:srgbClr val="F07F09"/>
              </a:buClr>
              <a:buSzPct val="76000"/>
              <a:defRPr/>
            </a:pPr>
            <a:endParaRPr lang="nb-NO" sz="10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marL="653" defTabSz="457089">
              <a:buClr>
                <a:srgbClr val="F07F09"/>
              </a:buClr>
              <a:buSzPct val="76000"/>
              <a:defRPr/>
            </a:pPr>
            <a:r>
              <a:rPr lang="nb-NO" sz="1000" b="0" dirty="0"/>
              <a:t>God håndhygiene er det beste og mest kostnadseffektive tiltaket vi har i kampen mot antibiotikaresistens! </a:t>
            </a:r>
            <a:r>
              <a:rPr lang="nb-NO" sz="1000" b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og er det viktigste enkelttiltaket for å forhindre overføring av smitte!</a:t>
            </a:r>
            <a:endParaRPr lang="nb-NO" sz="1000" b="0" dirty="0"/>
          </a:p>
          <a:p>
            <a:endParaRPr lang="nb-NO" sz="1000" b="0" dirty="0"/>
          </a:p>
          <a:p>
            <a:pPr marL="653" defTabSz="457089">
              <a:buClr>
                <a:srgbClr val="F07F09"/>
              </a:buClr>
              <a:buSzPct val="76000"/>
              <a:defRPr/>
            </a:pPr>
            <a:r>
              <a:rPr lang="nb-NO" sz="1000" dirty="0"/>
              <a:t>Desinfeksjon av «touch-soner» er viktig! Dette er både sykepleier og renholdsarbeidernes ansvar – og må huskes hele tiden!!!</a:t>
            </a:r>
          </a:p>
          <a:p>
            <a:pPr>
              <a:buFont typeface="Arial" panose="020B0604020202020204" pitchFamily="34" charset="0"/>
              <a:buNone/>
            </a:pPr>
            <a:endParaRPr lang="nb-NO" sz="1000" dirty="0"/>
          </a:p>
          <a:p>
            <a:pPr>
              <a:buFont typeface="Arial" panose="020B0604020202020204" pitchFamily="34" charset="0"/>
              <a:buNone/>
            </a:pPr>
            <a:r>
              <a:rPr lang="nb-NO" sz="1000" b="1" dirty="0"/>
              <a:t>Helsetjeneste assosiert infeksjon – HAI i sykehus i den vestlige verden: </a:t>
            </a:r>
          </a:p>
          <a:p>
            <a:pPr defTabSz="762000"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nb-NO" sz="1000" dirty="0"/>
              <a:t>HAI er en av de hyppigst forekommende komplikasjoner i helsetjenesten (prevalens) Kilde: FHI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altLang="en-US" sz="1000" b="1" dirty="0"/>
              <a:t>75 % av resistensbyrden er assosierte med HAI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000" dirty="0"/>
              <a:t>rammer 5-15 % av alle pasienter –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000" dirty="0"/>
              <a:t> </a:t>
            </a:r>
            <a:r>
              <a:rPr lang="nb-NO" altLang="en-US" sz="1000" dirty="0"/>
              <a:t>4 100 000 pasienter utvikler en HAI i Europeiske sykehus årlig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000" dirty="0"/>
              <a:t>rammer 9-37 % av pasientene på intensivavdelinger</a:t>
            </a:r>
          </a:p>
          <a:p>
            <a:pPr marL="547218" indent="-457200">
              <a:buFont typeface="Arial" panose="020B0604020202020204" pitchFamily="34" charset="0"/>
              <a:buChar char="•"/>
            </a:pPr>
            <a:r>
              <a:rPr lang="nb-NO" altLang="en-US" sz="1000" dirty="0"/>
              <a:t>16 millioner ekstra liggedøgn</a:t>
            </a:r>
            <a:r>
              <a:rPr lang="en-US" altLang="en-US" sz="1000" dirty="0"/>
              <a:t>- </a:t>
            </a:r>
            <a:r>
              <a:rPr lang="nb-NO" sz="1000" dirty="0"/>
              <a:t>dobbel så stor sykdomsbyrde sammenlignet med 31 infeksjons-sykdommer samlet</a:t>
            </a:r>
          </a:p>
          <a:p>
            <a:pPr marL="547218" indent="-457200">
              <a:buFont typeface="Arial" panose="020B0604020202020204" pitchFamily="34" charset="0"/>
              <a:buChar char="•"/>
            </a:pPr>
            <a:r>
              <a:rPr lang="nb-NO" altLang="en-US" sz="1000" dirty="0"/>
              <a:t>direkte 37 000 dødsfall årlig og indirekte 110 000 dødsfall</a:t>
            </a:r>
          </a:p>
          <a:p>
            <a:pPr marL="653">
              <a:buClr>
                <a:srgbClr val="F07F09"/>
              </a:buClr>
              <a:buSzPct val="76000"/>
            </a:pPr>
            <a:endParaRPr lang="nb-NO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marL="653">
              <a:buClr>
                <a:srgbClr val="F07F09"/>
              </a:buClr>
              <a:buSzPct val="76000"/>
            </a:pPr>
            <a:r>
              <a:rPr lang="nb-NO" sz="1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Studenten må bli bevisst at det er en viktig sammenheng mellom smittevern og resistensutvikling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6176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Bli kjent med Lise…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1319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63812-BA83-BC8F-45CD-F4A269024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A8959B-BBF5-4956-E447-8DACDE312A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B19C2E-1500-9BF0-CB4F-0ECB4B4B7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 er opptatt av å forebygge infeksjoner hos beboerne  - for unødig bruk av antibiotika og dermed øke pasientsikkerhet og kvalitet</a:t>
            </a:r>
          </a:p>
          <a:p>
            <a:pPr>
              <a:lnSpc>
                <a:spcPct val="120000"/>
              </a:lnSpc>
            </a:pPr>
            <a:endParaRPr lang="nb-NO" sz="1200" dirty="0"/>
          </a:p>
          <a:p>
            <a:pPr>
              <a:lnSpc>
                <a:spcPct val="120000"/>
              </a:lnSpc>
            </a:pPr>
            <a:r>
              <a:rPr lang="nb-NO" sz="1200" dirty="0"/>
              <a:t>Du er på kveldsvakt og har ansvaret for lise i dag, og Når du kommer inn til lise, så passer DU på å hjelper henne på toalettet og sikrer i den forbindelse god hygiene – </a:t>
            </a:r>
          </a:p>
          <a:p>
            <a:pPr>
              <a:lnSpc>
                <a:spcPct val="120000"/>
              </a:lnSpc>
            </a:pPr>
            <a:r>
              <a:rPr lang="nb-NO" sz="1200" dirty="0"/>
              <a:t>Du sørger for at Lise får avlastet trykksår på høyre side– </a:t>
            </a:r>
          </a:p>
          <a:p>
            <a:pPr>
              <a:lnSpc>
                <a:spcPct val="120000"/>
              </a:lnSpc>
            </a:pPr>
            <a:r>
              <a:rPr lang="nb-NO" sz="1200" dirty="0"/>
              <a:t>Så etter at hun har vært på toalettet, hjelper du henne til å endre på sittestillingen for å avlaste.</a:t>
            </a:r>
          </a:p>
          <a:p>
            <a:pPr>
              <a:lnSpc>
                <a:spcPct val="120000"/>
              </a:lnSpc>
            </a:pPr>
            <a:r>
              <a:rPr lang="nb-NO" sz="1200" dirty="0"/>
              <a:t>Du sørger for at hun har </a:t>
            </a:r>
            <a:r>
              <a:rPr lang="nb-NO" sz="1200" b="1" dirty="0"/>
              <a:t>drikke tilgjengelig</a:t>
            </a:r>
          </a:p>
          <a:p>
            <a:pPr>
              <a:lnSpc>
                <a:spcPct val="120000"/>
              </a:lnSpc>
            </a:pPr>
            <a:r>
              <a:rPr lang="nb-NO" sz="1200" dirty="0"/>
              <a:t>Du oppfordrer henne til å drikke nok og informerer om hvorfor det er viktig </a:t>
            </a:r>
          </a:p>
          <a:p>
            <a:pPr>
              <a:lnSpc>
                <a:spcPct val="120000"/>
              </a:lnSpc>
            </a:pPr>
            <a:endParaRPr lang="nb-NO" sz="1000" i="1" dirty="0"/>
          </a:p>
          <a:p>
            <a:pPr>
              <a:lnSpc>
                <a:spcPct val="90000"/>
              </a:lnSpc>
            </a:pPr>
            <a:endParaRPr lang="nb-NO" sz="1000" i="1" dirty="0"/>
          </a:p>
          <a:p>
            <a:pPr>
              <a:lnSpc>
                <a:spcPct val="90000"/>
              </a:lnSpc>
            </a:pPr>
            <a:r>
              <a:rPr lang="nb-NO" sz="1000" i="1" dirty="0"/>
              <a:t>Så bare ved </a:t>
            </a:r>
            <a:r>
              <a:rPr lang="nb-NO" sz="1000" b="1" i="1" dirty="0"/>
              <a:t>et besøk </a:t>
            </a:r>
            <a:r>
              <a:rPr lang="nb-NO" sz="1000" i="1" dirty="0"/>
              <a:t>har du nå som sykepleier benyttet FLERE av rollene dine som inngår i antibiotikastyringen – hygiene og infeksjonsforebyggende tiltak</a:t>
            </a:r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E7AB6-F8FD-813F-92DC-B01E33DBB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0837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Observatør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og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datasamler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84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900" b="1" dirty="0">
                <a:solidFill>
                  <a:schemeClr val="tx1"/>
                </a:solidFill>
              </a:rPr>
              <a:t>Faglig forsvarlig overvåkning gir sykepleie med god kvalitet!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dirty="0"/>
              <a:t>Vi sykepleierne har en </a:t>
            </a:r>
            <a:r>
              <a:rPr lang="nb-NO" sz="900" b="1" dirty="0"/>
              <a:t>særegen observerende funksjon i forhold til pasienten helsetilstand og eventuelle endringer i denne –og vi ob</a:t>
            </a:r>
            <a:r>
              <a:rPr lang="nb-NO" sz="900" dirty="0">
                <a:solidFill>
                  <a:schemeClr val="tx1"/>
                </a:solidFill>
              </a:rPr>
              <a:t>serverer pasientene systematisk (hele døgnet)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dirty="0"/>
              <a:t>Vi er den nærmest til å</a:t>
            </a:r>
            <a:r>
              <a:rPr lang="nb-NO" sz="900" b="1" dirty="0"/>
              <a:t> observere den kliniske effekten og responsen av antibiotikumet </a:t>
            </a:r>
            <a:r>
              <a:rPr lang="nb-NO" sz="900" dirty="0"/>
              <a:t>, og er ansvarlig for å rapportere dette videre til legene.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1" dirty="0"/>
              <a:t>Og vi </a:t>
            </a:r>
            <a:r>
              <a:rPr lang="nb-NO" sz="900" dirty="0"/>
              <a:t>monitorer pasientens fremgang og kliniske status ved å: </a:t>
            </a:r>
            <a:endParaRPr lang="sv-SE" sz="900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900" dirty="0"/>
          </a:p>
          <a:p>
            <a:pPr marL="171450" indent="-171450" defTabSz="457089">
              <a:buFont typeface="Arial" panose="020B0604020202020204" pitchFamily="34" charset="0"/>
              <a:buChar char="•"/>
              <a:defRPr/>
            </a:pPr>
            <a:r>
              <a:rPr lang="nb-NO" sz="900" b="1" dirty="0"/>
              <a:t>Observerer endringer i pasientens tilstand </a:t>
            </a:r>
            <a:r>
              <a:rPr lang="nb-NO" sz="900" dirty="0"/>
              <a:t>- </a:t>
            </a:r>
            <a:r>
              <a:rPr lang="nb-NO" sz="900" b="1" dirty="0"/>
              <a:t>Systematisk observasjon </a:t>
            </a:r>
            <a:r>
              <a:rPr lang="nb-NO" sz="900" dirty="0"/>
              <a:t>(for eksempel. gjennom kartleggingsverktøy), gir til trygghet og pålitelighet i sykepleierens observasjon av endringer i pasientens tilstand. </a:t>
            </a:r>
          </a:p>
          <a:p>
            <a:pPr marL="285680" indent="-285680" defTabSz="457089">
              <a:buFont typeface="Arial" panose="020B0604020202020204" pitchFamily="34" charset="0"/>
              <a:buChar char="•"/>
              <a:defRPr/>
            </a:pPr>
            <a:r>
              <a:rPr lang="nb-NO" sz="900" dirty="0"/>
              <a:t>Observer </a:t>
            </a:r>
            <a:r>
              <a:rPr lang="nb-NO" sz="900" b="1" dirty="0"/>
              <a:t>effekt</a:t>
            </a:r>
            <a:r>
              <a:rPr lang="nb-NO" sz="900" dirty="0"/>
              <a:t> av antibiotika på pasientens sykdomstilstand  - det er en viktig sykepleieroppgave;- monitorer pasientens fremgang og kliniske status</a:t>
            </a:r>
          </a:p>
          <a:p>
            <a:pPr marL="285680" indent="-285680" defTabSz="457089">
              <a:buFont typeface="Arial" panose="020B0604020202020204" pitchFamily="34" charset="0"/>
              <a:buChar char="•"/>
              <a:defRPr/>
            </a:pPr>
            <a:r>
              <a:rPr lang="nb-NO" sz="900" dirty="0"/>
              <a:t>Overvåke </a:t>
            </a:r>
            <a:r>
              <a:rPr lang="nb-NO" sz="900" b="1" dirty="0"/>
              <a:t>allmenntilstand</a:t>
            </a:r>
            <a:r>
              <a:rPr lang="nb-NO" sz="900" dirty="0"/>
              <a:t>: svimmel, svette, kvalme, dårlig matlyst, hudfarge, slapphet, kontaktbarhet </a:t>
            </a:r>
            <a:r>
              <a:rPr lang="nb-NO" sz="900" dirty="0" err="1"/>
              <a:t>osv</a:t>
            </a:r>
            <a:r>
              <a:rPr lang="nb-NO" sz="900" dirty="0"/>
              <a:t> - individets generelle helsetilstand </a:t>
            </a:r>
          </a:p>
          <a:p>
            <a:pPr marL="285680" indent="-285680" defTabSz="457089">
              <a:buFont typeface="Arial" panose="020B0604020202020204" pitchFamily="34" charset="0"/>
              <a:buChar char="•"/>
              <a:defRPr/>
            </a:pPr>
            <a:r>
              <a:rPr lang="nb-NO" sz="900" dirty="0"/>
              <a:t>Overvåke </a:t>
            </a:r>
            <a:r>
              <a:rPr lang="nb-NO" sz="900" b="1" dirty="0"/>
              <a:t>vitale parametere</a:t>
            </a:r>
            <a:r>
              <a:rPr lang="nb-NO" sz="900" dirty="0"/>
              <a:t>: (respirasjonsfrekvens, puls, blodtrykk, temperatur og O2, bevissthetsnivå) ABCD - ( hoste, pust, slimproduksjon, sår, vannlating)</a:t>
            </a:r>
          </a:p>
          <a:p>
            <a:pPr marL="171409" indent="-171409" defTabSz="457089">
              <a:buFont typeface="Arial" panose="020B0604020202020204" pitchFamily="34" charset="0"/>
              <a:buChar char="•"/>
              <a:defRPr/>
            </a:pPr>
            <a:r>
              <a:rPr lang="nb-NO" sz="900" b="1" dirty="0"/>
              <a:t>   Allergiske reaksjoner</a:t>
            </a:r>
            <a:r>
              <a:rPr lang="nb-NO" sz="900" dirty="0"/>
              <a:t>– Kunne skille/kjenne forskjell på «</a:t>
            </a:r>
            <a:r>
              <a:rPr lang="nb-NO" sz="900" b="1" dirty="0"/>
              <a:t>ekte» alvorlige allergiske reaksjoner og moderate bivirkninger </a:t>
            </a:r>
            <a:r>
              <a:rPr lang="nb-NO" sz="900" dirty="0"/>
              <a:t>av antibiotika, da dette kan ha stor betydning for valg av antibiotika til pasienten</a:t>
            </a:r>
          </a:p>
          <a:p>
            <a:pPr marL="171409" indent="-171409">
              <a:buFont typeface="Arial" panose="020B0604020202020204" pitchFamily="34" charset="0"/>
              <a:buChar char="•"/>
            </a:pPr>
            <a:r>
              <a:rPr lang="nb-NO" sz="900" dirty="0"/>
              <a:t>Kan pasienten gå over fra IV til peroral behandling? Vurdere evnen til å ta tabletter. Sykepleiernes observasjoner og rapporter om pasientenes tilstand kan tenkes å </a:t>
            </a:r>
            <a:r>
              <a:rPr lang="nb-NO" sz="900" b="1" dirty="0"/>
              <a:t>bidra til en raskere overgang til PO-behandling</a:t>
            </a:r>
          </a:p>
          <a:p>
            <a:pPr defTabSz="457089">
              <a:defRPr/>
            </a:pPr>
            <a:endParaRPr lang="nb-NO" sz="900" dirty="0"/>
          </a:p>
          <a:p>
            <a:pPr defTabSz="457089">
              <a:defRPr/>
            </a:pPr>
            <a:r>
              <a:rPr lang="nb-NO" sz="900" dirty="0"/>
              <a:t>Dere må kommunisere videre det dere observerer av data hos pasienten (</a:t>
            </a:r>
            <a:r>
              <a:rPr lang="nb-NO" sz="900" dirty="0" err="1"/>
              <a:t>Ref</a:t>
            </a:r>
            <a:r>
              <a:rPr lang="nb-NO" sz="900" dirty="0"/>
              <a:t>: </a:t>
            </a:r>
            <a:r>
              <a:rPr lang="nb-NO" sz="900" dirty="0" err="1"/>
              <a:t>Broom</a:t>
            </a:r>
            <a:r>
              <a:rPr lang="nb-NO" sz="900" dirty="0"/>
              <a:t> et al.( 2017) og </a:t>
            </a:r>
            <a:r>
              <a:rPr lang="nb-NO" sz="900" dirty="0" err="1"/>
              <a:t>Olans</a:t>
            </a:r>
            <a:r>
              <a:rPr lang="nb-NO" sz="900" dirty="0"/>
              <a:t> et al., (2016), s. 85-86)</a:t>
            </a:r>
          </a:p>
          <a:p>
            <a:pPr defTabSz="457089">
              <a:defRPr/>
            </a:pPr>
            <a:r>
              <a:rPr lang="nb-NO" sz="900" dirty="0"/>
              <a:t>Det er derfor viktig med </a:t>
            </a:r>
            <a:r>
              <a:rPr lang="nb-NO" sz="900" dirty="0">
                <a:solidFill>
                  <a:srgbClr val="FF0000"/>
                </a:solidFill>
              </a:rPr>
              <a:t>god kunnskap </a:t>
            </a:r>
            <a:r>
              <a:rPr lang="nb-NO" sz="900" dirty="0"/>
              <a:t>om hva som er relevante sykepleiefaglige tilbakemeldinger vedrørende antibiotikabehandling.</a:t>
            </a:r>
          </a:p>
          <a:p>
            <a:endParaRPr lang="nb-NO" sz="900" dirty="0"/>
          </a:p>
          <a:p>
            <a:r>
              <a:rPr lang="nb-NO" sz="900" b="1" dirty="0"/>
              <a:t>Tilleggsinformasjon:</a:t>
            </a:r>
          </a:p>
          <a:p>
            <a:r>
              <a:rPr lang="nb-NO" sz="900" dirty="0"/>
              <a:t>IV-behandling skal gis til ustabile pasienter, med </a:t>
            </a:r>
            <a:r>
              <a:rPr lang="nb-NO" sz="900" b="1" dirty="0"/>
              <a:t>overgang til PO så fort pasienten er stabil og kan svelge ta</a:t>
            </a:r>
            <a:r>
              <a:rPr lang="nb-NO" sz="900" dirty="0"/>
              <a:t>bletter.</a:t>
            </a:r>
          </a:p>
          <a:p>
            <a:pPr defTabSz="457089">
              <a:defRPr/>
            </a:pPr>
            <a:r>
              <a:rPr lang="nb-NO" sz="900" dirty="0"/>
              <a:t>Det er vist at tidlig overgang fra intravenøs (iv) til per-oral (</a:t>
            </a:r>
            <a:r>
              <a:rPr lang="nb-NO" sz="900" dirty="0" err="1"/>
              <a:t>po</a:t>
            </a:r>
            <a:r>
              <a:rPr lang="nb-NO" sz="900" dirty="0"/>
              <a:t>) behandlingsform </a:t>
            </a:r>
            <a:r>
              <a:rPr lang="nb-NO" sz="900" b="1" dirty="0"/>
              <a:t>forkorter liggetid i sykehus </a:t>
            </a:r>
            <a:r>
              <a:rPr lang="nb-NO" sz="900" dirty="0"/>
              <a:t>.</a:t>
            </a:r>
          </a:p>
          <a:p>
            <a:r>
              <a:rPr lang="nb-NO" sz="900" dirty="0"/>
              <a:t>Fordelene anses å være </a:t>
            </a:r>
            <a:r>
              <a:rPr lang="nb-NO" sz="900" b="1" dirty="0"/>
              <a:t>lavere kostnader</a:t>
            </a:r>
            <a:r>
              <a:rPr lang="nb-NO" sz="900" dirty="0"/>
              <a:t>, bla tidsbesparende for </a:t>
            </a:r>
            <a:r>
              <a:rPr lang="nb-NO" sz="900" dirty="0" err="1"/>
              <a:t>spl</a:t>
            </a:r>
            <a:r>
              <a:rPr lang="nb-NO" sz="900" dirty="0"/>
              <a:t>. ved å redusert tidsbruk ved medisinering, </a:t>
            </a:r>
          </a:p>
          <a:p>
            <a:r>
              <a:rPr lang="nb-NO" sz="900" dirty="0"/>
              <a:t>Overgangen fra intravenøst til peroral antibiotikabehandling kan </a:t>
            </a:r>
            <a:r>
              <a:rPr lang="nb-NO" sz="900" b="1" dirty="0"/>
              <a:t>redusere risikoen for komplikasjone</a:t>
            </a:r>
            <a:r>
              <a:rPr lang="nb-NO" sz="900" dirty="0"/>
              <a:t>r-da intravenøse tilganger kan seponeres og dermed </a:t>
            </a:r>
            <a:r>
              <a:rPr lang="nb-NO" sz="900" b="1" dirty="0"/>
              <a:t>gi mindre risiko for sykehuservervede infeksjoner</a:t>
            </a:r>
            <a:r>
              <a:rPr lang="nb-NO" sz="900" dirty="0"/>
              <a:t>.</a:t>
            </a:r>
          </a:p>
          <a:p>
            <a:r>
              <a:rPr lang="nb-NO" sz="900" dirty="0"/>
              <a:t>(Eksempler på komplikasjoner ved intravenøs administrasjonsmåte er årebetennelse, sepsis, arterie- og nerveskader eller luftemboli (Helsebiblioteket, 2015).</a:t>
            </a:r>
          </a:p>
          <a:p>
            <a:pPr defTabSz="457089">
              <a:defRPr/>
            </a:pPr>
            <a:endParaRPr lang="nb-NO" sz="900" b="1" dirty="0"/>
          </a:p>
          <a:p>
            <a:endParaRPr lang="sv-SE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0368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89">
              <a:defRPr/>
            </a:pPr>
            <a:r>
              <a:rPr lang="nb-NO" sz="1000" b="0" dirty="0"/>
              <a:t>To dager senere når du på</a:t>
            </a:r>
            <a:r>
              <a:rPr lang="nb-NO" sz="1000" b="1" dirty="0"/>
              <a:t> </a:t>
            </a:r>
            <a:r>
              <a:rPr lang="nb-NO" sz="1000" b="0" dirty="0"/>
              <a:t>dagvakt og har du igjen  ansvar for Lise</a:t>
            </a:r>
          </a:p>
          <a:p>
            <a:pPr defTabSz="457089">
              <a:defRPr/>
            </a:pPr>
            <a:endParaRPr lang="nb-NO" sz="1000" b="1" dirty="0"/>
          </a:p>
          <a:p>
            <a:pPr defTabSz="457089">
              <a:defRPr/>
            </a:pPr>
            <a:r>
              <a:rPr lang="nb-NO" sz="1000" b="1" dirty="0"/>
              <a:t>– </a:t>
            </a:r>
            <a:r>
              <a:rPr lang="nb-NO" sz="1000" b="1" baseline="0" dirty="0"/>
              <a:t>og går inn vasker hender og hilser på. </a:t>
            </a:r>
            <a:r>
              <a:rPr lang="nb-NO" sz="1000" b="1" dirty="0"/>
              <a:t>– og er klar med frokostbrettet</a:t>
            </a:r>
          </a:p>
          <a:p>
            <a:pPr defTabSz="457089">
              <a:defRPr/>
            </a:pPr>
            <a:r>
              <a:rPr lang="nb-NO" sz="1000" b="1" dirty="0"/>
              <a:t>«Hei lise! hvordan er formen i dag? </a:t>
            </a:r>
          </a:p>
          <a:p>
            <a:pPr defTabSz="457089">
              <a:defRPr/>
            </a:pPr>
            <a:r>
              <a:rPr lang="nb-NO" sz="1000" b="1" dirty="0"/>
              <a:t>Føler du deg ikke så bra? Er du ikke sulten sier du?»</a:t>
            </a:r>
            <a:endParaRPr lang="nb-NO" sz="1000" b="1" baseline="0" dirty="0"/>
          </a:p>
          <a:p>
            <a:pPr defTabSz="457089">
              <a:defRPr/>
            </a:pPr>
            <a:endParaRPr lang="nb-NO" sz="1000" b="0" baseline="0" dirty="0"/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aseline="0" dirty="0"/>
              <a:t>Hun gir god kontakt men virker litt pjusk</a:t>
            </a:r>
          </a:p>
          <a:p>
            <a:pPr defTabSz="457089">
              <a:defRPr/>
            </a:pPr>
            <a:r>
              <a:rPr lang="nb-NO" sz="1000" dirty="0"/>
              <a:t>D</a:t>
            </a:r>
            <a:r>
              <a:rPr lang="nb-NO" sz="1000" baseline="0" dirty="0"/>
              <a:t>u sjekker vitale parameter og måler blodtrykk, puls, respirasjonsfrekvens og temperatur</a:t>
            </a:r>
            <a:endParaRPr lang="nb-NO" sz="1000" b="0" baseline="0" dirty="0"/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1000" dirty="0"/>
              <a:t>V</a:t>
            </a:r>
            <a:r>
              <a:rPr lang="nb-NO" sz="1000" baseline="0" dirty="0"/>
              <a:t>erdiene er endret fra tidligere målinger.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1000" baseline="0" dirty="0"/>
              <a:t>Lise må på do hele tiden</a:t>
            </a:r>
          </a:p>
          <a:p>
            <a:pPr defTabSz="457089">
              <a:defRPr/>
            </a:pPr>
            <a:endParaRPr lang="nb-NO" sz="1000" b="0" baseline="0" dirty="0"/>
          </a:p>
          <a:p>
            <a:pPr defTabSz="457089">
              <a:defRPr/>
            </a:pPr>
            <a:r>
              <a:rPr lang="nb-NO" sz="1000" b="0" baseline="0" dirty="0"/>
              <a:t>Du </a:t>
            </a:r>
            <a:r>
              <a:rPr lang="nb-NO" sz="1000" b="1" baseline="0" dirty="0"/>
              <a:t>er nå altså en datasamler og observatør, både ved å måle vitale parametere og observere pasientens allmenntilsta</a:t>
            </a:r>
            <a:r>
              <a:rPr lang="nb-NO" sz="1000" b="0" baseline="0" dirty="0"/>
              <a:t>nd</a:t>
            </a:r>
          </a:p>
          <a:p>
            <a:pPr defTabSz="457089">
              <a:defRPr/>
            </a:pPr>
            <a:r>
              <a:rPr lang="nb-NO" sz="1000" b="1" dirty="0"/>
              <a:t> </a:t>
            </a:r>
          </a:p>
          <a:p>
            <a:endParaRPr lang="nb-NO" sz="10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803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000" dirty="0"/>
              <a:t>Antibiotika redder liv, men uklok bruk av antibiotika kan i verste fall ta liv.</a:t>
            </a:r>
          </a:p>
          <a:p>
            <a:r>
              <a:rPr lang="nb-NO" sz="1000" dirty="0"/>
              <a:t>Risikoen for resistensutvikling er et </a:t>
            </a:r>
            <a:r>
              <a:rPr lang="nb-NO" sz="1000" b="1" dirty="0"/>
              <a:t>internasjonal</a:t>
            </a:r>
            <a:r>
              <a:rPr lang="nb-NO" sz="1000" dirty="0"/>
              <a:t>t problem, og er en global trussel mot folkehelsen (WHO) men påvirkes av hvordan vi bruke antibiotika hos oss.</a:t>
            </a:r>
          </a:p>
          <a:p>
            <a:r>
              <a:rPr lang="nb-NO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Riktig bruk av antibiotika er en viktig og krevende oppgave, </a:t>
            </a:r>
          </a:p>
          <a:p>
            <a:r>
              <a:rPr lang="nb-NO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en økende antibiotikaresistens er et samfunnsmedisinsk problem hvor vi alle har et ansvar. </a:t>
            </a:r>
          </a:p>
          <a:p>
            <a:endParaRPr lang="nb-NO" sz="1000" dirty="0"/>
          </a:p>
          <a:p>
            <a:r>
              <a:rPr lang="nb-NO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en direkte sammenheng mellom bruken av antibiotika og fremveksten av resistente bakterier- </a:t>
            </a:r>
          </a:p>
          <a:p>
            <a:r>
              <a:rPr lang="nb-NO" sz="1000" dirty="0"/>
              <a:t>Vi må derfor bruke antibiotika klokt - og bare når det trengs! </a:t>
            </a:r>
          </a:p>
          <a:p>
            <a:r>
              <a:rPr lang="nb-NO" sz="1000" dirty="0"/>
              <a:t>– slik at vi kan </a:t>
            </a:r>
            <a:r>
              <a:rPr lang="nb-NO" sz="1000" b="1" dirty="0"/>
              <a:t>verne om dette felles gode som antibiotika </a:t>
            </a:r>
            <a:r>
              <a:rPr lang="nb-NO" sz="1000" dirty="0"/>
              <a:t>er, så også fremtidige generasjoner kan nyte godt av dette.</a:t>
            </a:r>
          </a:p>
          <a:p>
            <a:pPr defTabSz="457144"/>
            <a:endParaRPr lang="nb-NO" sz="1000" dirty="0"/>
          </a:p>
          <a:p>
            <a:r>
              <a:rPr lang="nb-NO" sz="1000" dirty="0"/>
              <a:t>Og Sykepleierne er en </a:t>
            </a:r>
            <a:r>
              <a:rPr lang="nb-NO" sz="1000" b="1" dirty="0"/>
              <a:t>viktig brikke inn i dette,–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dirty="0"/>
              <a:t>Nå skal vi se nærere på hvordan vi sykepleiere kan bidra inn og hvordan vi kan bli…….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457144"/>
            <a:r>
              <a:rPr lang="nb-NO" sz="1000" dirty="0"/>
              <a:t>Det understrekes i</a:t>
            </a:r>
            <a:r>
              <a:rPr lang="nb-NO" sz="1000" b="1" dirty="0"/>
              <a:t> Forskrift om nasjonal retningslinje for sykepleierutdannin</a:t>
            </a:r>
            <a:r>
              <a:rPr lang="nb-NO" sz="1000" dirty="0"/>
              <a:t>g, at kandidatene skal ha </a:t>
            </a:r>
            <a:r>
              <a:rPr lang="nb-NO" sz="1000" b="1" dirty="0"/>
              <a:t>kunnskap om antibiotikabruk og resistensutvikling –… </a:t>
            </a:r>
            <a:r>
              <a:rPr lang="nb-NO" sz="1000" dirty="0"/>
              <a:t>(Kunnskapsdepartementet, 2019</a:t>
            </a:r>
          </a:p>
          <a:p>
            <a:pPr defTabSz="457144"/>
            <a:r>
              <a:rPr lang="nb-NO" sz="1000" dirty="0"/>
              <a:t>(Studentene skal få et innblikk i at DE som sykepleier er en </a:t>
            </a:r>
            <a:r>
              <a:rPr lang="nb-NO" sz="1000" b="1" dirty="0"/>
              <a:t>viktig brikke/rolle inn i dette…Vi ønsker å ENGASJERE studentene OG BEVISSTGJØRE studenten på hvordan de kan bidra.)  </a:t>
            </a:r>
            <a:endParaRPr lang="nb-NO" sz="1000" dirty="0"/>
          </a:p>
          <a:p>
            <a:endParaRPr lang="nb-NO" sz="1000" b="1" dirty="0"/>
          </a:p>
          <a:p>
            <a:endParaRPr lang="nb-NO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2557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Prøvetaker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687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dirty="0"/>
              <a:t>Prøver må tas etter klinisk indikasjon, </a:t>
            </a:r>
            <a:r>
              <a:rPr lang="nb-NO" sz="1200" b="1" dirty="0"/>
              <a:t>og må tas FØR oppstart av antibiotika  </a:t>
            </a:r>
          </a:p>
          <a:p>
            <a:pPr lvl="0"/>
            <a:r>
              <a:rPr lang="nb-NO" sz="1200" b="1" dirty="0"/>
              <a:t> - </a:t>
            </a:r>
            <a:r>
              <a:rPr lang="nb-NO" sz="1200" b="0" dirty="0"/>
              <a:t>bla for å </a:t>
            </a:r>
            <a:r>
              <a:rPr lang="nb-NO" sz="1200" dirty="0"/>
              <a:t>skille mellom viral og bakteriell infeksjon – og for å sikre </a:t>
            </a:r>
            <a:r>
              <a:rPr lang="nb-NO" sz="1200" dirty="0" err="1"/>
              <a:t>sikre</a:t>
            </a:r>
            <a:r>
              <a:rPr lang="nb-NO" sz="1200" dirty="0"/>
              <a:t> </a:t>
            </a:r>
            <a:r>
              <a:rPr lang="nb-NO" sz="1200" b="1" dirty="0"/>
              <a:t>målrettet og mer smalspektret behandling</a:t>
            </a:r>
          </a:p>
          <a:p>
            <a:pPr>
              <a:buFont typeface="Arial" panose="020B0604020202020204" pitchFamily="34" charset="0"/>
              <a:buNone/>
            </a:pPr>
            <a:r>
              <a:rPr lang="nb-NO" sz="1200" dirty="0"/>
              <a:t> </a:t>
            </a:r>
          </a:p>
          <a:p>
            <a:pPr marL="170644" indent="-170644">
              <a:buFont typeface="Arial" panose="020B0604020202020204" pitchFamily="34" charset="0"/>
              <a:buChar char="•"/>
            </a:pPr>
            <a:r>
              <a:rPr lang="nb-NO" sz="1100" dirty="0"/>
              <a:t>For å sikre rask og korrekt behandling må sykepleiere forstå betydningen av å ta mikrobiologiske prøver med riktig utstyr og rett metode, slik at ikke </a:t>
            </a:r>
            <a:r>
              <a:rPr lang="nb-NO" sz="1100" b="1" dirty="0"/>
              <a:t>prøvene blir brukbare og ikke forurenses</a:t>
            </a:r>
            <a:endParaRPr lang="nb-NO" sz="1100" dirty="0"/>
          </a:p>
          <a:p>
            <a:pPr marL="170644" indent="-170644">
              <a:buFont typeface="Arial" panose="020B0604020202020204" pitchFamily="34" charset="0"/>
              <a:buChar char="•"/>
            </a:pPr>
            <a:r>
              <a:rPr lang="nb-NO" sz="1100" dirty="0"/>
              <a:t>Forurensede prøver kan gi uriktige svar og føre til feil valg av antibiotika og overforbruk av antibiotika – da ofte bredspektret</a:t>
            </a:r>
          </a:p>
          <a:p>
            <a:pPr marL="170644" indent="-170644" defTabSz="457144"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Både feil indikasjoner for prøvetaking og feil oppbevaring/transport kan føre til overforbruk av antibiotika. </a:t>
            </a:r>
          </a:p>
          <a:p>
            <a:pPr marL="170644" indent="-170644">
              <a:buFont typeface="Arial" panose="020B0604020202020204" pitchFamily="34" charset="0"/>
              <a:buChar char="•"/>
            </a:pPr>
            <a:r>
              <a:rPr lang="nb-NO" sz="1100" b="1" dirty="0"/>
              <a:t>Jo raskere antibiotikabehandlingen kan justeres ut fra prøvesvaret, desto bedre for pasienten!</a:t>
            </a:r>
          </a:p>
          <a:p>
            <a:pPr marL="0" indent="0" defTabSz="457144">
              <a:buFont typeface="Arial" panose="020B0604020202020204" pitchFamily="34" charset="0"/>
              <a:buNone/>
              <a:defRPr/>
            </a:pPr>
            <a:endParaRPr lang="nb-N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57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b="1" dirty="0" err="1"/>
              <a:t>Følg</a:t>
            </a:r>
            <a:r>
              <a:rPr lang="en-US" sz="1100" b="1" dirty="0"/>
              <a:t> </a:t>
            </a:r>
            <a:r>
              <a:rPr lang="en-US" sz="1100" b="1" dirty="0" err="1"/>
              <a:t>opp</a:t>
            </a:r>
            <a:r>
              <a:rPr lang="en-US" sz="1100" b="1" dirty="0"/>
              <a:t> </a:t>
            </a:r>
            <a:r>
              <a:rPr lang="en-US" sz="1100" b="1" dirty="0" err="1"/>
              <a:t>prøvesvarene</a:t>
            </a:r>
            <a:r>
              <a:rPr lang="en-US" sz="1100" b="1" dirty="0"/>
              <a:t>!-  </a:t>
            </a:r>
            <a:r>
              <a:rPr lang="en-US" sz="1100" b="0" dirty="0" err="1"/>
              <a:t>disse</a:t>
            </a:r>
            <a:r>
              <a:rPr lang="en-US" sz="1100" b="0" dirty="0"/>
              <a:t> </a:t>
            </a:r>
            <a:r>
              <a:rPr lang="en-US" sz="1100" dirty="0" err="1"/>
              <a:t>kan</a:t>
            </a:r>
            <a:r>
              <a:rPr lang="en-US" sz="1100" dirty="0"/>
              <a:t> </a:t>
            </a:r>
            <a:r>
              <a:rPr lang="en-US" sz="1100" b="1" dirty="0" err="1">
                <a:solidFill>
                  <a:srgbClr val="219993"/>
                </a:solidFill>
              </a:rPr>
              <a:t>målrette</a:t>
            </a:r>
            <a:r>
              <a:rPr lang="en-US" sz="1100" b="1" dirty="0">
                <a:solidFill>
                  <a:srgbClr val="219993"/>
                </a:solidFill>
              </a:rPr>
              <a:t> </a:t>
            </a:r>
            <a:r>
              <a:rPr lang="en-US" sz="1100" b="1" dirty="0" err="1">
                <a:solidFill>
                  <a:srgbClr val="219993"/>
                </a:solidFill>
              </a:rPr>
              <a:t>behandlingen</a:t>
            </a:r>
            <a:r>
              <a:rPr lang="en-US" sz="1100" b="1" dirty="0">
                <a:solidFill>
                  <a:srgbClr val="219993"/>
                </a:solidFill>
              </a:rPr>
              <a:t> </a:t>
            </a:r>
            <a:r>
              <a:rPr lang="en-US" sz="1100" dirty="0" err="1"/>
              <a:t>og</a:t>
            </a:r>
            <a:r>
              <a:rPr lang="en-US" sz="1100" dirty="0"/>
              <a:t> </a:t>
            </a:r>
            <a:r>
              <a:rPr lang="en-US" sz="1100" b="1" dirty="0" err="1">
                <a:solidFill>
                  <a:srgbClr val="219993"/>
                </a:solidFill>
              </a:rPr>
              <a:t>underbygge</a:t>
            </a:r>
            <a:r>
              <a:rPr lang="en-US" sz="1100" b="1" dirty="0">
                <a:solidFill>
                  <a:srgbClr val="219993"/>
                </a:solidFill>
              </a:rPr>
              <a:t> </a:t>
            </a:r>
            <a:r>
              <a:rPr lang="en-US" sz="1100" b="1" dirty="0" err="1">
                <a:solidFill>
                  <a:srgbClr val="219993"/>
                </a:solidFill>
              </a:rPr>
              <a:t>bruken</a:t>
            </a:r>
            <a:r>
              <a:rPr lang="en-US" sz="1100" b="1" dirty="0"/>
              <a:t> </a:t>
            </a:r>
            <a:r>
              <a:rPr lang="en-US" sz="1100" dirty="0"/>
              <a:t>av </a:t>
            </a:r>
            <a:r>
              <a:rPr lang="en-US" sz="1100" dirty="0" err="1"/>
              <a:t>mer</a:t>
            </a:r>
            <a:r>
              <a:rPr lang="en-US" sz="1100" dirty="0"/>
              <a:t> </a:t>
            </a:r>
            <a:r>
              <a:rPr lang="en-US" sz="1100" dirty="0" err="1"/>
              <a:t>smalspektret</a:t>
            </a:r>
            <a:r>
              <a:rPr lang="en-US" sz="1100" dirty="0"/>
              <a:t> </a:t>
            </a:r>
            <a:r>
              <a:rPr lang="en-US" sz="1100" dirty="0" err="1"/>
              <a:t>antibiotika</a:t>
            </a:r>
            <a:endParaRPr lang="en-US" sz="1100" dirty="0"/>
          </a:p>
          <a:p>
            <a:r>
              <a:rPr lang="nb-NO" sz="1100" dirty="0">
                <a:solidFill>
                  <a:schemeClr val="tx1"/>
                </a:solidFill>
              </a:rPr>
              <a:t>Sikre riktig antibiotika ut fra prøvesvaret </a:t>
            </a:r>
            <a:r>
              <a:rPr lang="nb-NO" sz="1200" b="1" dirty="0">
                <a:solidFill>
                  <a:schemeClr val="tx1"/>
                </a:solidFill>
              </a:rPr>
              <a:t>-  i diskusjon med legen</a:t>
            </a:r>
          </a:p>
          <a:p>
            <a:endParaRPr lang="nb-NO" sz="1100" dirty="0">
              <a:solidFill>
                <a:schemeClr val="tx1"/>
              </a:solidFill>
            </a:endParaRPr>
          </a:p>
          <a:p>
            <a:r>
              <a:rPr lang="nb-NO" sz="1100" dirty="0">
                <a:solidFill>
                  <a:schemeClr val="tx1"/>
                </a:solidFill>
              </a:rPr>
              <a:t>Det å ha fokus på f</a:t>
            </a:r>
            <a:r>
              <a:rPr lang="en-US" sz="1100" dirty="0" err="1"/>
              <a:t>orbedret</a:t>
            </a:r>
            <a:r>
              <a:rPr lang="en-US" sz="1100" dirty="0"/>
              <a:t> </a:t>
            </a:r>
            <a:r>
              <a:rPr lang="en-US" sz="1100" b="1" dirty="0" err="1">
                <a:solidFill>
                  <a:srgbClr val="219993"/>
                </a:solidFill>
              </a:rPr>
              <a:t>kommunikasjon</a:t>
            </a:r>
            <a:r>
              <a:rPr lang="en-US" sz="1100" b="1" dirty="0">
                <a:solidFill>
                  <a:srgbClr val="219993"/>
                </a:solidFill>
              </a:rPr>
              <a:t> </a:t>
            </a:r>
            <a:r>
              <a:rPr lang="en-US" sz="1100" b="1" dirty="0" err="1">
                <a:solidFill>
                  <a:srgbClr val="219993"/>
                </a:solidFill>
              </a:rPr>
              <a:t>og</a:t>
            </a:r>
            <a:r>
              <a:rPr lang="en-US" sz="1100" b="1" dirty="0">
                <a:solidFill>
                  <a:srgbClr val="219993"/>
                </a:solidFill>
              </a:rPr>
              <a:t> </a:t>
            </a:r>
            <a:r>
              <a:rPr lang="en-US" sz="1100" b="1" dirty="0" err="1">
                <a:solidFill>
                  <a:srgbClr val="219993"/>
                </a:solidFill>
              </a:rPr>
              <a:t>logistikk</a:t>
            </a:r>
            <a:r>
              <a:rPr lang="en-US" sz="1100" b="1" dirty="0">
                <a:solidFill>
                  <a:srgbClr val="219993"/>
                </a:solidFill>
              </a:rPr>
              <a:t> </a:t>
            </a:r>
            <a:r>
              <a:rPr lang="en-US" sz="1100" dirty="0"/>
              <a:t>om </a:t>
            </a:r>
            <a:r>
              <a:rPr lang="en-US" sz="1100" dirty="0" err="1"/>
              <a:t>resultat</a:t>
            </a:r>
            <a:r>
              <a:rPr lang="en-US" sz="1100" dirty="0"/>
              <a:t> </a:t>
            </a:r>
            <a:r>
              <a:rPr lang="en-US" sz="1100" dirty="0" err="1"/>
              <a:t>og</a:t>
            </a:r>
            <a:r>
              <a:rPr lang="en-US" sz="1100" dirty="0"/>
              <a:t> </a:t>
            </a:r>
            <a:r>
              <a:rPr lang="en-US" sz="1100" dirty="0" err="1"/>
              <a:t>prøvesvar</a:t>
            </a:r>
            <a:r>
              <a:rPr lang="en-US" sz="1100" dirty="0"/>
              <a:t> er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viktig</a:t>
            </a:r>
            <a:r>
              <a:rPr lang="en-US" sz="1100" dirty="0"/>
              <a:t> del av </a:t>
            </a:r>
            <a:r>
              <a:rPr lang="en-US" sz="1100" b="1" dirty="0">
                <a:solidFill>
                  <a:srgbClr val="219993"/>
                </a:solidFill>
              </a:rPr>
              <a:t>antibiotikastyringen</a:t>
            </a:r>
            <a:endParaRPr lang="en-GB" sz="1100" b="1" dirty="0">
              <a:solidFill>
                <a:srgbClr val="219993"/>
              </a:solidFill>
            </a:endParaRPr>
          </a:p>
          <a:p>
            <a:pPr marL="170644" marR="0" lvl="0" indent="-170644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1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0644" marR="0" lvl="0" indent="-170644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100" b="0" dirty="0">
                <a:solidFill>
                  <a:schemeClr val="tx1"/>
                </a:solidFill>
              </a:rPr>
              <a:t>Bruke prøver fornuftig! </a:t>
            </a:r>
            <a:r>
              <a:rPr lang="nb-NO" sz="1100" b="0" dirty="0"/>
              <a:t>Kun der det kan hjelpe i diagnostikken</a:t>
            </a:r>
          </a:p>
          <a:p>
            <a:pPr marL="170644" marR="0" lvl="0" indent="-170644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100" b="0" baseline="0" dirty="0"/>
              <a:t>Kankje forsøke å ha litt ”is i magen” - og ikke ta unødvendige prøver! – det kan igjen føre til unødig antibiotikabruk</a:t>
            </a:r>
          </a:p>
          <a:p>
            <a:pPr marL="170644" marR="0" lvl="0" indent="-170644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100" b="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100" b="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57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89">
              <a:defRPr/>
            </a:pPr>
            <a:endParaRPr lang="en-US" noProof="0" dirty="0"/>
          </a:p>
          <a:p>
            <a:r>
              <a:rPr lang="nb-NO" dirty="0">
                <a:solidFill>
                  <a:schemeClr val="tx1"/>
                </a:solidFill>
              </a:rPr>
              <a:t>DISKUTER MED SIDEMANNEN – 2 eller 3 sammen i 2 minutter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1042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100" dirty="0">
                <a:solidFill>
                  <a:schemeClr val="tx1"/>
                </a:solidFill>
              </a:rPr>
              <a:t>Riktig prøvetaking gir faglig forsvarlig sykepleie</a:t>
            </a:r>
            <a:endParaRPr lang="nb-NO" sz="1100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100" b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Viktig å få opplæring og kunnskap i dette- og viktig at man på systemer som sikrer riktig prøvetaking, forsendelser og oppfølging av prøvesvar!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100" b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nb-NO" sz="1100" dirty="0"/>
              <a:t>En liten huskeliste!: </a:t>
            </a:r>
            <a:r>
              <a:rPr lang="nb-NO" sz="1100" b="1" dirty="0"/>
              <a:t>For å sikre rask og korrekt behandling er det viktig at sykepleiere forstår betydningen av å:</a:t>
            </a:r>
            <a:endParaRPr lang="nb-NO" sz="1100" dirty="0"/>
          </a:p>
          <a:p>
            <a:pPr marL="170644" indent="-170644">
              <a:buFont typeface="Arial" panose="020B0604020202020204" pitchFamily="34" charset="0"/>
              <a:buChar char="•"/>
            </a:pPr>
            <a:r>
              <a:rPr lang="nb-NO" sz="1100" dirty="0"/>
              <a:t>ta mikrobiologiske prøver med riktig utstyr og rett metode</a:t>
            </a:r>
          </a:p>
          <a:p>
            <a:pPr marL="170644" indent="-170644">
              <a:buFont typeface="Arial" panose="020B0604020202020204" pitchFamily="34" charset="0"/>
              <a:buChar char="•"/>
            </a:pPr>
            <a:r>
              <a:rPr lang="nb-NO" sz="1100" dirty="0"/>
              <a:t>sende disse til analyse på en forsvarlig måte, slik at ikke prøvene forurenses. Ubrukelige prøver kan gi uriktige svar og føre til feil valg av antibiotika – og mer bruk av bredspektret antibiotika!</a:t>
            </a:r>
          </a:p>
          <a:p>
            <a:pPr marL="170644" indent="-170644" defTabSz="457089"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sikre at tilstrekkelig og korrekt informasjon er fylt inn på rekvisisjonen</a:t>
            </a:r>
          </a:p>
          <a:p>
            <a:pPr marL="170644" indent="-170644" defTabSz="457089"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følge opp prøvesvar</a:t>
            </a:r>
          </a:p>
          <a:p>
            <a:pPr marL="170644" indent="-170644" defTabSz="457089"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stille spørsmål om mikrobefunn og medikamentell behandling</a:t>
            </a:r>
          </a:p>
          <a:p>
            <a:endParaRPr lang="nb-NO" sz="11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/>
              <a:t>Gi viktige innspill vedrørende pasientens tilstand – og ved å stille spørsmål til mikrobefunn og medikamentell behandling, kan sykepleiere bidra til diskusjon, og videre til at behandlingen eventuelt smalnes inn.</a:t>
            </a:r>
            <a:endParaRPr lang="nb-NO" sz="1100" b="1" dirty="0"/>
          </a:p>
          <a:p>
            <a:endParaRPr lang="nb-NO" sz="1100" dirty="0"/>
          </a:p>
          <a:p>
            <a:r>
              <a:rPr lang="nb-NO" sz="1100" b="1" i="1" dirty="0"/>
              <a:t>Hvis dere har et prøvetakingsskjema fra det lokale sykehuset deres, så ta det gjerne med som et bilde i presentasjonen</a:t>
            </a:r>
          </a:p>
          <a:p>
            <a:endParaRPr lang="nb-NO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4694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35B98-7FDA-48AD-161C-097DED229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C2A1278-2FA5-F597-B8B7-8C86E367E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2C5717C-DC23-1FC0-4965-BEB7272D9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89">
              <a:defRPr/>
            </a:pPr>
            <a:endParaRPr lang="nb-NO" sz="1200" b="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200" dirty="0"/>
              <a:t>Lise har tydelige symptomer på urinveisinfeksjon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200" dirty="0"/>
              <a:t>I samråd med sykehjemslegen, tar du en urinprøve av Lise,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200" dirty="0"/>
              <a:t>Du </a:t>
            </a:r>
            <a:r>
              <a:rPr lang="nb-NO" sz="1200" dirty="0" err="1"/>
              <a:t>stikser</a:t>
            </a:r>
            <a:r>
              <a:rPr lang="nb-NO" sz="1200" dirty="0"/>
              <a:t> urinen og sender prøve til bakteriologisk dyrkning. </a:t>
            </a:r>
          </a:p>
          <a:p>
            <a:endParaRPr lang="nb-NO" sz="1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200" dirty="0"/>
              <a:t>Lise har symptomer på urinveisinfeksjon 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200" dirty="0"/>
              <a:t>urinstrimmeltesten til Lise viser utslag på blod, leukocytter og nitritt.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200" dirty="0"/>
              <a:t>Du informerer legen, som foreskriver </a:t>
            </a:r>
            <a:r>
              <a:rPr lang="nb-NO" sz="1200" dirty="0" err="1"/>
              <a:t>trimetoprim</a:t>
            </a:r>
            <a:r>
              <a:rPr lang="nb-NO" sz="1200" dirty="0"/>
              <a:t> 160 mg </a:t>
            </a:r>
            <a:r>
              <a:rPr lang="nb-NO" sz="1200" dirty="0" err="1"/>
              <a:t>X</a:t>
            </a:r>
            <a:r>
              <a:rPr lang="nb-NO" sz="1200" dirty="0"/>
              <a:t> 2 i 5 dager </a:t>
            </a:r>
            <a:r>
              <a:rPr lang="nb-NO" sz="1200" b="1" dirty="0"/>
              <a:t>- i henhold til retningslinjen – </a:t>
            </a:r>
            <a:r>
              <a:rPr lang="nb-NO" sz="1200" b="0" dirty="0"/>
              <a:t>som du administrer til henne.</a:t>
            </a:r>
          </a:p>
          <a:p>
            <a:endParaRPr lang="nb-NO" sz="1200" b="0" dirty="0"/>
          </a:p>
          <a:p>
            <a:endParaRPr lang="nb-NO" sz="1200" i="1" dirty="0"/>
          </a:p>
          <a:p>
            <a:r>
              <a:rPr lang="nb-NO" sz="1200" i="1" dirty="0"/>
              <a:t>Her tar du benyttet din rolle som både </a:t>
            </a:r>
            <a:r>
              <a:rPr lang="nb-NO" sz="1200" i="1" dirty="0" err="1"/>
              <a:t>prøvetaker</a:t>
            </a:r>
            <a:r>
              <a:rPr lang="nb-NO" sz="1200" i="1" dirty="0"/>
              <a:t> og medisinadministrator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200" b="1" baseline="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5ACFEE-3B14-2D03-ED2D-9F91B7D92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4036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Medisinadministrator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169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89">
              <a:defRPr/>
            </a:pPr>
            <a:r>
              <a:rPr lang="nb-NO" sz="900" b="1" dirty="0"/>
              <a:t>Målet </a:t>
            </a:r>
            <a:r>
              <a:rPr lang="nb-NO" sz="900" b="1" dirty="0">
                <a:solidFill>
                  <a:srgbClr val="219993"/>
                </a:solidFill>
              </a:rPr>
              <a:t>for </a:t>
            </a:r>
            <a:r>
              <a:rPr lang="nb-NO" sz="900" b="1" dirty="0" err="1">
                <a:solidFill>
                  <a:srgbClr val="219993"/>
                </a:solidFill>
              </a:rPr>
              <a:t>antibiotikastyringsprogrammene</a:t>
            </a:r>
            <a:r>
              <a:rPr lang="nb-NO" sz="900" b="1" dirty="0">
                <a:solidFill>
                  <a:srgbClr val="219993"/>
                </a:solidFill>
              </a:rPr>
              <a:t> er optimal og RIKTIG antibiotikabruk og at </a:t>
            </a:r>
            <a:r>
              <a:rPr lang="nb-NO" sz="900" b="1" dirty="0"/>
              <a:t>pasienten skal få:</a:t>
            </a:r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1" dirty="0"/>
              <a:t>Det mest effektive og trygge antibiotikum, </a:t>
            </a:r>
            <a:r>
              <a:rPr lang="nb-NO" sz="900" b="1" dirty="0" err="1"/>
              <a:t>mao</a:t>
            </a:r>
            <a:r>
              <a:rPr lang="nb-NO" sz="900" b="1" dirty="0"/>
              <a:t> den som gir mulig klinisk resultat, med minst mulige negative effekter for pasient og omgivelsene</a:t>
            </a:r>
          </a:p>
          <a:p>
            <a:endParaRPr lang="nb-NO" sz="900" dirty="0">
              <a:solidFill>
                <a:srgbClr val="219993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dirty="0">
                <a:solidFill>
                  <a:srgbClr val="219993"/>
                </a:solidFill>
              </a:rPr>
              <a:t>Det er sykepleiers oppgave og som er ansvarlig for å finne frem riktig legemiddel, dose og administrere antibiotika riktig ut fra ordinasjon fra legen.</a:t>
            </a:r>
          </a:p>
          <a:p>
            <a:endParaRPr lang="nb-NO" sz="900" b="1" dirty="0">
              <a:solidFill>
                <a:srgbClr val="219993"/>
              </a:solidFill>
            </a:endParaRPr>
          </a:p>
          <a:p>
            <a:r>
              <a:rPr lang="nb-NO" sz="900" dirty="0">
                <a:solidFill>
                  <a:srgbClr val="219993"/>
                </a:solidFill>
              </a:rPr>
              <a:t>Det</a:t>
            </a:r>
            <a:r>
              <a:rPr lang="nb-NO" sz="900" baseline="0" dirty="0">
                <a:solidFill>
                  <a:srgbClr val="219993"/>
                </a:solidFill>
              </a:rPr>
              <a:t> er egentlig et veldig stort ansvar  - sørge for å gjøre det</a:t>
            </a:r>
            <a:r>
              <a:rPr lang="nb-NO" sz="900" b="1" baseline="0" dirty="0">
                <a:solidFill>
                  <a:srgbClr val="219993"/>
                </a:solidFill>
              </a:rPr>
              <a:t> korrekt </a:t>
            </a:r>
            <a:r>
              <a:rPr lang="nb-NO" sz="900" baseline="0" dirty="0">
                <a:solidFill>
                  <a:srgbClr val="219993"/>
                </a:solidFill>
              </a:rPr>
              <a:t>– </a:t>
            </a:r>
            <a:r>
              <a:rPr lang="nb-NO" sz="900" b="1" baseline="0" dirty="0">
                <a:solidFill>
                  <a:srgbClr val="219993"/>
                </a:solidFill>
              </a:rPr>
              <a:t>fordi det er </a:t>
            </a:r>
            <a:r>
              <a:rPr lang="nb-NO" sz="900" b="1" dirty="0"/>
              <a:t>sammenhengen mellom riktig administrasjon og forebyggingen av antibiotikaresistens</a:t>
            </a:r>
          </a:p>
          <a:p>
            <a:pPr defTabSz="457089">
              <a:defRPr/>
            </a:pPr>
            <a:endParaRPr lang="nb-NO" sz="900" b="1" dirty="0"/>
          </a:p>
          <a:p>
            <a:pPr defTabSz="457089">
              <a:defRPr/>
            </a:pPr>
            <a:r>
              <a:rPr lang="nb-NO" sz="900" dirty="0"/>
              <a:t>Så vi må til se at pasienten får rett antibiotika, i rett dose, til rett tid og intervall og i rett behandlingslengde, i rett administrasjonsform, </a:t>
            </a:r>
            <a:r>
              <a:rPr lang="nb-NO" sz="900" dirty="0" err="1"/>
              <a:t>mao</a:t>
            </a:r>
            <a:r>
              <a:rPr lang="nb-NO" sz="900" dirty="0"/>
              <a:t> de 5 R-</a:t>
            </a:r>
            <a:r>
              <a:rPr lang="nb-NO" sz="900" dirty="0" err="1"/>
              <a:t>èr</a:t>
            </a:r>
            <a:r>
              <a:rPr lang="nb-NO" sz="900" dirty="0"/>
              <a:t>  eller 7 Rer-</a:t>
            </a:r>
            <a:endParaRPr lang="nb-NO" sz="900" b="1" dirty="0"/>
          </a:p>
          <a:p>
            <a:pPr defTabSz="457089">
              <a:defRPr/>
            </a:pPr>
            <a:endParaRPr lang="nb-NO" sz="900" dirty="0"/>
          </a:p>
          <a:p>
            <a:pPr defTabSz="457089">
              <a:defRPr/>
            </a:pPr>
            <a:r>
              <a:rPr lang="nb-NO" sz="900" dirty="0"/>
              <a:t>Dette gir best resultat av behandlingen – med minst mulig bivirkninger og innvirkning på resistensutviklingen</a:t>
            </a:r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dirty="0"/>
              <a:t> </a:t>
            </a:r>
            <a:endParaRPr lang="nb-NO" sz="900" b="0" dirty="0"/>
          </a:p>
          <a:p>
            <a:pPr defTabSz="457089">
              <a:defRPr/>
            </a:pPr>
            <a:r>
              <a:rPr lang="nb-NO" sz="900" b="0" dirty="0"/>
              <a:t>-</a:t>
            </a:r>
            <a:r>
              <a:rPr lang="nb-NO" sz="900" b="1" dirty="0"/>
              <a:t>Riktig dose gitt til rett tid vil øke bakteriedrap og forebygge resistensutvikling </a:t>
            </a:r>
            <a:r>
              <a:rPr lang="nb-NO" sz="900" b="0" dirty="0"/>
              <a:t>– </a:t>
            </a:r>
          </a:p>
          <a:p>
            <a:pPr marL="171409" indent="-171409" defTabSz="457089">
              <a:buFont typeface="Arial" panose="020B0604020202020204" pitchFamily="34" charset="0"/>
              <a:buChar char="•"/>
              <a:defRPr/>
            </a:pPr>
            <a:r>
              <a:rPr lang="nb-NO" sz="900" b="0" dirty="0"/>
              <a:t>- så vi gjør faktisk </a:t>
            </a:r>
            <a:r>
              <a:rPr lang="nb-NO" sz="900" b="1" baseline="0" dirty="0"/>
              <a:t>pasienten en bjørnetjeneste ved for eksempel å la pas sove og ikke vekke hen </a:t>
            </a:r>
            <a:r>
              <a:rPr lang="nb-NO" sz="900" b="1" baseline="0" dirty="0" err="1"/>
              <a:t>kl</a:t>
            </a:r>
            <a:r>
              <a:rPr lang="nb-NO" sz="900" b="1" baseline="0" dirty="0"/>
              <a:t> 12/24 for neste </a:t>
            </a:r>
            <a:r>
              <a:rPr lang="nb-NO" sz="900" b="1" baseline="0" dirty="0" err="1"/>
              <a:t>anti</a:t>
            </a:r>
            <a:r>
              <a:rPr lang="nb-NO" sz="900" baseline="0" dirty="0" err="1"/>
              <a:t>biotikadose</a:t>
            </a:r>
            <a:r>
              <a:rPr lang="nb-NO" sz="900" baseline="0" dirty="0"/>
              <a:t>…</a:t>
            </a:r>
            <a:endParaRPr lang="nb-NO" sz="900" dirty="0"/>
          </a:p>
          <a:p>
            <a:pPr marL="171409" marR="0" lvl="0" indent="-17140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900" dirty="0"/>
              <a:t>Det er viktig å være observant på </a:t>
            </a:r>
            <a:r>
              <a:rPr lang="nb-NO" sz="900" b="1" dirty="0"/>
              <a:t>hvor ofte og hvor store doser antibiotika </a:t>
            </a:r>
            <a:r>
              <a:rPr lang="nb-NO" sz="900" dirty="0"/>
              <a:t>som blir brukt for å oppnå optimal effekt. Man skal behandle passe lenge, ikke «for sikkerhets skyld forlenget» Mer om </a:t>
            </a:r>
            <a:r>
              <a:rPr lang="nb-NO" sz="900" b="1" dirty="0"/>
              <a:t>dette i bolk 4</a:t>
            </a:r>
            <a:r>
              <a:rPr lang="nb-NO" sz="900" dirty="0"/>
              <a:t> om spesialisthelsetjenesten.</a:t>
            </a:r>
          </a:p>
          <a:p>
            <a:endParaRPr lang="nb-NO" sz="900" b="1" dirty="0"/>
          </a:p>
          <a:p>
            <a:r>
              <a:rPr lang="nb-NO" sz="900" b="1" dirty="0"/>
              <a:t>Nasjonale retningslinjer </a:t>
            </a:r>
            <a:r>
              <a:rPr lang="nb-NO" sz="900" dirty="0"/>
              <a:t>er bærebjelkene i rasjonell  antibiotikabehandling – som bygger på </a:t>
            </a:r>
            <a:r>
              <a:rPr lang="nb-NO" sz="900" b="1" dirty="0"/>
              <a:t>oppdatert, internasjonal kunnskap og norske resistensforhold!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1" dirty="0"/>
              <a:t>(Hovedmål: Gi studenten forståelse av sammenhengen mellom riktig administrasjon og forebygging av antibiotikaresistens)</a:t>
            </a:r>
          </a:p>
          <a:p>
            <a:endParaRPr lang="nb-NO" sz="900" b="1" dirty="0"/>
          </a:p>
          <a:p>
            <a:pPr fontAlgn="base"/>
            <a:endParaRPr lang="nb-NO" sz="900" dirty="0"/>
          </a:p>
          <a:p>
            <a:pPr fontAlgn="base"/>
            <a:endParaRPr lang="nb-NO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27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1403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/>
              <a:t>Still spørsmål! – dere er i en </a:t>
            </a:r>
            <a:r>
              <a:rPr lang="nb-NO" sz="1100" b="1" dirty="0"/>
              <a:t>unik posisjon til </a:t>
            </a:r>
            <a:r>
              <a:rPr lang="en-GB" sz="1100" b="1" dirty="0"/>
              <a:t>å </a:t>
            </a:r>
            <a:r>
              <a:rPr lang="en-GB" sz="1100" b="1" dirty="0" err="1"/>
              <a:t>stille</a:t>
            </a:r>
            <a:r>
              <a:rPr lang="en-GB" sz="1100" b="1" dirty="0"/>
              <a:t> </a:t>
            </a:r>
            <a:r>
              <a:rPr lang="en-GB" sz="1100" b="1" dirty="0" err="1"/>
              <a:t>spørsmål</a:t>
            </a:r>
            <a:r>
              <a:rPr lang="en-GB" sz="1100" b="1" dirty="0"/>
              <a:t> </a:t>
            </a:r>
            <a:r>
              <a:rPr lang="en-GB" sz="1100" b="1" dirty="0" err="1"/>
              <a:t>rundt</a:t>
            </a:r>
            <a:r>
              <a:rPr lang="en-GB" sz="1100" b="1" dirty="0"/>
              <a:t> </a:t>
            </a:r>
            <a:r>
              <a:rPr lang="en-GB" sz="1100" b="1" dirty="0" err="1"/>
              <a:t>antibiotikaforskrivningen</a:t>
            </a:r>
            <a:r>
              <a:rPr lang="en-GB" sz="1100" b="1" dirty="0"/>
              <a:t>! – </a:t>
            </a:r>
            <a:r>
              <a:rPr lang="en-GB" sz="1100" b="1" dirty="0" err="1"/>
              <a:t>så</a:t>
            </a:r>
            <a:r>
              <a:rPr lang="en-GB" sz="1100" b="1" dirty="0"/>
              <a:t> bruk den!</a:t>
            </a:r>
            <a:r>
              <a:rPr lang="nb-NO" sz="1100" dirty="0"/>
              <a:t> </a:t>
            </a:r>
          </a:p>
          <a:p>
            <a:pPr marL="0" marR="0" lvl="0" indent="0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/>
              <a:t>Så selv om legene forordner- så må sykepleierne stille spørsmål og følge opp – bruk den sentrale rollen!! </a:t>
            </a:r>
          </a:p>
          <a:p>
            <a:pPr marL="0" marR="0" lvl="0" indent="0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/>
              <a:t>- Ikke for å «ta» legen – men til pasientens beste og for kvalitet og pasientsikkerhet. </a:t>
            </a:r>
          </a:p>
          <a:p>
            <a:pPr marL="0" marR="0" lvl="0" indent="0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100" dirty="0"/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/>
              <a:t>For; Ved å stille spørsmål til mikrobefunn, prøvesvar og medikamentell behandling, kan sykepleiere bidra til diskusjon, og videre til at behandlingen eventuelt smalnes inn. – en påminnelse for alle og gir et bedre tverrfaglig samarbeid</a:t>
            </a:r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/>
              <a:t>Videre behandling er vanligvis bare påkrevd når mikrobiologiske prøver bekrefter infeksjon, og antibiotika skal seponeres umiddelbart.</a:t>
            </a:r>
          </a:p>
          <a:p>
            <a:pPr defTabSz="457089">
              <a:defRPr/>
            </a:pPr>
            <a:endParaRPr lang="nb-NO" sz="1100" dirty="0"/>
          </a:p>
          <a:p>
            <a:pPr marL="0" marR="0" lvl="0" indent="0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/>
              <a:t>Riktig antibiotikabruk er en viktig del av pasientsikkerheten og bør følges nøye opp!   </a:t>
            </a:r>
          </a:p>
          <a:p>
            <a:pPr marL="0" marR="0" lvl="0" indent="0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/>
              <a:t>Kunnskap og kompetanse rundt dette er derfor viktig, slik at dere sykepleiere kan bidra til at pasienten får </a:t>
            </a:r>
            <a:r>
              <a:rPr lang="nb-NO" sz="1100" b="1" dirty="0"/>
              <a:t>bedre behandling og minimere </a:t>
            </a:r>
            <a:r>
              <a:rPr lang="nb-NO" sz="1100" dirty="0"/>
              <a:t>ulempene ved antibiotikabruk. </a:t>
            </a:r>
          </a:p>
          <a:p>
            <a:pPr defTabSz="457144">
              <a:defRPr/>
            </a:pPr>
            <a:endParaRPr lang="nb-NO" sz="1100" dirty="0"/>
          </a:p>
          <a:p>
            <a:pPr defTabSz="457089">
              <a:defRPr/>
            </a:pPr>
            <a:r>
              <a:rPr lang="nb-NO" sz="1100" dirty="0"/>
              <a:t>Viktig! Du må vite hvor lenge pasienten har fått behandling!</a:t>
            </a:r>
          </a:p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761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/>
              <a:t>Ved å stille spørsmål til mikrobefunn og svar på prøver/medikamentell behandling, kan sykepleiere </a:t>
            </a:r>
            <a:r>
              <a:rPr lang="nb-NO" sz="1100" b="1" dirty="0"/>
              <a:t>bidra til diskusjon, og videre til at behandlingen eventuelt smalnes inn.</a:t>
            </a:r>
          </a:p>
          <a:p>
            <a:pPr defTabSz="457089">
              <a:defRPr/>
            </a:pPr>
            <a:endParaRPr lang="nb-NO" sz="1100" b="1" dirty="0"/>
          </a:p>
          <a:p>
            <a:pPr defTabSz="457089">
              <a:defRPr/>
            </a:pPr>
            <a:r>
              <a:rPr lang="nb-NO" sz="1100" b="1" dirty="0"/>
              <a:t>Hva skal/kan du spørre om? </a:t>
            </a:r>
            <a:endParaRPr lang="nb-NO" sz="1100" dirty="0"/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Her er en </a:t>
            </a:r>
            <a:r>
              <a:rPr lang="nb-NO" sz="1200" b="1" dirty="0"/>
              <a:t>huskeliste</a:t>
            </a:r>
            <a:r>
              <a:rPr lang="nb-NO" sz="1200" dirty="0"/>
              <a:t> med konkrete spørsmål. Ideer og forslag til hva man skal huske å spørre om -Kilde: OUS </a:t>
            </a:r>
            <a:r>
              <a:rPr lang="nb-NO" altLang="nb-NO" sz="1200" dirty="0" err="1"/>
              <a:t>Antibiotikateamet</a:t>
            </a:r>
            <a:r>
              <a:rPr lang="nb-NO" altLang="nb-NO" sz="1200" dirty="0"/>
              <a:t>, versjon 1.1,  januar 2021</a:t>
            </a:r>
          </a:p>
          <a:p>
            <a:pPr defTabSz="457089">
              <a:defRPr/>
            </a:pPr>
            <a:endParaRPr lang="nb-NO" sz="1200" dirty="0"/>
          </a:p>
          <a:p>
            <a:pPr defTabSz="457089">
              <a:defRPr/>
            </a:pPr>
            <a:endParaRPr lang="nb-NO" sz="1100" i="1" dirty="0"/>
          </a:p>
          <a:p>
            <a:pPr defTabSz="457089">
              <a:defRPr/>
            </a:pPr>
            <a:r>
              <a:rPr lang="nb-NO" sz="1200" i="1" dirty="0"/>
              <a:t>Dette er et jo i hovedsak et legeansvar: med de kan glemme å sjekke både mikrobiologiske prøvesvar og behandlingslengde for den aktuelle tilstanden – ved så stille spørsmål om dette, så blir det en påminnelse og et bedre tverrfaglig samarbeid! </a:t>
            </a:r>
          </a:p>
          <a:p>
            <a:endParaRPr lang="nb-N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108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Selv om sykepleiere </a:t>
            </a:r>
            <a:r>
              <a:rPr lang="nb-NO" sz="1200" b="1" dirty="0"/>
              <a:t>ikke forskriver antibiotika </a:t>
            </a:r>
            <a:r>
              <a:rPr lang="nb-NO" sz="1200" dirty="0"/>
              <a:t>i Norge, er sykepleiere viktige </a:t>
            </a:r>
            <a:r>
              <a:rPr lang="nb-NO" sz="1200" b="1" dirty="0"/>
              <a:t>premissleverandører</a:t>
            </a:r>
            <a:r>
              <a:rPr lang="nb-NO" sz="1200" dirty="0"/>
              <a:t> i de </a:t>
            </a:r>
            <a:r>
              <a:rPr lang="nb-NO" sz="1200" b="1" dirty="0"/>
              <a:t>avgjørelser </a:t>
            </a:r>
            <a:r>
              <a:rPr lang="nb-NO" sz="1200" dirty="0"/>
              <a:t>som tas omkring </a:t>
            </a:r>
            <a:r>
              <a:rPr lang="nb-NO" sz="1200" b="1" dirty="0"/>
              <a:t>forskrivning </a:t>
            </a:r>
            <a:r>
              <a:rPr lang="nb-NO" sz="1200" dirty="0"/>
              <a:t>av antibiotika både på sykehjem, hjemmesykepleien og på sykehus. </a:t>
            </a:r>
          </a:p>
          <a:p>
            <a:pPr defTabSz="457089">
              <a:defRPr/>
            </a:pPr>
            <a:endParaRPr lang="nb-NO" sz="1200" dirty="0"/>
          </a:p>
          <a:p>
            <a:pPr defTabSz="457089">
              <a:defRPr/>
            </a:pPr>
            <a:r>
              <a:rPr lang="nb-NO" sz="1200" dirty="0"/>
              <a:t>Fordi dere som sykepleiere daglig utfører </a:t>
            </a:r>
            <a:r>
              <a:rPr lang="nb-NO" sz="1200" b="1" dirty="0"/>
              <a:t>viktige oppgaver relatert til antibiotika, og arbeidsoppgaver </a:t>
            </a:r>
            <a:r>
              <a:rPr lang="nb-NO" sz="1200" dirty="0"/>
              <a:t>rundt pasienten som </a:t>
            </a:r>
            <a:r>
              <a:rPr lang="nb-NO" sz="1200" b="1" dirty="0"/>
              <a:t>påvirker hvordan antibiotika brukes,  </a:t>
            </a:r>
          </a:p>
          <a:p>
            <a:pPr defTabSz="457089">
              <a:defRPr/>
            </a:pPr>
            <a:r>
              <a:rPr lang="nb-NO" sz="1200" b="1" dirty="0"/>
              <a:t>-så  </a:t>
            </a:r>
            <a:r>
              <a:rPr lang="nb-NO" sz="1200" dirty="0"/>
              <a:t>er dere en </a:t>
            </a:r>
            <a:r>
              <a:rPr lang="nb-NO" sz="1200" b="1" dirty="0"/>
              <a:t>helt sentral og avgjørende yrkesgruppe, </a:t>
            </a:r>
            <a:r>
              <a:rPr lang="nb-NO" sz="1200" dirty="0"/>
              <a:t>som kan være med å </a:t>
            </a:r>
            <a:r>
              <a:rPr lang="nb-NO" sz="1200" b="1" dirty="0"/>
              <a:t>påvirke til riktigere antibiotikabruk</a:t>
            </a:r>
            <a:r>
              <a:rPr lang="nb-NO" sz="1200" dirty="0"/>
              <a:t> </a:t>
            </a:r>
            <a:r>
              <a:rPr lang="nb-NO" sz="1200" i="1" dirty="0"/>
              <a:t>(</a:t>
            </a:r>
            <a:r>
              <a:rPr lang="nb-NO" sz="1200" i="1" dirty="0" err="1"/>
              <a:t>Olans</a:t>
            </a:r>
            <a:r>
              <a:rPr lang="nb-NO" sz="1200" i="1" dirty="0"/>
              <a:t>, </a:t>
            </a:r>
            <a:r>
              <a:rPr lang="nb-NO" sz="1200" i="1" dirty="0" err="1"/>
              <a:t>Olans</a:t>
            </a:r>
            <a:r>
              <a:rPr lang="nb-NO" sz="1200" i="1" dirty="0"/>
              <a:t> &amp; Witt, 2017,s.58). </a:t>
            </a:r>
          </a:p>
          <a:p>
            <a:pPr defTabSz="457089">
              <a:defRPr/>
            </a:pPr>
            <a:endParaRPr lang="nb-NO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Bli </a:t>
            </a:r>
            <a:r>
              <a:rPr lang="nb-NO" sz="1200" dirty="0" err="1"/>
              <a:t>antibiotikasmart</a:t>
            </a:r>
            <a:r>
              <a:rPr lang="nb-NO" sz="1200" dirty="0"/>
              <a:t> sykepleier i en helsetjeneste som begrenser og forebygger </a:t>
            </a:r>
            <a:r>
              <a:rPr lang="nb-NO" sz="1200" dirty="0" err="1"/>
              <a:t>antibiotiaresistens</a:t>
            </a:r>
            <a:r>
              <a:rPr lang="nb-NO" sz="1200" dirty="0"/>
              <a:t>. DU kan gjøre en forskjell!</a:t>
            </a:r>
          </a:p>
          <a:p>
            <a:pPr defTabSz="457089">
              <a:defRPr/>
            </a:pPr>
            <a:endParaRPr lang="nb-NO" sz="1200" b="1" dirty="0"/>
          </a:p>
          <a:p>
            <a:pPr marL="170644" indent="-170644" defTabSz="457089">
              <a:buFont typeface="Arial" panose="020B0604020202020204" pitchFamily="34" charset="0"/>
              <a:buChar char="•"/>
              <a:defRPr/>
            </a:pPr>
            <a:r>
              <a:rPr lang="nb-NO" sz="1200" dirty="0"/>
              <a:t>Ønsker at studentene skal få en bevissthet rundt dette!-  at de skal reflektere rundt egen virksomhet når det gjelder antibiotikabruk.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/>
              <a:t>Fremtidens sykepleiere er en av våre fremste ressurser i arbeidet mot antibiotikaresistens</a:t>
            </a:r>
          </a:p>
          <a:p>
            <a:endParaRPr lang="nb-NO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9434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 err="1"/>
              <a:t>Diskuter</a:t>
            </a:r>
            <a:r>
              <a:rPr lang="en-US" sz="1100" b="1" dirty="0"/>
              <a:t> 2-3 </a:t>
            </a:r>
            <a:r>
              <a:rPr lang="en-US" sz="1100" b="1" dirty="0" err="1"/>
              <a:t>sammen</a:t>
            </a:r>
            <a:r>
              <a:rPr lang="en-US" sz="1100" b="1" dirty="0"/>
              <a:t> </a:t>
            </a:r>
            <a:r>
              <a:rPr lang="en-US" sz="1100" b="1" dirty="0" err="1"/>
              <a:t>i</a:t>
            </a:r>
            <a:r>
              <a:rPr lang="en-US" sz="1100" b="1" dirty="0"/>
              <a:t> 2 </a:t>
            </a:r>
            <a:r>
              <a:rPr lang="en-US" sz="1100" b="1" dirty="0" err="1"/>
              <a:t>minutter</a:t>
            </a:r>
            <a:endParaRPr lang="en-US" sz="1100" b="1" dirty="0"/>
          </a:p>
          <a:p>
            <a:r>
              <a:rPr lang="en-US" sz="1100" dirty="0"/>
              <a:t>Man er </a:t>
            </a:r>
            <a:r>
              <a:rPr lang="en-US" sz="1100" dirty="0" err="1"/>
              <a:t>usikker</a:t>
            </a:r>
            <a:r>
              <a:rPr lang="en-US" sz="1100" dirty="0"/>
              <a:t> </a:t>
            </a:r>
            <a:r>
              <a:rPr lang="en-US" sz="1100" dirty="0" err="1"/>
              <a:t>og</a:t>
            </a:r>
            <a:r>
              <a:rPr lang="en-US" sz="1100" dirty="0"/>
              <a:t> </a:t>
            </a:r>
            <a:r>
              <a:rPr lang="en-US" sz="1100" dirty="0" err="1"/>
              <a:t>nyutdannet</a:t>
            </a:r>
            <a:r>
              <a:rPr lang="en-US" sz="1100" dirty="0"/>
              <a:t> – </a:t>
            </a:r>
            <a:r>
              <a:rPr lang="en-US" sz="1100" dirty="0" err="1"/>
              <a:t>hvordan</a:t>
            </a:r>
            <a:r>
              <a:rPr lang="en-US" sz="1100" dirty="0"/>
              <a:t> </a:t>
            </a:r>
            <a:r>
              <a:rPr lang="en-US" sz="1100" dirty="0" err="1"/>
              <a:t>tørre</a:t>
            </a:r>
            <a:r>
              <a:rPr lang="en-US" sz="1100" dirty="0"/>
              <a:t> å </a:t>
            </a:r>
            <a:r>
              <a:rPr lang="en-US" sz="1100" dirty="0" err="1"/>
              <a:t>stille</a:t>
            </a:r>
            <a:r>
              <a:rPr lang="en-US" sz="1100" dirty="0"/>
              <a:t> </a:t>
            </a:r>
            <a:r>
              <a:rPr lang="en-US" sz="1100" dirty="0" err="1"/>
              <a:t>spørsmål</a:t>
            </a:r>
            <a:r>
              <a:rPr lang="en-US" sz="1100" dirty="0"/>
              <a:t> </a:t>
            </a:r>
            <a:r>
              <a:rPr lang="en-US" sz="1100" dirty="0" err="1"/>
              <a:t>til</a:t>
            </a:r>
            <a:r>
              <a:rPr lang="en-US" sz="1100" dirty="0"/>
              <a:t> </a:t>
            </a:r>
            <a:r>
              <a:rPr lang="en-US" sz="1100" dirty="0" err="1"/>
              <a:t>legen</a:t>
            </a:r>
            <a:r>
              <a:rPr lang="en-US" sz="1100" dirty="0"/>
              <a:t>? </a:t>
            </a:r>
            <a:r>
              <a:rPr lang="en-US" sz="1100" dirty="0" err="1"/>
              <a:t>Hvordan</a:t>
            </a:r>
            <a:r>
              <a:rPr lang="en-US" sz="1100" dirty="0"/>
              <a:t> </a:t>
            </a:r>
            <a:r>
              <a:rPr lang="en-US" sz="1100" dirty="0" err="1"/>
              <a:t>unnå</a:t>
            </a:r>
            <a:r>
              <a:rPr lang="en-US" sz="1100" dirty="0"/>
              <a:t> å </a:t>
            </a:r>
            <a:r>
              <a:rPr lang="en-US" sz="1100" dirty="0" err="1"/>
              <a:t>kritisere</a:t>
            </a:r>
            <a:r>
              <a:rPr lang="en-US" sz="1100" dirty="0"/>
              <a:t>? </a:t>
            </a:r>
          </a:p>
          <a:p>
            <a:r>
              <a:rPr lang="en-US" sz="1100" dirty="0" err="1"/>
              <a:t>Hvordan</a:t>
            </a:r>
            <a:r>
              <a:rPr lang="en-US" sz="1100" dirty="0"/>
              <a:t> </a:t>
            </a:r>
            <a:r>
              <a:rPr lang="en-US" sz="1100" dirty="0" err="1"/>
              <a:t>unngå</a:t>
            </a:r>
            <a:r>
              <a:rPr lang="en-US" sz="1100" dirty="0"/>
              <a:t> å </a:t>
            </a:r>
            <a:r>
              <a:rPr lang="en-US" sz="1100" dirty="0" err="1"/>
              <a:t>ikke</a:t>
            </a:r>
            <a:r>
              <a:rPr lang="en-US" sz="1100" dirty="0"/>
              <a:t> </a:t>
            </a:r>
            <a:r>
              <a:rPr lang="en-US" sz="1100" dirty="0" err="1"/>
              <a:t>provosere</a:t>
            </a:r>
            <a:r>
              <a:rPr lang="en-US" sz="1100" dirty="0"/>
              <a:t> </a:t>
            </a:r>
            <a:r>
              <a:rPr lang="en-US" sz="1100" dirty="0" err="1"/>
              <a:t>gamle</a:t>
            </a:r>
            <a:r>
              <a:rPr lang="en-US" sz="1100" dirty="0"/>
              <a:t> “</a:t>
            </a:r>
            <a:r>
              <a:rPr lang="en-US" sz="1100" dirty="0" err="1"/>
              <a:t>grinebitere</a:t>
            </a:r>
            <a:r>
              <a:rPr lang="en-US" sz="1100" dirty="0"/>
              <a:t>” ?</a:t>
            </a:r>
          </a:p>
          <a:p>
            <a:endParaRPr lang="en-US" sz="1100" dirty="0"/>
          </a:p>
          <a:p>
            <a:r>
              <a:rPr lang="en-US" sz="1100" dirty="0" err="1"/>
              <a:t>Ulike</a:t>
            </a:r>
            <a:r>
              <a:rPr lang="en-US" sz="1100" dirty="0"/>
              <a:t> </a:t>
            </a:r>
            <a:r>
              <a:rPr lang="en-US" sz="1100" dirty="0" err="1"/>
              <a:t>måter</a:t>
            </a:r>
            <a:r>
              <a:rPr lang="en-US" sz="1100" dirty="0"/>
              <a:t> å ta </a:t>
            </a:r>
            <a:r>
              <a:rPr lang="en-US" sz="1100" dirty="0" err="1"/>
              <a:t>opp</a:t>
            </a:r>
            <a:r>
              <a:rPr lang="en-US" sz="1100" dirty="0"/>
              <a:t> </a:t>
            </a:r>
            <a:r>
              <a:rPr lang="en-US" sz="1100" dirty="0" err="1"/>
              <a:t>spørsmålene</a:t>
            </a:r>
            <a:r>
              <a:rPr lang="en-US" sz="1100" dirty="0"/>
              <a:t> </a:t>
            </a:r>
            <a:r>
              <a:rPr lang="en-US" sz="1100" dirty="0" err="1"/>
              <a:t>på</a:t>
            </a:r>
            <a:r>
              <a:rPr lang="en-US" sz="1100" dirty="0"/>
              <a:t>…</a:t>
            </a:r>
            <a:r>
              <a:rPr lang="en-US" sz="1100" dirty="0" err="1"/>
              <a:t>feks</a:t>
            </a:r>
            <a:r>
              <a:rPr lang="en-US" sz="1100" dirty="0"/>
              <a:t>: “</a:t>
            </a:r>
            <a:r>
              <a:rPr lang="en-US" sz="1100" dirty="0" err="1"/>
              <a:t>Jeg</a:t>
            </a:r>
            <a:r>
              <a:rPr lang="en-US" sz="1100" dirty="0"/>
              <a:t> er </a:t>
            </a:r>
            <a:r>
              <a:rPr lang="en-US" sz="1100" dirty="0" err="1"/>
              <a:t>interesser</a:t>
            </a:r>
            <a:r>
              <a:rPr lang="en-US" sz="1100" dirty="0"/>
              <a:t> i å </a:t>
            </a:r>
            <a:r>
              <a:rPr lang="en-US" sz="1100" dirty="0" err="1"/>
              <a:t>lære</a:t>
            </a:r>
            <a:r>
              <a:rPr lang="en-US" sz="1100" dirty="0"/>
              <a:t> …</a:t>
            </a:r>
            <a:r>
              <a:rPr lang="en-US" sz="1100" dirty="0" err="1"/>
              <a:t>hvorfor</a:t>
            </a:r>
            <a:r>
              <a:rPr lang="en-US" sz="1100" dirty="0"/>
              <a:t> </a:t>
            </a:r>
            <a:r>
              <a:rPr lang="en-US" sz="1100" dirty="0" err="1"/>
              <a:t>velger</a:t>
            </a:r>
            <a:r>
              <a:rPr lang="en-US" sz="1100" dirty="0"/>
              <a:t> du </a:t>
            </a:r>
            <a:r>
              <a:rPr lang="en-US" sz="1100" dirty="0" err="1"/>
              <a:t>denne</a:t>
            </a:r>
            <a:r>
              <a:rPr lang="en-US" sz="1100" dirty="0"/>
              <a:t> </a:t>
            </a:r>
            <a:r>
              <a:rPr lang="en-US" sz="1100" dirty="0" err="1"/>
              <a:t>antibiotikaen</a:t>
            </a:r>
            <a:r>
              <a:rPr lang="en-US" sz="1100" dirty="0"/>
              <a:t>? Er det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grunn</a:t>
            </a:r>
            <a:r>
              <a:rPr lang="en-US" sz="1100" dirty="0"/>
              <a:t> </a:t>
            </a:r>
            <a:r>
              <a:rPr lang="en-US" sz="1100" dirty="0" err="1"/>
              <a:t>jeg</a:t>
            </a:r>
            <a:r>
              <a:rPr lang="en-US" sz="1100" dirty="0"/>
              <a:t> </a:t>
            </a:r>
            <a:r>
              <a:rPr lang="en-US" sz="1100" dirty="0" err="1"/>
              <a:t>ikke</a:t>
            </a:r>
            <a:r>
              <a:rPr lang="en-US" sz="1100" dirty="0"/>
              <a:t> </a:t>
            </a:r>
            <a:r>
              <a:rPr lang="en-US" sz="1100" dirty="0" err="1"/>
              <a:t>kjenner</a:t>
            </a:r>
            <a:r>
              <a:rPr lang="en-US" sz="1100" dirty="0"/>
              <a:t> </a:t>
            </a:r>
            <a:r>
              <a:rPr lang="en-US" sz="1100" dirty="0" err="1"/>
              <a:t>til</a:t>
            </a:r>
            <a:r>
              <a:rPr lang="en-US" sz="1100" dirty="0"/>
              <a:t> at vi </a:t>
            </a:r>
            <a:r>
              <a:rPr lang="en-US" sz="1100" dirty="0" err="1"/>
              <a:t>ikke</a:t>
            </a:r>
            <a:r>
              <a:rPr lang="en-US" sz="1100" dirty="0"/>
              <a:t> </a:t>
            </a:r>
            <a:r>
              <a:rPr lang="en-US" sz="1100" dirty="0" err="1"/>
              <a:t>benytter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mer</a:t>
            </a:r>
            <a:r>
              <a:rPr lang="en-US" sz="1100" dirty="0"/>
              <a:t> </a:t>
            </a:r>
            <a:r>
              <a:rPr lang="en-US" sz="1100" dirty="0" err="1"/>
              <a:t>smalspektret</a:t>
            </a:r>
            <a:r>
              <a:rPr lang="en-US" sz="1100" dirty="0"/>
              <a:t> </a:t>
            </a:r>
            <a:r>
              <a:rPr lang="en-US" sz="1100" dirty="0" err="1"/>
              <a:t>antiobtika</a:t>
            </a:r>
            <a:r>
              <a:rPr lang="en-US" sz="1100" dirty="0"/>
              <a:t> - </a:t>
            </a:r>
            <a:r>
              <a:rPr lang="en-US" sz="1100" dirty="0" err="1"/>
              <a:t>eller</a:t>
            </a:r>
            <a:r>
              <a:rPr lang="en-US" sz="1100" dirty="0"/>
              <a:t> </a:t>
            </a:r>
            <a:r>
              <a:rPr lang="en-US" sz="1100" dirty="0" err="1"/>
              <a:t>til</a:t>
            </a:r>
            <a:r>
              <a:rPr lang="en-US" sz="1100" dirty="0"/>
              <a:t> at du </a:t>
            </a:r>
            <a:r>
              <a:rPr lang="en-US" sz="1100" dirty="0" err="1"/>
              <a:t>ikke</a:t>
            </a:r>
            <a:r>
              <a:rPr lang="en-US" sz="1100" dirty="0"/>
              <a:t> </a:t>
            </a:r>
            <a:r>
              <a:rPr lang="en-US" sz="1100" dirty="0" err="1"/>
              <a:t>ordinerer</a:t>
            </a:r>
            <a:r>
              <a:rPr lang="en-US" sz="1100" dirty="0"/>
              <a:t> det </a:t>
            </a:r>
            <a:r>
              <a:rPr lang="en-US" sz="1100" dirty="0" err="1"/>
              <a:t>som</a:t>
            </a:r>
            <a:r>
              <a:rPr lang="en-US" sz="1100" dirty="0"/>
              <a:t> </a:t>
            </a:r>
            <a:r>
              <a:rPr lang="en-US" sz="1100" dirty="0" err="1"/>
              <a:t>tråd</a:t>
            </a:r>
            <a:r>
              <a:rPr lang="en-US" sz="1100" dirty="0"/>
              <a:t> med </a:t>
            </a:r>
            <a:r>
              <a:rPr lang="en-US" sz="1100" dirty="0" err="1"/>
              <a:t>retningslinjene</a:t>
            </a:r>
            <a:r>
              <a:rPr lang="en-US" sz="1100" dirty="0"/>
              <a:t>? Eller </a:t>
            </a:r>
            <a:r>
              <a:rPr lang="en-US" sz="1100" dirty="0" err="1"/>
              <a:t>til</a:t>
            </a:r>
            <a:r>
              <a:rPr lang="en-US" sz="1100" dirty="0"/>
              <a:t> å </a:t>
            </a:r>
            <a:r>
              <a:rPr lang="en-US" sz="1100" dirty="0" err="1"/>
              <a:t>avslutte</a:t>
            </a:r>
            <a:r>
              <a:rPr lang="en-US" sz="1100" dirty="0"/>
              <a:t> </a:t>
            </a:r>
            <a:r>
              <a:rPr lang="en-US" sz="1100" dirty="0" err="1"/>
              <a:t>behandlingen</a:t>
            </a:r>
            <a:r>
              <a:rPr lang="en-US" sz="1100" dirty="0"/>
              <a:t>? </a:t>
            </a:r>
          </a:p>
          <a:p>
            <a:r>
              <a:rPr lang="en-US" sz="1100" dirty="0"/>
              <a:t>“</a:t>
            </a:r>
            <a:r>
              <a:rPr lang="en-US" sz="1100" dirty="0" err="1"/>
              <a:t>Jeg</a:t>
            </a:r>
            <a:r>
              <a:rPr lang="en-US" sz="1100" dirty="0"/>
              <a:t> </a:t>
            </a:r>
            <a:r>
              <a:rPr lang="en-US" sz="1100" dirty="0" err="1"/>
              <a:t>tenker</a:t>
            </a:r>
            <a:r>
              <a:rPr lang="en-US" sz="1100" dirty="0"/>
              <a:t> at </a:t>
            </a:r>
            <a:r>
              <a:rPr lang="en-US" sz="1100" dirty="0" err="1"/>
              <a:t>pasienten</a:t>
            </a:r>
            <a:r>
              <a:rPr lang="en-US" sz="1100" dirty="0"/>
              <a:t> </a:t>
            </a:r>
            <a:r>
              <a:rPr lang="en-US" sz="1100" dirty="0" err="1"/>
              <a:t>nå</a:t>
            </a:r>
            <a:r>
              <a:rPr lang="en-US" sz="1100" dirty="0"/>
              <a:t> er </a:t>
            </a:r>
            <a:r>
              <a:rPr lang="en-US" sz="1100" dirty="0" err="1"/>
              <a:t>i</a:t>
            </a:r>
            <a:r>
              <a:rPr lang="en-US" sz="1100" dirty="0"/>
              <a:t> stand </a:t>
            </a:r>
            <a:r>
              <a:rPr lang="en-US" sz="1100" dirty="0" err="1"/>
              <a:t>til</a:t>
            </a:r>
            <a:r>
              <a:rPr lang="en-US" sz="1100" dirty="0"/>
              <a:t> å ta </a:t>
            </a:r>
            <a:r>
              <a:rPr lang="en-US" sz="1100" dirty="0" err="1"/>
              <a:t>Antibiotika</a:t>
            </a:r>
            <a:r>
              <a:rPr lang="en-US" sz="1100" dirty="0"/>
              <a:t> per </a:t>
            </a:r>
            <a:r>
              <a:rPr lang="en-US" sz="1100" dirty="0" err="1"/>
              <a:t>os</a:t>
            </a:r>
            <a:r>
              <a:rPr lang="en-US" sz="1100" dirty="0"/>
              <a:t> – er du </a:t>
            </a:r>
            <a:r>
              <a:rPr lang="en-US" sz="1100" dirty="0" err="1"/>
              <a:t>enig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det?” </a:t>
            </a:r>
            <a:r>
              <a:rPr lang="en-US" sz="1100" dirty="0" err="1"/>
              <a:t>osv</a:t>
            </a:r>
            <a:r>
              <a:rPr lang="en-US" sz="1100" dirty="0"/>
              <a:t>….</a:t>
            </a:r>
          </a:p>
          <a:p>
            <a:pPr defTabSz="1828080">
              <a:defRPr/>
            </a:pPr>
            <a:endParaRPr lang="nb-NO" sz="1100" b="1" dirty="0"/>
          </a:p>
          <a:p>
            <a:pPr defTabSz="1828080">
              <a:defRPr/>
            </a:pPr>
            <a:r>
              <a:rPr lang="nb-NO" sz="1100" b="1" dirty="0"/>
              <a:t>- Liten kunnskap om nasjonale retningslinjer?</a:t>
            </a:r>
          </a:p>
          <a:p>
            <a:pPr defTabSz="1828080">
              <a:defRPr/>
            </a:pPr>
            <a:r>
              <a:rPr lang="nb-NO" sz="1100" b="1" dirty="0"/>
              <a:t>- Liten kunnskap om </a:t>
            </a:r>
            <a:r>
              <a:rPr lang="nb-NO" sz="1100" b="1" dirty="0" err="1"/>
              <a:t>antibiotikagrupper</a:t>
            </a:r>
            <a:r>
              <a:rPr lang="nb-NO" sz="1100" b="1" dirty="0"/>
              <a:t> – smal- og bredspektret AB?</a:t>
            </a:r>
          </a:p>
          <a:p>
            <a:pPr defTabSz="1828080">
              <a:defRPr/>
            </a:pPr>
            <a:r>
              <a:rPr lang="nb-NO" sz="1100" b="1" dirty="0"/>
              <a:t>Ved økt kompetanse, ved tette kunnskapshullet, og økt «trygghet» omkring dette temaet vil det være lettere å være aktiv i avgjørelsene og dialogen med legene.</a:t>
            </a:r>
          </a:p>
          <a:p>
            <a:pPr defTabSz="1828080">
              <a:defRPr/>
            </a:pPr>
            <a:endParaRPr lang="nb-NO" sz="1100" b="1" dirty="0"/>
          </a:p>
          <a:p>
            <a:pPr defTabSz="1828080">
              <a:defRPr/>
            </a:pPr>
            <a:r>
              <a:rPr lang="nb-NO" sz="1100" dirty="0"/>
              <a:t>Ved å stille spørsmål kan sykepleiere bidra til diskusjon, og videre til at behandlingen eventuelt smalnes inn.</a:t>
            </a:r>
          </a:p>
          <a:p>
            <a:pPr defTabSz="1828080">
              <a:defRPr/>
            </a:pPr>
            <a:endParaRPr lang="nb-NO" sz="1100" b="1" dirty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951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89">
              <a:defRPr/>
            </a:pPr>
            <a:r>
              <a:rPr lang="nb-NO" b="1" baseline="0" dirty="0">
                <a:highlight>
                  <a:srgbClr val="FFFF00"/>
                </a:highlight>
              </a:rPr>
              <a:t>– </a:t>
            </a:r>
            <a:r>
              <a:rPr lang="nb-NO" sz="1100" b="1" dirty="0"/>
              <a:t>Revurdering er et viktig prinsipp for rasjonell antibiotikabruk. </a:t>
            </a:r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b="1" dirty="0"/>
              <a:t>Og her har Sykepleierne har en helt sentral rolle ved revurdering av antibiotikabehandling. Vi står nær pasienten og har oppdatert kjennskap til pasientens tilstand.</a:t>
            </a:r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/>
              <a:t>Revurdering er tatt inn og er et obligatorisk punkt i henhold til Handlingsplanen (s.15)</a:t>
            </a:r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100" dirty="0"/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/>
              <a:t>Det er et krav om </a:t>
            </a:r>
            <a:r>
              <a:rPr lang="nb-NO" sz="1100" b="1" dirty="0"/>
              <a:t>obligatorisk revurdering av antibiotikabehandling</a:t>
            </a:r>
            <a:r>
              <a:rPr lang="nb-NO" sz="1100" dirty="0"/>
              <a:t>, av forskrivning og administrasjon av Antibiotika </a:t>
            </a:r>
            <a:r>
              <a:rPr lang="nb-NO" sz="1100" b="1" dirty="0"/>
              <a:t>innen 2-3 døgn </a:t>
            </a:r>
            <a:r>
              <a:rPr lang="nb-NO" sz="1100" dirty="0"/>
              <a:t>( innen 72 timer etter oppstart) (Helse- og omsorgsdepartementet, 2015, s. 15) </a:t>
            </a:r>
          </a:p>
          <a:p>
            <a:pPr defTabSz="457089">
              <a:defRPr/>
            </a:pPr>
            <a:r>
              <a:rPr lang="nb-NO" sz="1100" dirty="0"/>
              <a:t>Det kan gi en mulighet til å avslutte eller smalne inn antibiotikabehandlingen til mer </a:t>
            </a:r>
            <a:r>
              <a:rPr lang="nb-NO" sz="1100" dirty="0" err="1"/>
              <a:t>smalspektrede</a:t>
            </a:r>
            <a:r>
              <a:rPr lang="nb-NO" sz="1100" dirty="0"/>
              <a:t> antibiotika og derved forebygge resistensutvikling</a:t>
            </a:r>
            <a:endParaRPr lang="nb-NO" sz="1100" b="1" dirty="0"/>
          </a:p>
          <a:p>
            <a:pPr marL="171429" indent="-171429" defTabSz="457089"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Hva var tentative diagnose? Har pasienten fremdeles indikasjon for antibiotika eller kan antibiotika seponeres?</a:t>
            </a:r>
          </a:p>
          <a:p>
            <a:pPr marL="171429" indent="-171429" defTabSz="457089"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Pådriver for overgang til intravenøs til peroral behandling når det er forsvarlig og pasienten kan ta perorale medikamenter</a:t>
            </a:r>
          </a:p>
          <a:p>
            <a:pPr defTabSz="457089">
              <a:defRPr/>
            </a:pPr>
            <a:endParaRPr lang="nb-NO" sz="1100" dirty="0"/>
          </a:p>
          <a:p>
            <a:pPr marL="171409" marR="0" lvl="0" indent="-171409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100" dirty="0"/>
              <a:t>Er </a:t>
            </a:r>
            <a:r>
              <a:rPr lang="nb-NO" sz="1100" b="1" dirty="0"/>
              <a:t>antibiotika justert etter mikrobiologiske prøvesvar</a:t>
            </a:r>
            <a:r>
              <a:rPr lang="nb-NO" sz="1100" dirty="0"/>
              <a:t>? Viktig å innhente og sjekke </a:t>
            </a:r>
            <a:r>
              <a:rPr lang="nb-NO" sz="1100" dirty="0" err="1">
                <a:solidFill>
                  <a:schemeClr val="tx1"/>
                </a:solidFill>
              </a:rPr>
              <a:t>mikrobiologiske</a:t>
            </a:r>
            <a:r>
              <a:rPr lang="nb-NO" sz="1100" dirty="0" err="1"/>
              <a:t>prøvesvar</a:t>
            </a:r>
            <a:r>
              <a:rPr lang="nb-NO" sz="1100" dirty="0"/>
              <a:t> og vurdere endringer etter resistens</a:t>
            </a:r>
            <a:r>
              <a:rPr lang="nb-NO" sz="1100" dirty="0">
                <a:solidFill>
                  <a:schemeClr val="tx1"/>
                </a:solidFill>
              </a:rPr>
              <a:t>. Er antibiotika justert etter disse?- eller kan man smalne inn?</a:t>
            </a:r>
          </a:p>
          <a:p>
            <a:pPr marL="171409" marR="0" lvl="0" indent="-171409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100" dirty="0"/>
              <a:t>Dette er et legeansvar; med de kan glemme å sjekke både mikrobiologiske prøvesvar og behandlingslengde for den aktuelle tilstanden. </a:t>
            </a:r>
          </a:p>
          <a:p>
            <a:pPr marL="171409" indent="-171409" defTabSz="457089">
              <a:buFont typeface="Arial" panose="020B0604020202020204" pitchFamily="34" charset="0"/>
              <a:buChar char="•"/>
              <a:defRPr/>
            </a:pPr>
            <a:endParaRPr lang="nb-NO" sz="1100" dirty="0"/>
          </a:p>
          <a:p>
            <a:pPr marL="171409" marR="0" lvl="0" indent="-171409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100" b="0" dirty="0"/>
              <a:t>Vurdere </a:t>
            </a:r>
            <a:r>
              <a:rPr lang="nb-NO" sz="1100" b="1" dirty="0"/>
              <a:t>klinisk respons </a:t>
            </a:r>
            <a:r>
              <a:rPr lang="nb-NO" sz="1100" b="0" dirty="0"/>
              <a:t>- Allmenntilstand og respons vitale parametere: </a:t>
            </a:r>
            <a:r>
              <a:rPr lang="nb-NO" sz="1100" dirty="0"/>
              <a:t>Virker </a:t>
            </a:r>
            <a:r>
              <a:rPr lang="nb-NO" sz="1100" dirty="0" err="1"/>
              <a:t>antibiotikan</a:t>
            </a:r>
            <a:r>
              <a:rPr lang="nb-NO" sz="1100" dirty="0"/>
              <a:t> – er pas like syk eller bedre? </a:t>
            </a:r>
            <a:r>
              <a:rPr lang="nb-NO" sz="1100" b="0" dirty="0"/>
              <a:t>Forhåpentlig har pasienten kommet seg etter intravenøs behandling. </a:t>
            </a:r>
          </a:p>
          <a:p>
            <a:pPr marL="171409" marR="0" lvl="0" indent="-171409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100" b="0" dirty="0"/>
              <a:t>Det er imidlertid viktig at du </a:t>
            </a:r>
            <a:r>
              <a:rPr lang="nb-NO" sz="1100" b="1" dirty="0"/>
              <a:t>som sykepleier overvåker vitale parametere for å fange opp dersom pasienten blir dårligere</a:t>
            </a:r>
            <a:r>
              <a:rPr lang="nb-NO" sz="1100" b="0" dirty="0"/>
              <a:t>. Dette har sykehusene rutiner for (eks. NEWS2).</a:t>
            </a:r>
          </a:p>
          <a:p>
            <a:pPr marL="171409" indent="-171409" defTabSz="457089">
              <a:buFont typeface="Arial" panose="020B0604020202020204" pitchFamily="34" charset="0"/>
              <a:buChar char="•"/>
              <a:defRPr/>
            </a:pPr>
            <a:endParaRPr lang="nb-NO" sz="1100" dirty="0"/>
          </a:p>
          <a:p>
            <a:pPr marL="171409" indent="-171409" defTabSz="457089"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Videre behandling er vanligvis bare påkrevd når mikrobiologiske prøver bekrefter infeksjon.</a:t>
            </a:r>
          </a:p>
          <a:p>
            <a:pPr marL="171409" indent="-171409" defTabSz="457144"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Ved å stille spørsmål til mikrobefunn og medikamentell behandling, kan sykepleiere bidra til diskusjon, og videre til at behandlingen eventuelt smalnes inn.</a:t>
            </a:r>
          </a:p>
          <a:p>
            <a:pPr marL="171409" indent="-171409">
              <a:buFont typeface="Arial" panose="020B0604020202020204" pitchFamily="34" charset="0"/>
              <a:buChar char="•"/>
            </a:pPr>
            <a:r>
              <a:rPr lang="nb-NO" sz="1100" dirty="0"/>
              <a:t>Kan man skifte </a:t>
            </a:r>
            <a:r>
              <a:rPr lang="nb-NO" sz="1100" b="1" dirty="0"/>
              <a:t>fra intravenøs til peroral </a:t>
            </a:r>
            <a:r>
              <a:rPr lang="nb-NO" sz="1100" dirty="0"/>
              <a:t>behandling? – VÆR EN PÅDRIVER!-  Skift </a:t>
            </a:r>
            <a:r>
              <a:rPr lang="nb-NO" sz="1100" dirty="0" err="1"/>
              <a:t>evnt</a:t>
            </a:r>
            <a:r>
              <a:rPr lang="nb-NO" sz="1100" dirty="0"/>
              <a:t> til peroralt preparat i henhold til nasjonale retningslinjer og mikrobiologiske prøvesvar</a:t>
            </a:r>
          </a:p>
          <a:p>
            <a:pPr marL="171409" indent="-171409">
              <a:buFont typeface="Arial" panose="020B0604020202020204" pitchFamily="34" charset="0"/>
              <a:buChar char="•"/>
            </a:pPr>
            <a:r>
              <a:rPr lang="sv-SE" sz="1100" dirty="0"/>
              <a:t>Riktig </a:t>
            </a:r>
            <a:r>
              <a:rPr lang="sv-SE" sz="1100" dirty="0" err="1"/>
              <a:t>behandlingslengde</a:t>
            </a:r>
            <a:r>
              <a:rPr lang="sv-SE" sz="1100" dirty="0"/>
              <a:t> - </a:t>
            </a:r>
            <a:r>
              <a:rPr lang="sv-SE" sz="1100" dirty="0" err="1"/>
              <a:t>Følg</a:t>
            </a:r>
            <a:r>
              <a:rPr lang="sv-SE" sz="1100" dirty="0"/>
              <a:t> opp </a:t>
            </a:r>
            <a:r>
              <a:rPr lang="sv-SE" sz="1100" dirty="0" err="1"/>
              <a:t>behandlingslengde</a:t>
            </a:r>
            <a:endParaRPr lang="sv-SE" sz="1100" dirty="0"/>
          </a:p>
          <a:p>
            <a:endParaRPr lang="nb-NO" sz="1100" dirty="0"/>
          </a:p>
          <a:p>
            <a:pPr defTabSz="457089">
              <a:defRPr/>
            </a:pPr>
            <a:endParaRPr lang="nb-NO" sz="110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31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5813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89">
              <a:defRPr/>
            </a:pPr>
            <a:endParaRPr lang="nb-NO" sz="12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0" dirty="0"/>
              <a:t>Du</a:t>
            </a:r>
            <a:r>
              <a:rPr lang="nb-NO" sz="1200" b="0" baseline="0" dirty="0"/>
              <a:t> er på dagvakt igjen to dager senere, og har igjen ansvar for Lise.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baseline="0" dirty="0"/>
              <a:t>Har hun fått/ER det klinisk effekt av antiobtika?- </a:t>
            </a:r>
            <a:r>
              <a:rPr lang="nb-NO" sz="1200" b="0" dirty="0"/>
              <a:t>«Hei Lise! Hvordan er formen? Er du bedre i dag?»</a:t>
            </a:r>
          </a:p>
          <a:p>
            <a:pPr marL="171450" marR="0" lvl="0" indent="-17145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dirty="0"/>
              <a:t>Lise virker ikke bedre - </a:t>
            </a:r>
            <a:r>
              <a:rPr lang="nb-NO" sz="1200" b="0" baseline="0" dirty="0"/>
              <a:t>og har fortsatt symptomer på UVI – </a:t>
            </a:r>
          </a:p>
          <a:p>
            <a:pPr marL="171450" marR="0" lvl="0" indent="-17145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baseline="0" dirty="0"/>
              <a:t>Du måler </a:t>
            </a:r>
            <a:r>
              <a:rPr lang="nb-NO" sz="1200" b="0" baseline="0" dirty="0" err="1"/>
              <a:t>vitalia</a:t>
            </a:r>
            <a:r>
              <a:rPr lang="nb-NO" sz="1200" b="0" baseline="0" dirty="0"/>
              <a:t> og disse har ikke endret seg siden sist – </a:t>
            </a:r>
          </a:p>
          <a:p>
            <a:pPr marL="171450" marR="0" lvl="0" indent="-17145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baseline="0" dirty="0"/>
              <a:t>Du går inn på vaktrommet og sjekker om dyrkningssvaret har kommet – noe det har! </a:t>
            </a:r>
          </a:p>
          <a:p>
            <a:pPr marL="171450" indent="-171450" defTabSz="457089">
              <a:buFont typeface="Arial" panose="020B0604020202020204" pitchFamily="34" charset="0"/>
              <a:buChar char="•"/>
              <a:defRPr/>
            </a:pPr>
            <a:r>
              <a:rPr lang="nb-NO" sz="1200" b="0" baseline="0" dirty="0"/>
              <a:t>Du ringer derfor til sykehjemslegen og informerer om </a:t>
            </a:r>
            <a:r>
              <a:rPr lang="nb-NO" sz="1200" b="1" baseline="0" dirty="0"/>
              <a:t>at behandlingen ikke har hatt effekt, og viser til svar på urindyrkningen, som viser seg at bakteriene som er funnet er resistente mot </a:t>
            </a:r>
            <a:r>
              <a:rPr lang="nb-NO" sz="1200" b="1" baseline="0" dirty="0" err="1"/>
              <a:t>trimetoprim</a:t>
            </a:r>
            <a:r>
              <a:rPr lang="nb-NO" sz="1200" b="1" baseline="0" dirty="0"/>
              <a:t> – </a:t>
            </a:r>
          </a:p>
          <a:p>
            <a:pPr marL="171450" indent="-171450" defTabSz="457089">
              <a:buFont typeface="Arial" panose="020B0604020202020204" pitchFamily="34" charset="0"/>
              <a:buChar char="•"/>
              <a:defRPr/>
            </a:pPr>
            <a:r>
              <a:rPr lang="nb-NO" sz="1200" b="0" baseline="0" dirty="0"/>
              <a:t>I samhandling med legen -skifter derfor til annen type antiobtika i henhold til retningslinjene.</a:t>
            </a:r>
          </a:p>
          <a:p>
            <a:pPr defTabSz="457089">
              <a:defRPr/>
            </a:pPr>
            <a:endParaRPr lang="nb-NO" sz="1200" b="0" baseline="0" dirty="0"/>
          </a:p>
          <a:p>
            <a:pPr defTabSz="457089">
              <a:defRPr/>
            </a:pPr>
            <a:r>
              <a:rPr lang="nb-NO" sz="1200" b="0" baseline="0" dirty="0"/>
              <a:t>Her følger du opp prøvesvar og har her rollen som revurderer av behandlingen!</a:t>
            </a:r>
            <a:endParaRPr lang="nb-NO" sz="1200" b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32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34502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Koordinator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kommunikator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154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09" marR="0" lvl="0" indent="-171409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000" b="1" dirty="0"/>
              <a:t>Sykepleieren er som et NAV i </a:t>
            </a:r>
            <a:r>
              <a:rPr lang="nb-NO" sz="1000" dirty="0"/>
              <a:t>systemet rundt et pasientforløp og har en viktig posisjon som </a:t>
            </a:r>
            <a:r>
              <a:rPr lang="nb-NO" sz="1000" dirty="0" err="1"/>
              <a:t>som</a:t>
            </a:r>
            <a:r>
              <a:rPr lang="nb-NO" sz="1000" dirty="0"/>
              <a:t> koordinator – og har </a:t>
            </a:r>
            <a:r>
              <a:rPr lang="nb-NO" sz="1000" b="1" dirty="0"/>
              <a:t>SENTRAL rolle i det tverrfaglige teamet rundt pasienten</a:t>
            </a:r>
          </a:p>
          <a:p>
            <a:pPr marL="0" indent="0" defTabSz="457089">
              <a:buFont typeface="Arial" panose="020B0604020202020204" pitchFamily="34" charset="0"/>
              <a:buNone/>
              <a:defRPr/>
            </a:pPr>
            <a:endParaRPr lang="nb-NO" sz="1000" dirty="0"/>
          </a:p>
          <a:p>
            <a:pPr marL="171409" indent="-171409" defTabSz="457089">
              <a:buFont typeface="Arial" panose="020B0604020202020204" pitchFamily="34" charset="0"/>
              <a:buChar char="•"/>
              <a:defRPr/>
            </a:pPr>
            <a:r>
              <a:rPr lang="nb-NO" sz="1000" dirty="0"/>
              <a:t>K</a:t>
            </a:r>
            <a:r>
              <a:rPr lang="nb-NO" sz="1000" b="1" dirty="0"/>
              <a:t>ommunikasjonsknutepunkt</a:t>
            </a:r>
            <a:r>
              <a:rPr lang="nb-NO" sz="1000" dirty="0"/>
              <a:t>: Dere er et knutepunkt og </a:t>
            </a:r>
            <a:r>
              <a:rPr lang="nb-NO" sz="1000" b="1" dirty="0"/>
              <a:t>en nøkkelperson i kommunikasjonen </a:t>
            </a:r>
            <a:r>
              <a:rPr lang="nb-NO" sz="1000" dirty="0"/>
              <a:t>rundt de avgjørelsene som tas i forhold til i </a:t>
            </a:r>
            <a:r>
              <a:rPr lang="nb-NO" sz="1000" dirty="0" err="1"/>
              <a:t>antibiotiabruken</a:t>
            </a:r>
            <a:endParaRPr lang="nb-NO" sz="1000" dirty="0"/>
          </a:p>
          <a:p>
            <a:pPr marL="171409" indent="-171409" defTabSz="457089">
              <a:buFont typeface="Arial" panose="020B0604020202020204" pitchFamily="34" charset="0"/>
              <a:buChar char="•"/>
              <a:defRPr/>
            </a:pPr>
            <a:r>
              <a:rPr lang="nb-NO" sz="1000" dirty="0"/>
              <a:t>Og dere er i en viktig posisjon hvor dere kommuniserer med både pasient, pårørende, lege, fysioterapeut – og med andre nivåer i helsetjenesten) som sykehus og </a:t>
            </a:r>
            <a:r>
              <a:rPr lang="nb-NO" sz="1000" dirty="0" err="1"/>
              <a:t>hjemmetjenete</a:t>
            </a:r>
            <a:r>
              <a:rPr lang="nb-NO" sz="1000" dirty="0"/>
              <a:t> </a:t>
            </a:r>
            <a:r>
              <a:rPr lang="nb-NO" sz="1000" dirty="0" err="1"/>
              <a:t>osv</a:t>
            </a:r>
            <a:r>
              <a:rPr lang="nb-NO" sz="1000" dirty="0"/>
              <a:t>-</a:t>
            </a:r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000" dirty="0"/>
          </a:p>
          <a:p>
            <a:pPr marL="0" indent="0" defTabSz="457089">
              <a:buFont typeface="Arial" panose="020B0604020202020204" pitchFamily="34" charset="0"/>
              <a:buNone/>
              <a:defRPr/>
            </a:pPr>
            <a:endParaRPr lang="nb-NO" sz="1000" dirty="0"/>
          </a:p>
          <a:p>
            <a:pPr marL="171450" indent="-171450" defTabSz="457089">
              <a:buFont typeface="Arial" panose="020B0604020202020204" pitchFamily="34" charset="0"/>
              <a:buChar char="•"/>
              <a:defRPr/>
            </a:pPr>
            <a:r>
              <a:rPr lang="nb-NO" sz="1000" b="0" i="0" dirty="0">
                <a:solidFill>
                  <a:srgbClr val="333333"/>
                </a:solidFill>
                <a:effectLst/>
                <a:latin typeface="Inter"/>
              </a:rPr>
              <a:t>Studier viser at sykepleiere har </a:t>
            </a:r>
            <a:r>
              <a:rPr lang="nb-NO" sz="1000" b="1" i="0" dirty="0">
                <a:solidFill>
                  <a:srgbClr val="333333"/>
                </a:solidFill>
                <a:effectLst/>
                <a:latin typeface="Inter"/>
              </a:rPr>
              <a:t>betydelig makt medisinske beslutninger</a:t>
            </a:r>
            <a:r>
              <a:rPr lang="nb-NO" sz="1000" b="0" i="0" dirty="0">
                <a:solidFill>
                  <a:srgbClr val="333333"/>
                </a:solidFill>
                <a:effectLst/>
                <a:latin typeface="Inter"/>
              </a:rPr>
              <a:t>, og har mulighet til å </a:t>
            </a:r>
            <a:r>
              <a:rPr lang="nb-NO" sz="1000" b="1" i="0" dirty="0">
                <a:solidFill>
                  <a:srgbClr val="333333"/>
                </a:solidFill>
                <a:effectLst/>
                <a:latin typeface="Inter"/>
              </a:rPr>
              <a:t>påvirke og </a:t>
            </a:r>
            <a:r>
              <a:rPr lang="nb-NO" sz="1000" b="1" dirty="0"/>
              <a:t>å influere </a:t>
            </a:r>
            <a:r>
              <a:rPr lang="nb-NO" sz="1000" b="1" i="0" dirty="0">
                <a:solidFill>
                  <a:srgbClr val="333333"/>
                </a:solidFill>
                <a:effectLst/>
                <a:latin typeface="Inter"/>
              </a:rPr>
              <a:t>forskrivende </a:t>
            </a:r>
            <a:r>
              <a:rPr lang="nb-NO" sz="1000" b="0" i="0" dirty="0">
                <a:solidFill>
                  <a:srgbClr val="333333"/>
                </a:solidFill>
                <a:effectLst/>
                <a:latin typeface="Inter"/>
              </a:rPr>
              <a:t>lege til å ta bedre valg relatert medisinske avgjørelser og forskrivningspraksis. - forebygging av antibiotikaresistens (30).</a:t>
            </a:r>
            <a:r>
              <a:rPr lang="nb-NO" sz="1000" baseline="0" dirty="0"/>
              <a:t>!</a:t>
            </a:r>
            <a:endParaRPr lang="nb-NO" sz="1000" b="0" i="0" dirty="0">
              <a:solidFill>
                <a:srgbClr val="333333"/>
              </a:solidFill>
              <a:effectLst/>
              <a:latin typeface="Inter"/>
            </a:endParaRPr>
          </a:p>
          <a:p>
            <a:pPr defTabSz="457089">
              <a:defRPr/>
            </a:pPr>
            <a:r>
              <a:rPr lang="nb-NO" sz="1000" b="0" i="0" dirty="0">
                <a:solidFill>
                  <a:srgbClr val="333333"/>
                </a:solidFill>
                <a:effectLst/>
                <a:latin typeface="Inter"/>
              </a:rPr>
              <a:t>Men denne påvirkerrollen avhenger av at sykepleieren har </a:t>
            </a:r>
            <a:r>
              <a:rPr lang="nb-NO" sz="1000" b="1" i="0" dirty="0">
                <a:solidFill>
                  <a:srgbClr val="333333"/>
                </a:solidFill>
                <a:effectLst/>
                <a:latin typeface="Inter"/>
              </a:rPr>
              <a:t>nødvendig kunnskap og erfaring</a:t>
            </a:r>
            <a:r>
              <a:rPr lang="nb-NO" sz="1000" b="0" i="0" dirty="0">
                <a:solidFill>
                  <a:srgbClr val="333333"/>
                </a:solidFill>
                <a:effectLst/>
                <a:latin typeface="Inter"/>
              </a:rPr>
              <a:t>,</a:t>
            </a:r>
          </a:p>
          <a:p>
            <a:pPr defTabSz="457089">
              <a:defRPr/>
            </a:pPr>
            <a:r>
              <a:rPr lang="nb-NO" sz="1000" b="0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endParaRPr lang="nb-NO" sz="1000" dirty="0"/>
          </a:p>
          <a:p>
            <a:pPr marL="171409" marR="0" lvl="0" indent="-171409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000" b="1" dirty="0">
                <a:solidFill>
                  <a:schemeClr val="tx1"/>
                </a:solidFill>
              </a:rPr>
              <a:t>En premissleverandør </a:t>
            </a:r>
            <a:r>
              <a:rPr lang="nb-NO" sz="1000" dirty="0">
                <a:solidFill>
                  <a:schemeClr val="tx1"/>
                </a:solidFill>
              </a:rPr>
              <a:t>for behandlingen – </a:t>
            </a:r>
            <a:r>
              <a:rPr lang="nb-NO" sz="1000" b="1" dirty="0">
                <a:solidFill>
                  <a:schemeClr val="tx1"/>
                </a:solidFill>
              </a:rPr>
              <a:t>og kan påvirke pasientforløpet i stor grad!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000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dirty="0"/>
              <a:t>Sykepleier valg er avgjørende for antibiotikabruk </a:t>
            </a:r>
            <a:r>
              <a:rPr lang="nb-NO" sz="1000" dirty="0"/>
              <a:t>og videre pasientbehandling –spiller en stor rolle for videre håndtering!!</a:t>
            </a:r>
          </a:p>
          <a:p>
            <a:endParaRPr lang="nb-NO" sz="1000" b="1" dirty="0"/>
          </a:p>
          <a:p>
            <a:r>
              <a:rPr lang="nb-NO" sz="1000" b="1" dirty="0"/>
              <a:t>Vi er mange! </a:t>
            </a:r>
            <a:r>
              <a:rPr lang="nb-NO" sz="1000" b="1" baseline="0" dirty="0"/>
              <a:t>- vi er vel den største helsepersonellgruppen  – så </a:t>
            </a:r>
            <a:r>
              <a:rPr lang="nb-NO" sz="1000" dirty="0"/>
              <a:t>Sykepleiere har en viktig </a:t>
            </a:r>
            <a:r>
              <a:rPr lang="nb-NO" sz="1000" b="1" dirty="0"/>
              <a:t>og mektig stemme</a:t>
            </a:r>
            <a:r>
              <a:rPr lang="nb-NO" sz="1000" dirty="0"/>
              <a:t>, </a:t>
            </a:r>
          </a:p>
          <a:p>
            <a:r>
              <a:rPr lang="nb-NO" sz="1000" dirty="0"/>
              <a:t>derfor</a:t>
            </a:r>
            <a:r>
              <a:rPr lang="nb-NO" sz="1000" baseline="0" dirty="0"/>
              <a:t> bør s</a:t>
            </a:r>
            <a:r>
              <a:rPr lang="nb-NO" sz="1000" dirty="0"/>
              <a:t>ykepleierne bør stå i </a:t>
            </a:r>
            <a:r>
              <a:rPr lang="nb-NO" sz="1000" b="1" dirty="0"/>
              <a:t>frontlinjen for pasientsikkerhet og kvalitet </a:t>
            </a:r>
          </a:p>
          <a:p>
            <a:r>
              <a:rPr lang="nb-NO" sz="1000" b="1" dirty="0"/>
              <a:t>– da dette også er et grunnleggende pasientsikkerhetsspørsmål! – </a:t>
            </a:r>
          </a:p>
          <a:p>
            <a:endParaRPr lang="nb-NO" sz="1200" dirty="0"/>
          </a:p>
          <a:p>
            <a:endParaRPr lang="nb-NO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7071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457089"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solidFill>
                  <a:schemeClr val="tx1"/>
                </a:solidFill>
              </a:rPr>
              <a:t>Sykepleier er ved «sengekanten»  -</a:t>
            </a:r>
            <a:r>
              <a:rPr lang="nb-NO" sz="1100" dirty="0"/>
              <a:t>De er mest hos pasienten og er</a:t>
            </a:r>
            <a:r>
              <a:rPr lang="nb-NO" sz="1100" dirty="0">
                <a:solidFill>
                  <a:schemeClr val="tx1"/>
                </a:solidFill>
              </a:rPr>
              <a:t> </a:t>
            </a:r>
            <a:r>
              <a:rPr lang="nb-NO" sz="1100" b="1" dirty="0">
                <a:solidFill>
                  <a:schemeClr val="tx1"/>
                </a:solidFill>
              </a:rPr>
              <a:t>NÆR pasienten og pasientens familie</a:t>
            </a:r>
          </a:p>
          <a:p>
            <a:pPr marL="171450" indent="-171450" defTabSz="457089"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Det er først og fremst er det sykepleier som har </a:t>
            </a:r>
            <a:r>
              <a:rPr lang="nb-NO" sz="1100" b="1" dirty="0"/>
              <a:t>hovedansvar for pleie og omsorg </a:t>
            </a:r>
            <a:r>
              <a:rPr lang="nb-NO" sz="1100" dirty="0"/>
              <a:t>av pasienten.</a:t>
            </a:r>
          </a:p>
          <a:p>
            <a:pPr marL="171450" indent="-171450" defTabSz="457089"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Har</a:t>
            </a:r>
            <a:r>
              <a:rPr lang="nb-NO" sz="1100" b="1" dirty="0"/>
              <a:t> kontinuitet </a:t>
            </a:r>
            <a:r>
              <a:rPr lang="nb-NO" sz="1100" dirty="0"/>
              <a:t>i behandlingen, fra dag til dag, time til time og ser pasienten 24 timer i døgnet. </a:t>
            </a:r>
          </a:p>
          <a:p>
            <a:pPr marL="171450" indent="-171450" defTabSz="457089">
              <a:buFont typeface="Arial" panose="020B0604020202020204" pitchFamily="34" charset="0"/>
              <a:buChar char="•"/>
              <a:defRPr/>
            </a:pPr>
            <a:r>
              <a:rPr lang="nb-NO" sz="1100" baseline="0" dirty="0"/>
              <a:t>De </a:t>
            </a:r>
            <a:r>
              <a:rPr lang="nb-NO" sz="1100" b="1" baseline="0" dirty="0"/>
              <a:t>kommuniserer og opparbeider kontinuitet og tillitt </a:t>
            </a:r>
            <a:r>
              <a:rPr lang="nb-NO" sz="1100" baseline="0" dirty="0"/>
              <a:t>både med pasient og pårørende</a:t>
            </a:r>
          </a:p>
          <a:p>
            <a:pPr marL="171450" marR="0" lvl="0" indent="-17145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100" dirty="0"/>
              <a:t>Sykepleier gir råd/veiledning/informasjon både til lege, pasient og pårørende – og er en sentral kommunikator mellom disse partene</a:t>
            </a:r>
          </a:p>
          <a:p>
            <a:pPr marL="171450" marR="0" lvl="0" indent="-17145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100" dirty="0"/>
              <a:t>Sykepleieren er «kjentmann» </a:t>
            </a:r>
            <a:r>
              <a:rPr lang="en-US" sz="1100" b="0" dirty="0"/>
              <a:t>– </a:t>
            </a:r>
            <a:r>
              <a:rPr lang="en-US" sz="1100" b="0" dirty="0" err="1"/>
              <a:t>kjenner</a:t>
            </a:r>
            <a:r>
              <a:rPr lang="en-US" sz="1100" b="0" dirty="0"/>
              <a:t> </a:t>
            </a:r>
            <a:r>
              <a:rPr lang="en-US" sz="1100" b="0" dirty="0" err="1"/>
              <a:t>pasienten</a:t>
            </a:r>
            <a:r>
              <a:rPr lang="en-US" sz="1100" b="0" dirty="0"/>
              <a:t> over </a:t>
            </a:r>
            <a:r>
              <a:rPr lang="en-US" sz="1100" b="0" dirty="0" err="1"/>
              <a:t>tid</a:t>
            </a:r>
            <a:endParaRPr lang="en-US" sz="1100" b="0" dirty="0"/>
          </a:p>
          <a:p>
            <a:pPr defTabSz="457089">
              <a:defRPr/>
            </a:pPr>
            <a:r>
              <a:rPr lang="nb-NO" sz="1100" b="1" dirty="0"/>
              <a:t>Det er deres ansvar å dokumentere og videreføre nødvendig informasjon til legen. </a:t>
            </a:r>
            <a:r>
              <a:rPr lang="nb-NO" sz="1100" b="1" dirty="0">
                <a:solidFill>
                  <a:schemeClr val="tx1"/>
                </a:solidFill>
              </a:rPr>
              <a:t>Dere</a:t>
            </a:r>
            <a:r>
              <a:rPr lang="nb-NO" sz="1100" b="1" baseline="0" dirty="0">
                <a:solidFill>
                  <a:schemeClr val="tx1"/>
                </a:solidFill>
              </a:rPr>
              <a:t> e</a:t>
            </a:r>
            <a:r>
              <a:rPr lang="nb-NO" sz="1100" b="1" dirty="0">
                <a:solidFill>
                  <a:schemeClr val="tx1"/>
                </a:solidFill>
              </a:rPr>
              <a:t>r pasientens «talsmann» og «advokat». </a:t>
            </a:r>
            <a:r>
              <a:rPr lang="nb-NO" sz="1100" b="1" baseline="0" dirty="0">
                <a:solidFill>
                  <a:schemeClr val="tx1"/>
                </a:solidFill>
              </a:rPr>
              <a:t>B</a:t>
            </a:r>
            <a:r>
              <a:rPr lang="nb-NO" sz="1100" b="1" baseline="0" dirty="0"/>
              <a:t>idra til å bringe pasientens interesser frem</a:t>
            </a:r>
            <a:r>
              <a:rPr lang="nb-NO" sz="1100" b="0" dirty="0"/>
              <a:t> </a:t>
            </a:r>
            <a:r>
              <a:rPr lang="nb-NO" sz="1100" b="1" dirty="0">
                <a:solidFill>
                  <a:schemeClr val="tx1"/>
                </a:solidFill>
              </a:rPr>
              <a:t>                                           </a:t>
            </a:r>
          </a:p>
          <a:p>
            <a:endParaRPr lang="nb-NO" sz="1100" dirty="0"/>
          </a:p>
          <a:p>
            <a:r>
              <a:rPr lang="nb-NO" sz="1100" dirty="0"/>
              <a:t>Sykepleieren bør derfor være pasientens stemme, og sykepleieren må kjempe for de som ikke har mulighet til å kjempe for seg selv. </a:t>
            </a:r>
          </a:p>
          <a:p>
            <a:r>
              <a:rPr lang="nb-NO" sz="1100" dirty="0"/>
              <a:t>Det å være advokat for dem handler om å snakke med legen og forklare hvordan pasienten har det.</a:t>
            </a:r>
          </a:p>
          <a:p>
            <a:endParaRPr lang="nb-NO" sz="1100" dirty="0"/>
          </a:p>
          <a:p>
            <a:r>
              <a:rPr lang="nb-NO" sz="1100" dirty="0"/>
              <a:t>Som pasientens advokat har dere </a:t>
            </a:r>
            <a:r>
              <a:rPr lang="nb-NO" sz="1100" b="0" dirty="0"/>
              <a:t>en rolle i å vurdere sammen med pasienten hvordan behandlingen går, </a:t>
            </a:r>
          </a:p>
          <a:p>
            <a:r>
              <a:rPr lang="nb-NO" sz="1100" b="0" dirty="0"/>
              <a:t>og diskutere med lege om behandlingen er like nødvendig- på den måten være med å utfordre avgjørelsen om antibiotikabruk- </a:t>
            </a:r>
            <a:endParaRPr lang="nb-NO" sz="1100" b="0" baseline="0" dirty="0"/>
          </a:p>
          <a:p>
            <a:pPr defTabSz="457089">
              <a:defRPr/>
            </a:pPr>
            <a:r>
              <a:rPr lang="nb-NO" sz="1100" b="0" baseline="0" dirty="0"/>
              <a:t>Og kommunisere videre det dere observerer av data hos pasienten </a:t>
            </a:r>
            <a:r>
              <a:rPr lang="nb-NO" sz="800" b="0" baseline="0" dirty="0"/>
              <a:t>(</a:t>
            </a:r>
            <a:r>
              <a:rPr lang="nb-NO" sz="800" dirty="0" err="1"/>
              <a:t>Ref</a:t>
            </a:r>
            <a:r>
              <a:rPr lang="nb-NO" sz="800" dirty="0"/>
              <a:t>: </a:t>
            </a:r>
            <a:r>
              <a:rPr lang="nb-NO" sz="800" dirty="0" err="1"/>
              <a:t>Broom</a:t>
            </a:r>
            <a:r>
              <a:rPr lang="nb-NO" sz="800" dirty="0"/>
              <a:t> et al.( 2017) og </a:t>
            </a:r>
            <a:r>
              <a:rPr lang="nb-NO" sz="800" dirty="0" err="1"/>
              <a:t>Olans</a:t>
            </a:r>
            <a:r>
              <a:rPr lang="nb-NO" sz="800" dirty="0"/>
              <a:t> et al., (2016), s. 85-86). </a:t>
            </a:r>
            <a:r>
              <a:rPr lang="nb-NO" sz="800" b="1" dirty="0">
                <a:solidFill>
                  <a:schemeClr val="tx1"/>
                </a:solidFill>
              </a:rPr>
              <a:t>                                           </a:t>
            </a:r>
          </a:p>
          <a:p>
            <a:endParaRPr lang="nb-NO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kern="10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35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13327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1" dirty="0"/>
              <a:t>Kommunikasjon </a:t>
            </a:r>
            <a:r>
              <a:rPr lang="nb-NO" sz="900" dirty="0"/>
              <a:t>er et viktig oppgave og rolle for sykepleiere og vi kan </a:t>
            </a:r>
            <a:r>
              <a:rPr lang="nb-NO" sz="900" b="1" dirty="0"/>
              <a:t>informere </a:t>
            </a:r>
            <a:r>
              <a:rPr lang="nb-NO" sz="900" b="0" dirty="0"/>
              <a:t>og undervise pasient, pårørende og samfunnet generelt om </a:t>
            </a:r>
            <a:r>
              <a:rPr lang="nb-NO" sz="900" dirty="0"/>
              <a:t>riktig bruk av antibiotika og </a:t>
            </a:r>
            <a:r>
              <a:rPr lang="nb-NO" sz="900" b="1" dirty="0"/>
              <a:t>konsekvenser ved uhensiktsmessig antibiotika</a:t>
            </a:r>
            <a:r>
              <a:rPr lang="nb-NO" sz="900" b="0" dirty="0"/>
              <a:t> </a:t>
            </a:r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 Sykepleiere kan også bidra til </a:t>
            </a:r>
            <a:r>
              <a:rPr lang="nb-NO" sz="9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å øke bevisstheten om antibiotikaresistens blant helsepersonell </a:t>
            </a:r>
            <a:r>
              <a:rPr lang="nb-NO" sz="9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gjennom opplæring og deling av informasjon (Harbin)</a:t>
            </a:r>
          </a:p>
          <a:p>
            <a:pPr defTabSz="457089">
              <a:defRPr/>
            </a:pPr>
            <a:endParaRPr lang="nb-NO" sz="900" dirty="0"/>
          </a:p>
          <a:p>
            <a:pPr marL="171450" marR="0" lvl="0" indent="-17145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900" dirty="0"/>
              <a:t>Informere og </a:t>
            </a:r>
            <a:r>
              <a:rPr lang="nb-NO" sz="900" dirty="0" err="1"/>
              <a:t>rådgi</a:t>
            </a:r>
            <a:r>
              <a:rPr lang="nb-NO" sz="900" dirty="0"/>
              <a:t> pasienter, styrke befolkningens evne til egenomsorg. </a:t>
            </a:r>
            <a:endParaRPr lang="nb-NO" sz="900" b="1" dirty="0"/>
          </a:p>
          <a:p>
            <a:pPr defTabSz="457089">
              <a:defRPr/>
            </a:pPr>
            <a:r>
              <a:rPr lang="nb-NO" sz="900" dirty="0"/>
              <a:t>Bruke kommunikasjonsferdigheter for å skape en tillit og trygghet overfor pasienten- og formidle </a:t>
            </a:r>
            <a:r>
              <a:rPr lang="nb-NO" sz="900" b="1" dirty="0"/>
              <a:t>trygghet og kunnskap </a:t>
            </a:r>
            <a:r>
              <a:rPr lang="nb-NO" sz="900" dirty="0"/>
              <a:t>om sykdommen.  </a:t>
            </a:r>
          </a:p>
          <a:p>
            <a:pPr marL="171450" indent="-171450" defTabSz="457089">
              <a:buFont typeface="Arial" panose="020B0604020202020204" pitchFamily="34" charset="0"/>
              <a:buChar char="•"/>
              <a:defRPr/>
            </a:pPr>
            <a:r>
              <a:rPr lang="nb-NO" sz="900" dirty="0"/>
              <a:t>S</a:t>
            </a:r>
            <a:r>
              <a:rPr lang="nb-NO" sz="900" dirty="0">
                <a:solidFill>
                  <a:srgbClr val="219993"/>
                </a:solidFill>
              </a:rPr>
              <a:t>ykepleieren (kanskje spesielt i primærhelsetjenesten) må informere og gi trygghet omkring </a:t>
            </a:r>
            <a:r>
              <a:rPr lang="nb-NO" sz="900" b="1" dirty="0">
                <a:solidFill>
                  <a:srgbClr val="219993"/>
                </a:solidFill>
              </a:rPr>
              <a:t>normal </a:t>
            </a:r>
            <a:r>
              <a:rPr lang="nb-NO" sz="900" dirty="0">
                <a:solidFill>
                  <a:srgbClr val="219993"/>
                </a:solidFill>
              </a:rPr>
              <a:t>lengde på sykdom</a:t>
            </a:r>
          </a:p>
          <a:p>
            <a:pPr marL="171450" indent="-171450" defTabSz="457089">
              <a:buFont typeface="Arial" panose="020B0604020202020204" pitchFamily="34" charset="0"/>
              <a:buChar char="•"/>
              <a:defRPr/>
            </a:pPr>
            <a:r>
              <a:rPr lang="nb-NO" sz="900" b="1" dirty="0"/>
              <a:t>Vi vet at økt legesøkning fører til økt </a:t>
            </a:r>
            <a:r>
              <a:rPr lang="nb-NO" sz="900" b="1" dirty="0" err="1"/>
              <a:t>antibiotikaforbruk</a:t>
            </a:r>
            <a:r>
              <a:rPr lang="nb-NO" sz="900" b="1" dirty="0"/>
              <a:t> – derfor viktig å vurder om legekontakt er nødvendig</a:t>
            </a:r>
            <a:endParaRPr lang="nb-NO" sz="900" dirty="0"/>
          </a:p>
          <a:p>
            <a:pPr marL="171450" indent="-171450" defTabSz="457089">
              <a:buFont typeface="Arial" panose="020B0604020202020204" pitchFamily="34" charset="0"/>
              <a:buChar char="•"/>
              <a:defRPr/>
            </a:pPr>
            <a:r>
              <a:rPr lang="nb-NO" sz="900" dirty="0"/>
              <a:t>Sykepleierne er sentrale i kommunikasjon med pasienter/pårørende, og kan bidra med </a:t>
            </a:r>
            <a:r>
              <a:rPr lang="nb-NO" sz="900" b="1" dirty="0"/>
              <a:t>undervisning og opplæring </a:t>
            </a:r>
            <a:r>
              <a:rPr lang="nb-NO" sz="900" dirty="0"/>
              <a:t>slik at antibiotika tas på rett. </a:t>
            </a:r>
            <a:r>
              <a:rPr lang="en-AU" sz="900" dirty="0" err="1">
                <a:solidFill>
                  <a:srgbClr val="252525"/>
                </a:solidFill>
              </a:rPr>
              <a:t>Feks</a:t>
            </a:r>
            <a:r>
              <a:rPr lang="en-AU" sz="900" dirty="0">
                <a:solidFill>
                  <a:srgbClr val="252525"/>
                </a:solidFill>
              </a:rPr>
              <a:t>: </a:t>
            </a:r>
            <a:r>
              <a:rPr lang="en-AU" sz="900" dirty="0" err="1">
                <a:solidFill>
                  <a:srgbClr val="252525"/>
                </a:solidFill>
              </a:rPr>
              <a:t>Ikke</a:t>
            </a:r>
            <a:r>
              <a:rPr lang="en-AU" sz="900" dirty="0">
                <a:solidFill>
                  <a:srgbClr val="252525"/>
                </a:solidFill>
              </a:rPr>
              <a:t> </a:t>
            </a:r>
            <a:r>
              <a:rPr lang="en-AU" sz="900" dirty="0" err="1">
                <a:solidFill>
                  <a:srgbClr val="252525"/>
                </a:solidFill>
              </a:rPr>
              <a:t>benytte</a:t>
            </a:r>
            <a:r>
              <a:rPr lang="en-AU" sz="900" dirty="0">
                <a:solidFill>
                  <a:srgbClr val="252525"/>
                </a:solidFill>
              </a:rPr>
              <a:t> </a:t>
            </a:r>
            <a:r>
              <a:rPr lang="en-AU" sz="900" dirty="0" err="1">
                <a:solidFill>
                  <a:srgbClr val="252525"/>
                </a:solidFill>
              </a:rPr>
              <a:t>gamle</a:t>
            </a:r>
            <a:r>
              <a:rPr lang="en-AU" sz="900" dirty="0">
                <a:solidFill>
                  <a:srgbClr val="252525"/>
                </a:solidFill>
              </a:rPr>
              <a:t> AB-</a:t>
            </a:r>
            <a:r>
              <a:rPr lang="en-AU" sz="900" dirty="0" err="1">
                <a:solidFill>
                  <a:srgbClr val="252525"/>
                </a:solidFill>
              </a:rPr>
              <a:t>kurer</a:t>
            </a:r>
            <a:r>
              <a:rPr lang="en-AU" sz="900" dirty="0">
                <a:solidFill>
                  <a:srgbClr val="252525"/>
                </a:solidFill>
              </a:rPr>
              <a:t> </a:t>
            </a:r>
            <a:r>
              <a:rPr lang="en-AU" sz="900" dirty="0" err="1">
                <a:solidFill>
                  <a:srgbClr val="252525"/>
                </a:solidFill>
              </a:rPr>
              <a:t>eller</a:t>
            </a:r>
            <a:r>
              <a:rPr lang="en-AU" sz="900" dirty="0">
                <a:solidFill>
                  <a:srgbClr val="252525"/>
                </a:solidFill>
              </a:rPr>
              <a:t> </a:t>
            </a:r>
            <a:r>
              <a:rPr lang="en-AU" sz="900" dirty="0" err="1">
                <a:solidFill>
                  <a:srgbClr val="252525"/>
                </a:solidFill>
              </a:rPr>
              <a:t>venners</a:t>
            </a:r>
            <a:r>
              <a:rPr lang="en-AU" sz="900" dirty="0">
                <a:solidFill>
                  <a:srgbClr val="252525"/>
                </a:solidFill>
              </a:rPr>
              <a:t> AB-</a:t>
            </a:r>
            <a:r>
              <a:rPr lang="en-AU" sz="900" dirty="0" err="1">
                <a:solidFill>
                  <a:srgbClr val="252525"/>
                </a:solidFill>
              </a:rPr>
              <a:t>kurer</a:t>
            </a:r>
            <a:r>
              <a:rPr lang="en-AU" sz="900" dirty="0">
                <a:solidFill>
                  <a:srgbClr val="252525"/>
                </a:solidFill>
              </a:rPr>
              <a:t>!</a:t>
            </a:r>
            <a:endParaRPr lang="nb-NO" sz="900" dirty="0"/>
          </a:p>
          <a:p>
            <a:pPr marL="171450" marR="0" lvl="0" indent="-17145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900" dirty="0"/>
              <a:t>Ved å opplyse om riktig bruk av antibiotika og </a:t>
            </a:r>
            <a:r>
              <a:rPr lang="nb-NO" sz="900" b="1" dirty="0"/>
              <a:t>konsekvenser ved uhensiktsmessig antibiotikabruk, </a:t>
            </a:r>
            <a:r>
              <a:rPr lang="nb-NO" sz="900" dirty="0"/>
              <a:t>og konsekvenser av antibiotikabehandling - kan sykepleier bidra til at</a:t>
            </a:r>
            <a:r>
              <a:rPr lang="nb-NO" sz="900" b="1" dirty="0"/>
              <a:t> befolkningen har tilstrekkelig kunnskap. </a:t>
            </a:r>
          </a:p>
          <a:p>
            <a:pPr marL="171450" marR="0" lvl="0" indent="-17145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900" dirty="0"/>
              <a:t>Sykepleieren kan undervise om </a:t>
            </a:r>
            <a:r>
              <a:rPr lang="nb-NO" sz="900" b="1" dirty="0"/>
              <a:t>hygieneprinsipper </a:t>
            </a:r>
            <a:r>
              <a:rPr lang="nb-NO" sz="900" dirty="0"/>
              <a:t>og smittevern </a:t>
            </a:r>
            <a:r>
              <a:rPr lang="nb-NO" sz="900" b="1" dirty="0"/>
              <a:t>. </a:t>
            </a:r>
          </a:p>
          <a:p>
            <a:pPr marL="171450" indent="-171450" defTabSz="457089">
              <a:buFont typeface="Arial" panose="020B0604020202020204" pitchFamily="34" charset="0"/>
              <a:buChar char="•"/>
              <a:defRPr/>
            </a:pPr>
            <a:endParaRPr lang="nb-NO" sz="900" b="1" dirty="0"/>
          </a:p>
          <a:p>
            <a:pPr defTabSz="457089">
              <a:defRPr/>
            </a:pPr>
            <a:r>
              <a:rPr lang="nb-NO" sz="900" dirty="0"/>
              <a:t>Sykepleier er en sentral kommunikator som kan </a:t>
            </a:r>
            <a:r>
              <a:rPr lang="nb-NO" sz="900" b="1" dirty="0"/>
              <a:t>øke kunnskapsnivået til befolkningen slik at de kan ta gode og selvstendige valg angående antibiotikabehandling. </a:t>
            </a:r>
          </a:p>
          <a:p>
            <a:pPr defTabSz="457089">
              <a:defRPr/>
            </a:pPr>
            <a:r>
              <a:rPr lang="nb-NO" sz="900" dirty="0"/>
              <a:t>Undersøkelser både i Norge og USA viser at sykepleier har stor tillitt og troverdighet i befolkningen </a:t>
            </a:r>
            <a:r>
              <a:rPr lang="nb-NO" sz="900" b="1" dirty="0"/>
              <a:t>– </a:t>
            </a:r>
            <a:r>
              <a:rPr lang="nb-NO" sz="900" dirty="0"/>
              <a:t>viktig å bruke denne tillitten til å undervise og øke kunnskapsnivået</a:t>
            </a:r>
          </a:p>
          <a:p>
            <a:pPr defTabSz="457089">
              <a:defRPr/>
            </a:pPr>
            <a:r>
              <a:rPr lang="nb-NO" sz="900" dirty="0"/>
              <a:t>(En studie fra USA viser at befolkningen har stemt frem sykepleieren som dem de har størst tillit og troverdighet til 14 ganger på 15 siste årene(</a:t>
            </a:r>
            <a:r>
              <a:rPr lang="nb-NO" sz="900" dirty="0" err="1"/>
              <a:t>Olans</a:t>
            </a:r>
            <a:r>
              <a:rPr lang="nb-NO" sz="900" dirty="0"/>
              <a:t> et al., 2016, s. 87). Dette gjør at sykepleier kan ha en sentral rolle i å opplyse om farene ved antibiotikaresistens og om riktig bruk. )</a:t>
            </a:r>
          </a:p>
          <a:p>
            <a:endParaRPr lang="nb-NO" sz="900" b="1" dirty="0"/>
          </a:p>
          <a:p>
            <a:r>
              <a:rPr lang="nb-NO" sz="900" b="1" dirty="0" err="1"/>
              <a:t>Samvalg</a:t>
            </a:r>
            <a:r>
              <a:rPr lang="nb-NO" sz="900" b="1" dirty="0"/>
              <a:t> - med pasienten og pårørende :</a:t>
            </a:r>
          </a:p>
          <a:p>
            <a:r>
              <a:rPr lang="nb-NO" sz="900" dirty="0"/>
              <a:t>En sykepleier har også en viktig rolle i å </a:t>
            </a:r>
            <a:r>
              <a:rPr lang="nb-NO" sz="900" dirty="0">
                <a:solidFill>
                  <a:srgbClr val="219993"/>
                </a:solidFill>
              </a:rPr>
              <a:t>informere om valg</a:t>
            </a:r>
            <a:r>
              <a:rPr lang="nb-NO" sz="900" dirty="0"/>
              <a:t> </a:t>
            </a:r>
            <a:r>
              <a:rPr lang="nb-NO" sz="900" dirty="0" err="1"/>
              <a:t>mht</a:t>
            </a:r>
            <a:r>
              <a:rPr lang="nb-NO" sz="900" dirty="0"/>
              <a:t> </a:t>
            </a:r>
            <a:r>
              <a:rPr lang="nb-NO" sz="900" dirty="0" err="1"/>
              <a:t>antibiotikabruk</a:t>
            </a:r>
            <a:r>
              <a:rPr lang="nb-NO" sz="900" dirty="0"/>
              <a:t> og det å la være </a:t>
            </a:r>
          </a:p>
          <a:p>
            <a:r>
              <a:rPr lang="en-US" sz="900" dirty="0"/>
              <a:t>(</a:t>
            </a:r>
            <a:r>
              <a:rPr lang="nb-NO" sz="900" dirty="0"/>
              <a:t>Samvalg handler om at pasientene skal delta i og styre behandlingen på en tydeligere måte enn før</a:t>
            </a:r>
          </a:p>
          <a:p>
            <a:r>
              <a:rPr lang="nb-NO" sz="900" dirty="0"/>
              <a:t>Samvalg med pasienter er et krav fra HSØ og veldig relevant- noe som betyr at pasientene må være godt informert. )</a:t>
            </a:r>
          </a:p>
          <a:p>
            <a:endParaRPr lang="nb-NO" sz="900" b="0" dirty="0">
              <a:solidFill>
                <a:schemeClr val="tx1"/>
              </a:solidFill>
            </a:endParaRPr>
          </a:p>
          <a:p>
            <a:r>
              <a:rPr lang="nb-NO" sz="900" b="1" dirty="0">
                <a:solidFill>
                  <a:srgbClr val="219993"/>
                </a:solidFill>
              </a:rPr>
              <a:t>Tilleggsinfo: </a:t>
            </a:r>
          </a:p>
          <a:p>
            <a:pPr defTabSz="457089">
              <a:defRPr/>
            </a:pPr>
            <a:r>
              <a:rPr lang="nb-NO" sz="900" dirty="0">
                <a:solidFill>
                  <a:srgbClr val="219993"/>
                </a:solidFill>
              </a:rPr>
              <a:t>Utryggheten</a:t>
            </a:r>
            <a:r>
              <a:rPr lang="nb-NO" sz="900" dirty="0"/>
              <a:t> omkring helse og sykdom hos pasienter og andre som tar kontakt, må møtes med </a:t>
            </a:r>
            <a:r>
              <a:rPr lang="nb-NO" sz="900" dirty="0">
                <a:solidFill>
                  <a:srgbClr val="219993"/>
                </a:solidFill>
              </a:rPr>
              <a:t>forståelse </a:t>
            </a:r>
            <a:r>
              <a:rPr lang="nb-NO" sz="900" dirty="0"/>
              <a:t>og</a:t>
            </a:r>
            <a:r>
              <a:rPr lang="nb-NO" sz="900" dirty="0">
                <a:solidFill>
                  <a:srgbClr val="219993"/>
                </a:solidFill>
              </a:rPr>
              <a:t> trygghet. </a:t>
            </a:r>
            <a:r>
              <a:rPr lang="nb-NO" sz="900" dirty="0">
                <a:solidFill>
                  <a:srgbClr val="FF0000"/>
                </a:solidFill>
              </a:rPr>
              <a:t>Denne utryggheten kan best møtes ved forståelse og trygg faglighet. </a:t>
            </a:r>
            <a:r>
              <a:rPr lang="nb-NO" sz="900" b="1" dirty="0"/>
              <a:t>Vi vet at økt legesøkning fører til økt </a:t>
            </a:r>
            <a:r>
              <a:rPr lang="nb-NO" sz="900" b="1" dirty="0" err="1"/>
              <a:t>antibiotikaforbruk</a:t>
            </a:r>
            <a:r>
              <a:rPr lang="nb-NO" sz="900" b="1" dirty="0"/>
              <a:t> – derfor vurder om legekontakt er nødvendig! Kilde: </a:t>
            </a:r>
            <a:r>
              <a:rPr lang="nb-NO" sz="900" dirty="0" err="1">
                <a:hlinkClick r:id="rId3"/>
              </a:rPr>
              <a:t>Geographic</a:t>
            </a:r>
            <a:r>
              <a:rPr lang="nb-NO" sz="900" dirty="0">
                <a:hlinkClick r:id="rId3"/>
              </a:rPr>
              <a:t> </a:t>
            </a:r>
            <a:r>
              <a:rPr lang="nb-NO" sz="900" dirty="0" err="1">
                <a:hlinkClick r:id="rId3"/>
              </a:rPr>
              <a:t>Variation</a:t>
            </a:r>
            <a:r>
              <a:rPr lang="nb-NO" sz="900" dirty="0">
                <a:hlinkClick r:id="rId3"/>
              </a:rPr>
              <a:t> in </a:t>
            </a:r>
            <a:r>
              <a:rPr lang="nb-NO" sz="900" dirty="0" err="1">
                <a:hlinkClick r:id="rId3"/>
              </a:rPr>
              <a:t>Antibiotic</a:t>
            </a:r>
            <a:r>
              <a:rPr lang="nb-NO" sz="900" dirty="0">
                <a:hlinkClick r:id="rId3"/>
              </a:rPr>
              <a:t> </a:t>
            </a:r>
            <a:r>
              <a:rPr lang="nb-NO" sz="900" dirty="0" err="1">
                <a:hlinkClick r:id="rId3"/>
              </a:rPr>
              <a:t>Consumption</a:t>
            </a:r>
            <a:r>
              <a:rPr lang="nb-NO" sz="900" dirty="0">
                <a:hlinkClick r:id="rId3"/>
              </a:rPr>
              <a:t>—Is It Due to </a:t>
            </a:r>
            <a:r>
              <a:rPr lang="nb-NO" sz="900" dirty="0" err="1">
                <a:hlinkClick r:id="rId3"/>
              </a:rPr>
              <a:t>Doctors</a:t>
            </a:r>
            <a:r>
              <a:rPr lang="nb-NO" sz="900" dirty="0">
                <a:hlinkClick r:id="rId3"/>
              </a:rPr>
              <a:t>’ </a:t>
            </a:r>
            <a:r>
              <a:rPr lang="nb-NO" sz="900" dirty="0" err="1">
                <a:hlinkClick r:id="rId3"/>
              </a:rPr>
              <a:t>Prescribing</a:t>
            </a:r>
            <a:r>
              <a:rPr lang="nb-NO" sz="900" dirty="0">
                <a:hlinkClick r:id="rId3"/>
              </a:rPr>
              <a:t> or </a:t>
            </a:r>
            <a:r>
              <a:rPr lang="nb-NO" sz="900" dirty="0" err="1">
                <a:hlinkClick r:id="rId3"/>
              </a:rPr>
              <a:t>Patients</a:t>
            </a:r>
            <a:r>
              <a:rPr lang="nb-NO" sz="900" dirty="0">
                <a:hlinkClick r:id="rId3"/>
              </a:rPr>
              <a:t>’ </a:t>
            </a:r>
            <a:r>
              <a:rPr lang="nb-NO" sz="900" dirty="0" err="1">
                <a:hlinkClick r:id="rId3"/>
              </a:rPr>
              <a:t>Consulting</a:t>
            </a:r>
            <a:r>
              <a:rPr lang="nb-NO" sz="900" dirty="0">
                <a:hlinkClick r:id="rId3"/>
              </a:rPr>
              <a:t>?</a:t>
            </a:r>
            <a:r>
              <a:rPr lang="nb-NO" sz="900" dirty="0"/>
              <a:t> Walle-Hansen, M.M, Høye, S. Antibiotics (Basel) 2018 Mar; 7(1): 26. </a:t>
            </a:r>
            <a:r>
              <a:rPr lang="nb-NO" sz="900" dirty="0" err="1"/>
              <a:t>Published</a:t>
            </a:r>
            <a:r>
              <a:rPr lang="nb-NO" sz="900" dirty="0"/>
              <a:t> online 2018 Mar 20. </a:t>
            </a:r>
            <a:r>
              <a:rPr lang="nb-NO" sz="900" dirty="0" err="1"/>
              <a:t>doi</a:t>
            </a:r>
            <a:r>
              <a:rPr lang="nb-NO" sz="900" dirty="0"/>
              <a:t>: 10.3390/antibiotics7010026. Hentet fra: </a:t>
            </a:r>
            <a:r>
              <a:rPr lang="en-US" sz="900" u="sng" dirty="0">
                <a:hlinkClick r:id="rId3"/>
              </a:rPr>
              <a:t>https://www.ncbi.nlm.nih.gov/pmc/articles/PMC5872137/</a:t>
            </a:r>
            <a:endParaRPr lang="nb-NO" sz="900" dirty="0"/>
          </a:p>
          <a:p>
            <a:pPr defTabSz="457089">
              <a:defRPr/>
            </a:pPr>
            <a:endParaRPr lang="nb-NO" sz="900" b="1" dirty="0"/>
          </a:p>
          <a:p>
            <a:endParaRPr lang="nb-NO" sz="900" dirty="0"/>
          </a:p>
          <a:p>
            <a:endParaRPr lang="nb-NO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36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81240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200" baseline="0" dirty="0"/>
              <a:t>Datteren til lise kommer på besøk, og lurer på hvordan det går med moren.</a:t>
            </a:r>
          </a:p>
          <a:p>
            <a:pPr defTabSz="457089">
              <a:defRPr/>
            </a:pPr>
            <a:endParaRPr lang="nb-NO" sz="1200" baseline="0" dirty="0"/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1200" dirty="0"/>
              <a:t>Du informerer om hvorfor Lise har fått antiobtika 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1200" dirty="0"/>
              <a:t>Hvorfor dere </a:t>
            </a:r>
            <a:r>
              <a:rPr lang="nb-NO" sz="1200" b="1" dirty="0"/>
              <a:t>i</a:t>
            </a:r>
            <a:r>
              <a:rPr lang="nb-NO" sz="1200" b="1" baseline="0" dirty="0"/>
              <a:t> samhandling med legen har skiftet </a:t>
            </a:r>
            <a:r>
              <a:rPr lang="nb-NO" sz="1200" baseline="0" dirty="0"/>
              <a:t>til annen type antibiotika i henhold til retningslinjene.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1200" dirty="0"/>
              <a:t> - at Lise nå responderer på denne og er på bedringens vei igjen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1200" dirty="0"/>
              <a:t>- og at dere følger opp Lise med bla. god hydrering og god hygiene</a:t>
            </a:r>
          </a:p>
          <a:p>
            <a:pPr marL="171450" indent="-171450" defTabSz="457089">
              <a:buFont typeface="Arial" panose="020B0604020202020204" pitchFamily="34" charset="0"/>
              <a:buChar char="•"/>
              <a:defRPr/>
            </a:pPr>
            <a:r>
              <a:rPr lang="nb-NO" sz="1200" b="0" dirty="0"/>
              <a:t> - og at det heldigvis fant</a:t>
            </a:r>
            <a:r>
              <a:rPr lang="nb-NO" sz="1200" dirty="0"/>
              <a:t>es det antibiotika</a:t>
            </a:r>
            <a:r>
              <a:rPr lang="nb-NO" sz="1200" b="0" dirty="0"/>
              <a:t> som virket!</a:t>
            </a:r>
            <a:endParaRPr lang="nb-NO" sz="1100" b="0" dirty="0"/>
          </a:p>
          <a:p>
            <a:pPr defTabSz="457089">
              <a:defRPr/>
            </a:pPr>
            <a:endParaRPr lang="nb-NO" sz="1200" b="0" dirty="0"/>
          </a:p>
          <a:p>
            <a:pPr defTabSz="457089">
              <a:defRPr/>
            </a:pPr>
            <a:endParaRPr lang="nb-NO" sz="1200" b="0" dirty="0"/>
          </a:p>
          <a:p>
            <a:pPr defTabSz="457089">
              <a:defRPr/>
            </a:pPr>
            <a:r>
              <a:rPr lang="nb-NO" sz="1200" b="0" dirty="0"/>
              <a:t>Her er du kommunikator og </a:t>
            </a:r>
            <a:r>
              <a:rPr lang="nb-NO" sz="1200" b="0" dirty="0" err="1"/>
              <a:t>og</a:t>
            </a:r>
            <a:r>
              <a:rPr lang="nb-NO" sz="1200" b="0" dirty="0"/>
              <a:t> </a:t>
            </a:r>
            <a:r>
              <a:rPr lang="nb-NO" sz="1200" b="0" dirty="0" err="1"/>
              <a:t>koordiantor</a:t>
            </a:r>
            <a:endParaRPr lang="nb-NO" sz="1200" b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37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34502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89">
              <a:defRPr/>
            </a:pPr>
            <a:endParaRPr lang="sv-S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Avslutt med å vise denne korte filmen  </a:t>
            </a:r>
            <a:r>
              <a:rPr lang="sv-SE" b="1" dirty="0"/>
              <a:t>- som er en liten oppsummering av noe av det vi nå har snakket om.  Vis film</a:t>
            </a:r>
          </a:p>
          <a:p>
            <a:endParaRPr lang="sv-S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Både filmen og Lommekortet for antibiotikasmarte sykepleiere finnes på nettsiden vår: antibiotika.no –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Lommekortet kan bestilles hos oss og sendes dere hvis ønskelig –eller printes ut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38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03849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Nå har vi sett på sykepleieren rolle inn i </a:t>
            </a:r>
            <a:r>
              <a:rPr lang="nb-NO" b="1" dirty="0" err="1"/>
              <a:t>antibiotiastyring</a:t>
            </a:r>
            <a:endParaRPr lang="nb-NO" b="1" dirty="0"/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Det finnes jo andre tiltak  - både strukturelle og pedagogiske tiltak som dere kan benytte inn i arbeidet med riktigere antibiotikabruk,</a:t>
            </a:r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 err="1"/>
              <a:t>Systemer&amp;ver</a:t>
            </a:r>
            <a:r>
              <a:rPr lang="en-US" b="1" dirty="0" err="1"/>
              <a:t>ktøy</a:t>
            </a:r>
            <a:r>
              <a:rPr lang="nb-NO" b="1" dirty="0"/>
              <a:t> som sørger for at </a:t>
            </a:r>
            <a:r>
              <a:rPr lang="nb-NO" b="1" dirty="0" err="1"/>
              <a:t>antibiotikabruken</a:t>
            </a:r>
            <a:r>
              <a:rPr lang="nb-NO" b="1" dirty="0"/>
              <a:t> er rasjonell/riktig!</a:t>
            </a:r>
          </a:p>
          <a:p>
            <a:pPr marL="0" marR="0" lvl="0" indent="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Slike</a:t>
            </a:r>
            <a:r>
              <a:rPr lang="en-US" dirty="0"/>
              <a:t> </a:t>
            </a:r>
            <a:r>
              <a:rPr lang="en-US" dirty="0" err="1"/>
              <a:t>tiltak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handlinger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for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:</a:t>
            </a:r>
          </a:p>
          <a:p>
            <a:pPr defTabSz="457089">
              <a:defRPr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Benytte sjekklister og lommekort for å gjøre arbeidshverdagen enklere og pas. behandlingen bedre</a:t>
            </a:r>
          </a:p>
          <a:p>
            <a:pPr defTabSz="457089">
              <a:defRPr/>
            </a:pPr>
            <a:endParaRPr lang="nb-NO" dirty="0"/>
          </a:p>
          <a:p>
            <a:pPr marL="170644" marR="0" lvl="0" indent="-170644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Kompetanseheving gjennom kurs, </a:t>
            </a:r>
            <a:r>
              <a:rPr lang="nb-NO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webinarer</a:t>
            </a:r>
            <a: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e-læring</a:t>
            </a:r>
          </a:p>
          <a:p>
            <a:pPr marL="170644" indent="-170644" defTabSz="457089">
              <a:buFont typeface="Arial" panose="020B0604020202020204" pitchFamily="34" charset="0"/>
              <a:buChar char="•"/>
              <a:defRPr/>
            </a:pPr>
            <a:r>
              <a:rPr lang="nb-NO" dirty="0"/>
              <a:t>Diskutere rasjonelt/riktig antibiotikabruk og antibiotikastyring på fagdager/møter/faglunsj. –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Sykepleiere kan bidra til å </a:t>
            </a:r>
            <a:r>
              <a:rPr lang="nb-N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øke bevisstheten om antibiotikaresistens blant helsepersonell gjennom opplæring og deling av informasj</a:t>
            </a:r>
            <a:r>
              <a:rPr lang="nb-N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(Harbin)</a:t>
            </a:r>
          </a:p>
          <a:p>
            <a:pPr marL="170644" indent="-170644" defTabSz="457089">
              <a:buFont typeface="Arial" panose="020B0604020202020204" pitchFamily="34" charset="0"/>
              <a:buChar char="•"/>
              <a:defRPr/>
            </a:pPr>
            <a:r>
              <a:rPr lang="nb-NO" b="1" dirty="0"/>
              <a:t>Ta gjerne inn klinisk farmasøyt for økt læring omkring antibiotika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1" dirty="0" err="1">
                <a:solidFill>
                  <a:schemeClr val="tx1"/>
                </a:solidFill>
              </a:rPr>
              <a:t>A</a:t>
            </a:r>
            <a:r>
              <a:rPr lang="nb-NO" b="0" dirty="0" err="1">
                <a:solidFill>
                  <a:schemeClr val="tx1"/>
                </a:solidFill>
              </a:rPr>
              <a:t>tivt</a:t>
            </a:r>
            <a:r>
              <a:rPr lang="nb-NO" b="0" dirty="0">
                <a:solidFill>
                  <a:schemeClr val="tx1"/>
                </a:solidFill>
              </a:rPr>
              <a:t> henvise til Nasjonale faglige retningslinjer – og tilse at antibiotika</a:t>
            </a:r>
            <a:r>
              <a:rPr lang="nb-NO" b="0" baseline="0" dirty="0">
                <a:solidFill>
                  <a:schemeClr val="tx1"/>
                </a:solidFill>
              </a:rPr>
              <a:t> ordineres i henhold til gjeldende retningslinjer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457089">
              <a:buFont typeface="Arial" panose="020B0604020202020204" pitchFamily="34" charset="0"/>
              <a:buChar char="•"/>
              <a:defRPr/>
            </a:pPr>
            <a:r>
              <a:rPr lang="nb-NO" b="0" baseline="0" dirty="0"/>
              <a:t>Sykepleierne må delta med </a:t>
            </a:r>
            <a:r>
              <a:rPr lang="nb-NO" b="1" dirty="0"/>
              <a:t>selvsikkerhet i teamsamarbeidet</a:t>
            </a:r>
            <a:r>
              <a:rPr lang="nb-NO" b="0" dirty="0"/>
              <a:t>,</a:t>
            </a:r>
            <a:r>
              <a:rPr lang="nb-NO" b="0" baseline="0" dirty="0"/>
              <a:t> og delta aktivt i tverrfaglige møter, samarbeid og visitter</a:t>
            </a:r>
            <a:r>
              <a:rPr lang="nb-NO" b="0" dirty="0"/>
              <a:t>. </a:t>
            </a:r>
          </a:p>
          <a:p>
            <a:pPr marL="0" indent="0" defTabSz="457089">
              <a:buFont typeface="Arial" panose="020B0604020202020204" pitchFamily="34" charset="0"/>
              <a:buNone/>
              <a:defRPr/>
            </a:pPr>
            <a:endParaRPr lang="nb-NO" b="0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39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105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89" fontAlgn="b">
              <a:defRPr/>
            </a:pPr>
            <a:r>
              <a:rPr lang="nb-NO" sz="1100" dirty="0"/>
              <a:t>La studentene summe 2 eller3 sammen i 2 minutter  - Dette for å aktivisere og engasjerer studentene med en gang, og sette i gang tankeprosesser rundt dette.</a:t>
            </a:r>
          </a:p>
          <a:p>
            <a:pPr defTabSz="457089" fontAlgn="b">
              <a:defRPr/>
            </a:pPr>
            <a:r>
              <a:rPr lang="nb-NO" sz="1100" dirty="0"/>
              <a:t>«Nå kan dere drodle og snakke litt sammen om hvordan kan du som sykepleier være med på å forebygge resistensutvikling og sikre riktig og rasjonell </a:t>
            </a:r>
            <a:r>
              <a:rPr lang="nb-NO" sz="1100" dirty="0" err="1"/>
              <a:t>antibiotikabruk</a:t>
            </a:r>
            <a:r>
              <a:rPr lang="nb-NO" sz="1100" dirty="0"/>
              <a:t>.»</a:t>
            </a:r>
          </a:p>
          <a:p>
            <a:pPr rtl="0" eaLnBrk="1" fontAlgn="b" latinLnBrk="0" hangingPunct="1"/>
            <a:r>
              <a:rPr lang="nb-NO" sz="1100" dirty="0"/>
              <a:t> </a:t>
            </a:r>
          </a:p>
          <a:p>
            <a:pPr rtl="0" eaLnBrk="1" fontAlgn="b" latinLnBrk="0" hangingPunct="1"/>
            <a:r>
              <a:rPr lang="nb-NO" sz="1100" dirty="0"/>
              <a:t>Etterpå: </a:t>
            </a:r>
            <a:r>
              <a:rPr lang="nb-NO" sz="1100" b="1" dirty="0"/>
              <a:t>Ikke </a:t>
            </a:r>
            <a:r>
              <a:rPr lang="nb-NO" sz="1100" dirty="0"/>
              <a:t>bruk tid på oppsummeringsrunden og bare si at: «Nå skal vi se nærmere på akkurat dette dere her har snakket om, så følg med videre!</a:t>
            </a:r>
            <a:r>
              <a:rPr lang="nb-NO" sz="1100" dirty="0">
                <a:sym typeface="Wingdings" panose="05000000000000000000" pitchFamily="2" charset="2"/>
              </a:rPr>
              <a:t>…og gå så bare videre i undervisningen uten oppsummeringsrunde med studentene.</a:t>
            </a:r>
            <a:endParaRPr lang="nb-NO" sz="1100" dirty="0"/>
          </a:p>
          <a:p>
            <a:pPr rtl="0" eaLnBrk="1" fontAlgn="b" latinLnBrk="0" hangingPunct="1"/>
            <a:endParaRPr lang="nb-NO" sz="110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89">
              <a:defRPr/>
            </a:pPr>
            <a:fld id="{57D46B6D-5B73-7A4C-984B-75E154DA9EA3}" type="slidenum">
              <a:rPr lang="nb-NO">
                <a:solidFill>
                  <a:prstClr val="black"/>
                </a:solidFill>
                <a:latin typeface="Calibri"/>
              </a:rPr>
              <a:pPr defTabSz="457089">
                <a:defRPr/>
              </a:pPr>
              <a:t>4</a:t>
            </a:fld>
            <a:endParaRPr lang="nb-N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837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0" dirty="0"/>
          </a:p>
          <a:p>
            <a:r>
              <a:rPr lang="en-US" sz="1100" dirty="0" err="1"/>
              <a:t>Sykepleiere</a:t>
            </a:r>
            <a:r>
              <a:rPr lang="en-US" sz="1100" dirty="0"/>
              <a:t> er </a:t>
            </a:r>
            <a:r>
              <a:rPr lang="en-US" sz="1100" dirty="0" err="1"/>
              <a:t>viktige</a:t>
            </a:r>
            <a:r>
              <a:rPr lang="en-US" sz="1100" dirty="0"/>
              <a:t> </a:t>
            </a:r>
            <a:r>
              <a:rPr lang="en-US" sz="1100" dirty="0" err="1"/>
              <a:t>bidragsytere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antibiotikastyringen!</a:t>
            </a:r>
            <a:endParaRPr lang="en-US" sz="1100" i="1" dirty="0"/>
          </a:p>
          <a:p>
            <a:r>
              <a:rPr lang="nb-NO" sz="1100" dirty="0"/>
              <a:t>Og gjennom grunnleggende sykepleie utfører sykepleierprofesjonen oppgaver som er essensielle i antibiotikastyring!</a:t>
            </a:r>
          </a:p>
          <a:p>
            <a:pPr>
              <a:buFont typeface="Arial" panose="020B0604020202020204" pitchFamily="34" charset="0"/>
              <a:buNone/>
            </a:pPr>
            <a:r>
              <a:rPr lang="nb-NO" sz="1100" b="1" dirty="0">
                <a:solidFill>
                  <a:schemeClr val="tx1"/>
                </a:solidFill>
              </a:rPr>
              <a:t>Som sykepleier er du en viktig PREMISSLEVERANDØR</a:t>
            </a:r>
            <a:r>
              <a:rPr lang="nb-NO" sz="1100" dirty="0">
                <a:solidFill>
                  <a:schemeClr val="tx1"/>
                </a:solidFill>
              </a:rPr>
              <a:t> i de </a:t>
            </a:r>
            <a:r>
              <a:rPr lang="nb-NO" sz="1100" b="1" dirty="0">
                <a:solidFill>
                  <a:schemeClr val="tx1"/>
                </a:solidFill>
              </a:rPr>
              <a:t>avgjørelser </a:t>
            </a:r>
            <a:r>
              <a:rPr lang="nb-NO" sz="1100" dirty="0">
                <a:solidFill>
                  <a:schemeClr val="tx1"/>
                </a:solidFill>
              </a:rPr>
              <a:t>som tas omkring </a:t>
            </a:r>
            <a:r>
              <a:rPr lang="nb-NO" sz="1100" b="1" dirty="0">
                <a:solidFill>
                  <a:schemeClr val="tx1"/>
                </a:solidFill>
              </a:rPr>
              <a:t>forskrivning </a:t>
            </a:r>
            <a:r>
              <a:rPr lang="nb-NO" sz="1100" dirty="0">
                <a:solidFill>
                  <a:schemeClr val="tx1"/>
                </a:solidFill>
              </a:rPr>
              <a:t>av antibiotika både på </a:t>
            </a:r>
            <a:r>
              <a:rPr lang="nb-NO" sz="1100" b="1" dirty="0">
                <a:solidFill>
                  <a:schemeClr val="tx1"/>
                </a:solidFill>
              </a:rPr>
              <a:t>sykehjem, hjemmesykepleien og på sykehus. 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100" b="1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pPr defTabSz="457089"/>
            <a:endParaRPr lang="nb-NO" sz="1100" dirty="0"/>
          </a:p>
          <a:p>
            <a:pPr defTabSz="457089"/>
            <a:r>
              <a:rPr lang="nb-NO" sz="1100" b="1" dirty="0"/>
              <a:t>Husk: Sykepleiervalg spiller stor rolle for videre håndtering</a:t>
            </a:r>
          </a:p>
          <a:p>
            <a:endParaRPr lang="nb-NO" sz="1100" b="1" dirty="0"/>
          </a:p>
          <a:p>
            <a:r>
              <a:rPr lang="nb-NO" sz="1100" dirty="0"/>
              <a:t>-</a:t>
            </a:r>
            <a:r>
              <a:rPr lang="nb-NO" sz="1100" b="1" dirty="0"/>
              <a:t>derfor er det viktig at sykepleier ha kompetanse og kunnskap </a:t>
            </a:r>
            <a:r>
              <a:rPr lang="nb-NO" sz="1100" dirty="0"/>
              <a:t>– og det får dere fått nå!</a:t>
            </a:r>
            <a:r>
              <a:rPr lang="nb-NO" sz="1100" dirty="0">
                <a:sym typeface="Wingdings" panose="05000000000000000000" pitchFamily="2" charset="2"/>
              </a:rPr>
              <a:t></a:t>
            </a:r>
          </a:p>
          <a:p>
            <a:pPr defTabSz="457089">
              <a:defRPr/>
            </a:pPr>
            <a:endParaRPr lang="nb-NO" sz="1100" b="1" dirty="0"/>
          </a:p>
          <a:p>
            <a:pPr defTabSz="457089">
              <a:defRPr/>
            </a:pPr>
            <a:r>
              <a:rPr lang="nb-NO" sz="1100" dirty="0"/>
              <a:t>HUSK at ingen antibiotika skaper så lite resistens som den man ikke trenger å bruke! </a:t>
            </a:r>
          </a:p>
          <a:p>
            <a:endParaRPr lang="nb-NO" sz="110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40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44573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Vi har laget en </a:t>
            </a:r>
            <a:r>
              <a:rPr lang="nb-NO" b="1" dirty="0" err="1"/>
              <a:t>Kahoot</a:t>
            </a:r>
            <a:r>
              <a:rPr lang="nb-NO" b="1" dirty="0"/>
              <a:t> som kan benyttes – her kommer lenken og veiledning:</a:t>
            </a:r>
          </a:p>
          <a:p>
            <a:endParaRPr lang="nb-NO" b="1" dirty="0"/>
          </a:p>
          <a:p>
            <a:r>
              <a:rPr lang="nb-NO" u="sng" dirty="0">
                <a:hlinkClick r:id="rId3"/>
              </a:rPr>
              <a:t>https://create.kahoot.it/share/er-du-antibiotikasmart-kortversjon/35a164d0-70ec-4feb-b652-26977cb6310e</a:t>
            </a:r>
            <a:endParaRPr lang="nb-NO" sz="1800" dirty="0"/>
          </a:p>
          <a:p>
            <a:endParaRPr lang="nb-NO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2. Må logge inn  - velg: Host Live –</a:t>
            </a:r>
          </a:p>
          <a:p>
            <a:r>
              <a:rPr lang="nb-NO" dirty="0"/>
              <a:t>3. Studentene må gå inn via </a:t>
            </a:r>
            <a:r>
              <a:rPr lang="nb-NO" dirty="0" err="1"/>
              <a:t>Kahoot</a:t>
            </a:r>
            <a:r>
              <a:rPr lang="nb-NO" dirty="0"/>
              <a:t>! </a:t>
            </a:r>
            <a:r>
              <a:rPr lang="nb-NO" dirty="0" err="1"/>
              <a:t>app</a:t>
            </a:r>
            <a:r>
              <a:rPr lang="nb-NO" dirty="0"/>
              <a:t> (eller via </a:t>
            </a:r>
            <a:r>
              <a:rPr lang="nb-NO" dirty="0">
                <a:hlinkClick r:id="rId4"/>
              </a:rPr>
              <a:t>www.kahoot.it</a:t>
            </a:r>
            <a:r>
              <a:rPr lang="nb-NO" dirty="0"/>
              <a:t> ), og legg inn Game PIN.</a:t>
            </a:r>
          </a:p>
          <a:p>
            <a:endParaRPr lang="nb-NO" dirty="0"/>
          </a:p>
          <a:p>
            <a:r>
              <a:rPr lang="nb-NO" dirty="0"/>
              <a:t>4. Vi har også laget en lengre </a:t>
            </a:r>
            <a:r>
              <a:rPr lang="nb-NO" dirty="0" err="1"/>
              <a:t>Kahoot</a:t>
            </a:r>
            <a:r>
              <a:rPr lang="nb-NO" dirty="0"/>
              <a:t> hvis dere har lyst til å ha mulighet til flere spørsmål. Klikk på lenken:</a:t>
            </a:r>
          </a:p>
          <a:p>
            <a:r>
              <a:rPr lang="nb-NO" u="sng" dirty="0">
                <a:hlinkClick r:id="rId5"/>
              </a:rPr>
              <a:t>https://create.kahoot.it/share/er-du-antibiotikasmart/5a51ca8f-0787-4e0c-843e-df9c45d812e8</a:t>
            </a:r>
            <a:r>
              <a:rPr lang="nb-NO" dirty="0"/>
              <a:t>  </a:t>
            </a:r>
          </a:p>
          <a:p>
            <a:endParaRPr lang="nb-NO" dirty="0"/>
          </a:p>
          <a:p>
            <a:r>
              <a:rPr lang="nb-NO" dirty="0"/>
              <a:t>Hvis dere har problemer med </a:t>
            </a:r>
            <a:r>
              <a:rPr lang="nb-NO" dirty="0" err="1"/>
              <a:t>Kahoot</a:t>
            </a:r>
            <a:r>
              <a:rPr lang="nb-NO" dirty="0"/>
              <a:t>, så er disse </a:t>
            </a:r>
            <a:r>
              <a:rPr lang="nb-NO" dirty="0" err="1"/>
              <a:t>kahootene</a:t>
            </a:r>
            <a:r>
              <a:rPr lang="nb-NO" dirty="0"/>
              <a:t> laget PÅ NYTT I MENTIMETOR- vi kan sende lenke.</a:t>
            </a:r>
          </a:p>
          <a:p>
            <a:endParaRPr lang="nb-NO" b="1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41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42391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42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72948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39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B31EA-1068-B994-D175-438C0264D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B54139-E109-24E4-531F-23759EF8E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EBAA53-0FB1-AF77-1F2F-973534211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endParaRPr lang="nb-NO" dirty="0"/>
          </a:p>
          <a:p>
            <a:pPr defTabSz="457089" fontAlgn="b">
              <a:defRPr/>
            </a:pPr>
            <a:r>
              <a:rPr lang="nb-NO" sz="1100" dirty="0"/>
              <a:t>La studentene summe 2 eller3 sammen i 2 minutter  - Dette for å aktivisere og engasjerer studentene med en gang, og sette i gang tankeprosesser rundt dette.</a:t>
            </a:r>
          </a:p>
          <a:p>
            <a:pPr defTabSz="457089" fontAlgn="b">
              <a:defRPr/>
            </a:pPr>
            <a:r>
              <a:rPr lang="nb-NO" sz="1100" dirty="0"/>
              <a:t>«Nå kan dere drodle og snakke litt sammen om hvordan kan du som sykepleier være med på å forebygge resistensutvikling og sikre riktig og rasjonell </a:t>
            </a:r>
            <a:r>
              <a:rPr lang="nb-NO" sz="1100" dirty="0" err="1"/>
              <a:t>antibiotikabruk</a:t>
            </a:r>
            <a:r>
              <a:rPr lang="nb-NO" sz="1100" dirty="0"/>
              <a:t>.»</a:t>
            </a:r>
          </a:p>
          <a:p>
            <a:pPr rtl="0" eaLnBrk="1" fontAlgn="b" latinLnBrk="0" hangingPunct="1"/>
            <a:r>
              <a:rPr lang="nb-NO" sz="1100" dirty="0"/>
              <a:t> </a:t>
            </a:r>
          </a:p>
          <a:p>
            <a:pPr rtl="0" eaLnBrk="1" fontAlgn="b" latinLnBrk="0" hangingPunct="1"/>
            <a:r>
              <a:rPr lang="nb-NO" sz="1100" dirty="0"/>
              <a:t>Etterpå: </a:t>
            </a:r>
            <a:r>
              <a:rPr lang="nb-NO" sz="1100" b="1" dirty="0"/>
              <a:t>Ikke </a:t>
            </a:r>
            <a:r>
              <a:rPr lang="nb-NO" sz="1100" dirty="0"/>
              <a:t>bruk tid på oppsummeringsrunden og bare si at: «Nå skal vi se nærmere på akkurat dette dere her har snakket om, så følg med videre!</a:t>
            </a:r>
            <a:r>
              <a:rPr lang="nb-NO" sz="1100" dirty="0">
                <a:sym typeface="Wingdings" panose="05000000000000000000" pitchFamily="2" charset="2"/>
              </a:rPr>
              <a:t>…og gå så bare videre i undervisningen uten oppsummeringsrunde med studentene.</a:t>
            </a:r>
            <a:endParaRPr lang="nb-NO" sz="1100" dirty="0"/>
          </a:p>
          <a:p>
            <a:pPr rtl="0" eaLnBrk="1" fontAlgn="b" latinLnBrk="0" hangingPunct="1"/>
            <a:endParaRPr lang="nb-NO" sz="1100" dirty="0"/>
          </a:p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99BC9-E834-6DE2-82F5-C7F7C8D30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6B6D-5B73-7A4C-984B-75E154DA9EA3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0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666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b="0" dirty="0"/>
              <a:t>Du tenker kanskje at dette med riktigere antibiotikabruk og antibiotikastyring i utgangspunktet kun er en legeoppgave – og at dette kun angår dem – fordi det er de som ordinerer antibiotika – og det er kanskje ikke like tydelig hvilke oppgaver </a:t>
            </a:r>
            <a:r>
              <a:rPr lang="nb-NO" sz="1100" b="0" dirty="0" err="1"/>
              <a:t>spl</a:t>
            </a:r>
            <a:r>
              <a:rPr lang="nb-NO" sz="1100" b="0" dirty="0"/>
              <a:t> har inn i dette. </a:t>
            </a:r>
          </a:p>
          <a:p>
            <a:pPr defTabSz="457089">
              <a:defRPr/>
            </a:pPr>
            <a:endParaRPr lang="nb-NO" sz="1100" b="0" dirty="0"/>
          </a:p>
          <a:p>
            <a:pPr defTabSz="457089">
              <a:defRPr/>
            </a:pPr>
            <a:r>
              <a:rPr lang="nb-NO" sz="1100" b="0" dirty="0"/>
              <a:t>Og spør man sykepleiere om de bidrar til antibiotikastyring og hvordan de skal gjøre det, så er svaret oftest nei – men ser man på konkrete punkter innen antibiotikastyring, så viser det seg at de fleste faktisk driver aktivt med dette.</a:t>
            </a:r>
          </a:p>
          <a:p>
            <a:pPr defTabSz="457089">
              <a:defRPr/>
            </a:pPr>
            <a:r>
              <a:rPr lang="nb-NO" sz="1100" b="0" dirty="0"/>
              <a:t>For: Gjennom grunnleggende sykepleie utfører sykepleierprofesjonen oppgaver som er essensielle i antibiotikastyringen – </a:t>
            </a:r>
          </a:p>
          <a:p>
            <a:pPr defTabSz="457089">
              <a:defRPr/>
            </a:pPr>
            <a:endParaRPr lang="nb-NO" sz="1100" b="0" dirty="0"/>
          </a:p>
          <a:p>
            <a:r>
              <a:rPr lang="nb-NO" sz="1100" dirty="0"/>
              <a:t>For</a:t>
            </a:r>
            <a:r>
              <a:rPr lang="nb-NO" sz="1100" b="1" dirty="0"/>
              <a:t> daglig utfører s</a:t>
            </a:r>
            <a:r>
              <a:rPr lang="nb-NO" sz="1100" dirty="0"/>
              <a:t>ykepleiere </a:t>
            </a:r>
            <a:r>
              <a:rPr lang="nb-NO" sz="1100" b="1" dirty="0"/>
              <a:t>viktige oppgaver relatert til antibiotika, for hvem er det som?: </a:t>
            </a:r>
            <a:endParaRPr lang="nb-NO" sz="1100" dirty="0"/>
          </a:p>
          <a:p>
            <a:pPr marL="170644" indent="-170644" defTabSz="1825339"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administrere antibiotika, </a:t>
            </a:r>
          </a:p>
          <a:p>
            <a:pPr marL="170644" indent="-170644" defTabSz="1825339"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overvåke pasienten med hensyn til effekt og bivirkninger av antibiotika</a:t>
            </a:r>
          </a:p>
          <a:p>
            <a:pPr marL="170644" indent="-170644" defTabSz="1825339"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ta prøver, </a:t>
            </a:r>
          </a:p>
          <a:p>
            <a:pPr marL="170644" indent="-170644" defTabSz="1825339"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innhente prøvesvar, </a:t>
            </a:r>
          </a:p>
          <a:p>
            <a:pPr marL="170644" indent="-170644" defTabSz="1825339"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overvåke og sjekke allmenntilstand og vitale parametere, - og respons på behandlingen, </a:t>
            </a:r>
          </a:p>
          <a:p>
            <a:pPr marL="170644" indent="-170644" defTabSz="1825339">
              <a:buFont typeface="Arial" panose="020B0604020202020204" pitchFamily="34" charset="0"/>
              <a:buChar char="•"/>
              <a:defRPr/>
            </a:pPr>
            <a:r>
              <a:rPr lang="nb-NO" sz="1100" dirty="0"/>
              <a:t>allergier og bivirkninger </a:t>
            </a:r>
          </a:p>
          <a:p>
            <a:pPr defTabSz="1825339">
              <a:defRPr/>
            </a:pPr>
            <a:r>
              <a:rPr lang="nb-NO" sz="1100" dirty="0"/>
              <a:t>- </a:t>
            </a:r>
            <a:r>
              <a:rPr lang="nb-NO" sz="1100" b="1" dirty="0"/>
              <a:t>Alt dette påvirker hvordan antibiotika brukes. </a:t>
            </a:r>
          </a:p>
          <a:p>
            <a:pPr defTabSz="457089">
              <a:defRPr/>
            </a:pPr>
            <a:endParaRPr lang="nb-NO" sz="1100" dirty="0"/>
          </a:p>
          <a:p>
            <a:pPr defTabSz="457089">
              <a:defRPr/>
            </a:pPr>
            <a:r>
              <a:rPr lang="nb-NO" sz="1100" dirty="0"/>
              <a:t>–så det er derfor </a:t>
            </a:r>
            <a:r>
              <a:rPr lang="nb-NO" sz="1100" b="1" dirty="0"/>
              <a:t>viktig at dere er bevisste denne viktige rollen </a:t>
            </a:r>
            <a:r>
              <a:rPr lang="nb-NO" sz="1100" dirty="0"/>
              <a:t>dere har! </a:t>
            </a:r>
          </a:p>
          <a:p>
            <a:pPr defTabSz="457089">
              <a:defRPr/>
            </a:pPr>
            <a:r>
              <a:rPr lang="nb-NO" sz="1100" b="1" dirty="0"/>
              <a:t>Nå skal vi se nærmere på sykepleierens rolle, og hvordan og hvorfor dere er en viktig gruppe.</a:t>
            </a:r>
          </a:p>
          <a:p>
            <a:pPr defTabSz="457089">
              <a:defRPr/>
            </a:pPr>
            <a:endParaRPr lang="nb-NO" sz="1100" b="1" dirty="0"/>
          </a:p>
          <a:p>
            <a:pPr defTabSz="457089">
              <a:defRPr/>
            </a:pPr>
            <a:endParaRPr lang="nb-NO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732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000" dirty="0" err="1"/>
              <a:t>Når</a:t>
            </a:r>
            <a:r>
              <a:rPr lang="en-GB" sz="1000" dirty="0"/>
              <a:t> vi jobber med antibiotikastyring - </a:t>
            </a:r>
            <a:r>
              <a:rPr lang="en-GB" sz="1000" dirty="0" err="1"/>
              <a:t>sagt</a:t>
            </a:r>
            <a:r>
              <a:rPr lang="en-GB" sz="1000" dirty="0"/>
              <a:t> på </a:t>
            </a:r>
            <a:r>
              <a:rPr lang="en-GB" sz="1000" dirty="0" err="1"/>
              <a:t>en</a:t>
            </a:r>
            <a:r>
              <a:rPr lang="en-GB" sz="1000" dirty="0"/>
              <a:t> </a:t>
            </a:r>
            <a:r>
              <a:rPr lang="en-GB" sz="1000" dirty="0" err="1"/>
              <a:t>enkel</a:t>
            </a:r>
            <a:r>
              <a:rPr lang="en-GB" sz="1000" dirty="0"/>
              <a:t> mate-  </a:t>
            </a:r>
            <a:r>
              <a:rPr lang="en-GB" sz="1000" dirty="0" err="1"/>
              <a:t>så</a:t>
            </a:r>
            <a:r>
              <a:rPr lang="en-GB" sz="1000" dirty="0"/>
              <a:t> jobber </a:t>
            </a:r>
            <a:r>
              <a:rPr lang="en-GB" sz="1000" b="1" dirty="0"/>
              <a:t>vi </a:t>
            </a:r>
            <a:r>
              <a:rPr lang="en-GB" sz="1000" b="1" dirty="0" err="1"/>
              <a:t>egentlig</a:t>
            </a:r>
            <a:r>
              <a:rPr lang="en-GB" sz="1000" b="1" dirty="0"/>
              <a:t> </a:t>
            </a:r>
            <a:r>
              <a:rPr lang="en-GB" sz="1000" dirty="0"/>
              <a:t>for at:</a:t>
            </a:r>
          </a:p>
          <a:p>
            <a:pPr>
              <a:lnSpc>
                <a:spcPct val="90000"/>
              </a:lnSpc>
            </a:pPr>
            <a:r>
              <a:rPr lang="en-GB" sz="1000" dirty="0"/>
              <a:t> </a:t>
            </a:r>
            <a:r>
              <a:rPr lang="en-US" sz="1000" b="1" dirty="0"/>
              <a:t>Dagens </a:t>
            </a:r>
            <a:r>
              <a:rPr lang="en-US" sz="1000" b="1" dirty="0" err="1"/>
              <a:t>pasienter</a:t>
            </a:r>
            <a:r>
              <a:rPr lang="en-US" sz="1000" b="1" dirty="0"/>
              <a:t> </a:t>
            </a:r>
            <a:r>
              <a:rPr lang="en-US" sz="1000" b="1" dirty="0" err="1"/>
              <a:t>får</a:t>
            </a:r>
            <a:r>
              <a:rPr lang="en-US" sz="1000" b="1" dirty="0"/>
              <a:t> den </a:t>
            </a:r>
            <a:r>
              <a:rPr lang="en-US" sz="1000" b="1" dirty="0" err="1"/>
              <a:t>beste</a:t>
            </a:r>
            <a:r>
              <a:rPr lang="en-US" sz="1000" b="1" dirty="0"/>
              <a:t> </a:t>
            </a:r>
            <a:r>
              <a:rPr lang="en-US" sz="1000" b="1" dirty="0" err="1"/>
              <a:t>antibiotikabehandlingen</a:t>
            </a:r>
            <a:r>
              <a:rPr lang="en-US" sz="1000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000" dirty="0" err="1"/>
              <a:t>Slik</a:t>
            </a:r>
            <a:r>
              <a:rPr lang="en-US" sz="1000" dirty="0"/>
              <a:t> at: </a:t>
            </a:r>
            <a:r>
              <a:rPr lang="en-US" sz="1000" b="1" dirty="0" err="1"/>
              <a:t>Morgendagens</a:t>
            </a:r>
            <a:r>
              <a:rPr lang="en-US" sz="1000" b="1" dirty="0"/>
              <a:t> </a:t>
            </a:r>
            <a:r>
              <a:rPr lang="en-US" sz="1000" b="1" dirty="0" err="1"/>
              <a:t>pasienter</a:t>
            </a:r>
            <a:r>
              <a:rPr lang="en-US" sz="1000" b="1" dirty="0"/>
              <a:t> </a:t>
            </a:r>
            <a:r>
              <a:rPr lang="en-US" sz="1000" b="1" dirty="0" err="1"/>
              <a:t>skal</a:t>
            </a:r>
            <a:r>
              <a:rPr lang="en-US" sz="1000" b="1" dirty="0"/>
              <a:t> </a:t>
            </a:r>
            <a:r>
              <a:rPr lang="en-US" sz="1000" b="1" dirty="0" err="1"/>
              <a:t>få</a:t>
            </a:r>
            <a:r>
              <a:rPr lang="en-US" sz="1000" b="1" dirty="0"/>
              <a:t> </a:t>
            </a:r>
            <a:r>
              <a:rPr lang="en-US" sz="1000" b="1" dirty="0" err="1"/>
              <a:t>tilgang</a:t>
            </a:r>
            <a:r>
              <a:rPr lang="en-US" sz="1000" b="1" dirty="0"/>
              <a:t> på den </a:t>
            </a:r>
            <a:r>
              <a:rPr lang="en-US" sz="1000" b="1" dirty="0" err="1"/>
              <a:t>samme</a:t>
            </a:r>
            <a:r>
              <a:rPr lang="en-US" sz="1000" b="1" dirty="0"/>
              <a:t> </a:t>
            </a:r>
            <a:r>
              <a:rPr lang="en-US" sz="1000" b="1" dirty="0" err="1"/>
              <a:t>effektive</a:t>
            </a:r>
            <a:r>
              <a:rPr lang="en-US" sz="1000" b="1" dirty="0"/>
              <a:t> </a:t>
            </a:r>
            <a:r>
              <a:rPr lang="en-US" sz="1000" b="1" dirty="0" err="1"/>
              <a:t>antibiotikabehandlingen</a:t>
            </a:r>
            <a:endParaRPr lang="en-US" sz="1000" b="1" dirty="0"/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Her </a:t>
            </a:r>
            <a:r>
              <a:rPr lang="en-US" sz="1000" dirty="0" err="1"/>
              <a:t>kan</a:t>
            </a:r>
            <a:r>
              <a:rPr lang="en-US" sz="1000" dirty="0"/>
              <a:t> du </a:t>
            </a:r>
            <a:r>
              <a:rPr lang="en-US" sz="1000" dirty="0" err="1"/>
              <a:t>som</a:t>
            </a:r>
            <a:r>
              <a:rPr lang="en-US" sz="1000" dirty="0"/>
              <a:t> </a:t>
            </a:r>
            <a:r>
              <a:rPr lang="en-US" sz="1000" dirty="0" err="1"/>
              <a:t>sykepleier</a:t>
            </a:r>
            <a:r>
              <a:rPr lang="en-US" sz="1000" dirty="0"/>
              <a:t> </a:t>
            </a:r>
            <a:r>
              <a:rPr lang="en-US" sz="1000" dirty="0" err="1"/>
              <a:t>bidra</a:t>
            </a:r>
            <a:r>
              <a:rPr lang="en-US" sz="1000" dirty="0"/>
              <a:t>!</a:t>
            </a:r>
          </a:p>
          <a:p>
            <a:pPr>
              <a:lnSpc>
                <a:spcPct val="90000"/>
              </a:lnSpc>
            </a:pPr>
            <a:endParaRPr lang="en-GB" sz="1000" dirty="0"/>
          </a:p>
          <a:p>
            <a:pPr marL="0" marR="0" lvl="0" indent="0" algn="l" defTabSz="182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/>
              <a:t>Innen antibiotikastyring er det gjort mye forskning og laget flere retningslinjer, men søk viser at sykepleiere er lite inkludert i dette materialet </a:t>
            </a:r>
            <a:r>
              <a:rPr lang="nb-NO" sz="1000" i="1" dirty="0"/>
              <a:t>(R. N. </a:t>
            </a:r>
            <a:r>
              <a:rPr lang="nb-NO" sz="1000" i="1" dirty="0" err="1"/>
              <a:t>Olans</a:t>
            </a:r>
            <a:r>
              <a:rPr lang="nb-NO" sz="1000" i="1" dirty="0"/>
              <a:t>, </a:t>
            </a:r>
            <a:r>
              <a:rPr lang="nb-NO" sz="1000" i="1" dirty="0" err="1"/>
              <a:t>Olans</a:t>
            </a:r>
            <a:r>
              <a:rPr lang="nb-NO" sz="1000" i="1" dirty="0"/>
              <a:t> &amp; </a:t>
            </a:r>
            <a:r>
              <a:rPr lang="nb-NO" sz="1000" i="1" dirty="0" err="1"/>
              <a:t>Demaria</a:t>
            </a:r>
            <a:r>
              <a:rPr lang="nb-NO" sz="1000" i="1" dirty="0"/>
              <a:t>, 2016, s. 84).</a:t>
            </a:r>
          </a:p>
          <a:p>
            <a:pPr marL="0" marR="0" lvl="0" indent="0" algn="l" defTabSz="182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baseline="0" dirty="0"/>
              <a:t>og </a:t>
            </a:r>
            <a:r>
              <a:rPr lang="nb-NO" sz="1000" b="1" baseline="0" dirty="0" err="1"/>
              <a:t>spl</a:t>
            </a:r>
            <a:r>
              <a:rPr lang="nb-NO" sz="1000" b="1" baseline="0" dirty="0"/>
              <a:t> rolle er i liten grad beskrevet  </a:t>
            </a:r>
          </a:p>
          <a:p>
            <a:pPr marL="0" marR="0" lvl="0" indent="0" algn="l" defTabSz="182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baseline="0" dirty="0"/>
              <a:t>-og Det finnes ikke noen spesifikke retningslinjer i Norge for hva vi sykepleier skal gjøre. – så i denne forelesningen tar vi utgangspunkt i faglitteratur på området  </a:t>
            </a:r>
          </a:p>
          <a:p>
            <a:pPr defTabSz="1828080">
              <a:defRPr/>
            </a:pPr>
            <a:endParaRPr lang="nb-NO" sz="1000" dirty="0"/>
          </a:p>
          <a:p>
            <a:pPr defTabSz="1828080">
              <a:defRPr/>
            </a:pPr>
            <a:r>
              <a:rPr lang="nb-NO" sz="1000" dirty="0"/>
              <a:t>Men-  sykepleiere har en åpenbar rolle i </a:t>
            </a:r>
            <a:r>
              <a:rPr lang="nb-NO" sz="1000" dirty="0" err="1"/>
              <a:t>antibiotikastyringsprogram</a:t>
            </a:r>
            <a:r>
              <a:rPr lang="nb-NO" sz="1000" dirty="0"/>
              <a:t>, selv om det ikke er formelt kontekstualisert,  og det er nå </a:t>
            </a:r>
            <a:r>
              <a:rPr lang="nb-NO" sz="1000" b="0" dirty="0"/>
              <a:t>en økende anerkjennelse fra både nasjonale og internasjonale politikere at sykepleiere er viktige bidragsytere inn i antibiotikastyringen – </a:t>
            </a:r>
          </a:p>
          <a:p>
            <a:pPr defTabSz="1828080">
              <a:defRPr/>
            </a:pPr>
            <a:r>
              <a:rPr lang="nb-NO" sz="1000" b="1" dirty="0"/>
              <a:t> </a:t>
            </a:r>
          </a:p>
          <a:p>
            <a:pPr defTabSz="1828080">
              <a:defRPr/>
            </a:pPr>
            <a:r>
              <a:rPr lang="nb-NO" sz="1000" b="1" dirty="0"/>
              <a:t>Det har tidligere var mye av fokuset på legen </a:t>
            </a:r>
            <a:r>
              <a:rPr lang="nb-NO" sz="1000" dirty="0"/>
              <a:t>som forskriver antibiotika, og </a:t>
            </a:r>
            <a:r>
              <a:rPr lang="nb-NO" sz="1000" b="1" dirty="0"/>
              <a:t>ikke så mye på at tverrfaglig tilnærming </a:t>
            </a:r>
            <a:r>
              <a:rPr lang="nb-NO" sz="1000" dirty="0"/>
              <a:t>er viktig for å forbedre </a:t>
            </a:r>
            <a:r>
              <a:rPr lang="nb-NO" sz="1000" dirty="0" err="1"/>
              <a:t>antibiotikabruken</a:t>
            </a:r>
            <a:r>
              <a:rPr lang="nb-NO" sz="1000" dirty="0"/>
              <a:t>! (</a:t>
            </a:r>
            <a:r>
              <a:rPr lang="nb-NO" sz="1000" dirty="0" err="1"/>
              <a:t>Broom</a:t>
            </a:r>
            <a:r>
              <a:rPr lang="nb-NO" sz="1000" dirty="0"/>
              <a:t> et al.)</a:t>
            </a:r>
          </a:p>
          <a:p>
            <a:pPr defTabSz="1828080">
              <a:defRPr/>
            </a:pPr>
            <a:r>
              <a:rPr lang="nb-NO" sz="1000" dirty="0"/>
              <a:t>(-</a:t>
            </a:r>
            <a:r>
              <a:rPr lang="nb-NO" sz="1000" baseline="0" dirty="0"/>
              <a:t> </a:t>
            </a:r>
            <a:r>
              <a:rPr lang="nb-NO" sz="1000" dirty="0"/>
              <a:t>og det er leger, farmasøyter og mikrobiologer som tradisjonelt har medvirket til antibiotikastyring i sykehusene)</a:t>
            </a:r>
          </a:p>
          <a:p>
            <a:pPr defTabSz="1828080">
              <a:defRPr/>
            </a:pPr>
            <a:endParaRPr lang="nb-NO" sz="1000" dirty="0"/>
          </a:p>
          <a:p>
            <a:pPr defTabSz="1828080">
              <a:defRPr/>
            </a:pPr>
            <a:r>
              <a:rPr lang="nb-NO" sz="1000" dirty="0"/>
              <a:t>Det å jobbe med antibiotikastyring er en tverrfaglig jobb og krever en tverrfaglig tilnærming – men det er ikke like tydelige hvilke rolle sykepleierne har inn i dette arbeidet</a:t>
            </a:r>
          </a:p>
          <a:p>
            <a:pPr defTabSz="1828080">
              <a:defRPr/>
            </a:pPr>
            <a:endParaRPr lang="nb-NO" sz="1000" dirty="0"/>
          </a:p>
          <a:p>
            <a:pPr>
              <a:lnSpc>
                <a:spcPct val="90000"/>
              </a:lnSpc>
            </a:pPr>
            <a:r>
              <a:rPr lang="nb-NO" sz="1000" b="1" dirty="0"/>
              <a:t>Så hva er egentlig antibiotikastyring??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440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000" b="1" dirty="0"/>
              <a:t>Hva er egentlig Antibiotikastyring</a:t>
            </a:r>
            <a:r>
              <a:rPr lang="nb-NO" sz="1000" dirty="0"/>
              <a:t>? (- forsøke å gi studentene et innblikk i dette og blir «kjent» med dette begrepet)</a:t>
            </a:r>
          </a:p>
          <a:p>
            <a:r>
              <a:rPr lang="nb-NO" sz="1000" dirty="0"/>
              <a:t>For å </a:t>
            </a:r>
            <a:r>
              <a:rPr lang="nb-NO" sz="1000" b="1" dirty="0"/>
              <a:t>lykkes i arbeidet </a:t>
            </a:r>
            <a:r>
              <a:rPr lang="nb-NO" sz="1000" dirty="0"/>
              <a:t>med å fremme ansvarlig antibiotikabruk, </a:t>
            </a:r>
            <a:r>
              <a:rPr lang="nb-NO" sz="1000" b="1" dirty="0"/>
              <a:t>kreves en koordinert og planmessig tilnærming </a:t>
            </a:r>
            <a:r>
              <a:rPr lang="nb-NO" sz="1000" dirty="0"/>
              <a:t>– som vi kaller antibiotikastyring </a:t>
            </a:r>
          </a:p>
          <a:p>
            <a:pPr defTabSz="457089"/>
            <a:endParaRPr lang="nb-NO" sz="1000" dirty="0"/>
          </a:p>
          <a:p>
            <a:pPr defTabSz="457089"/>
            <a:r>
              <a:rPr lang="nb-NO" sz="1000" dirty="0" err="1"/>
              <a:t>Antibiotic</a:t>
            </a:r>
            <a:r>
              <a:rPr lang="nb-NO" sz="1000" dirty="0"/>
              <a:t> </a:t>
            </a:r>
            <a:r>
              <a:rPr lang="nb-NO" sz="1000" dirty="0" err="1"/>
              <a:t>Stewarship</a:t>
            </a:r>
            <a:r>
              <a:rPr lang="nb-NO" sz="1000" dirty="0"/>
              <a:t> – ansvarlig forvaltning/forvalterskap av antibiotika. Vær en god forvalter av denne verdifulle </a:t>
            </a:r>
            <a:r>
              <a:rPr lang="nb-NO" sz="1000" b="1" dirty="0"/>
              <a:t>ikke-fornybare ressursen</a:t>
            </a:r>
            <a:r>
              <a:rPr lang="nb-NO" sz="1000" dirty="0"/>
              <a:t>!  – </a:t>
            </a:r>
            <a:r>
              <a:rPr lang="nb-NO" sz="1000" b="1" dirty="0"/>
              <a:t>dette innbefatter både riktig bruk når det er indikert, samt unngå unødvendig bruk!</a:t>
            </a:r>
          </a:p>
          <a:p>
            <a:pPr marL="0" indent="0" defTabSz="342900">
              <a:buNone/>
              <a:defRPr/>
            </a:pPr>
            <a:endParaRPr lang="en-GB" sz="1000" dirty="0">
              <a:solidFill>
                <a:srgbClr val="0099CC"/>
              </a:solidFill>
              <a:latin typeface="Calibri"/>
            </a:endParaRPr>
          </a:p>
          <a:p>
            <a:pPr defTabSz="457089"/>
            <a:r>
              <a:rPr lang="nb-NO" sz="1000" b="1" dirty="0"/>
              <a:t>ANTIBIOTIKASTYRING</a:t>
            </a:r>
            <a:r>
              <a:rPr lang="nb-NO" sz="1000" b="1" dirty="0">
                <a:solidFill>
                  <a:srgbClr val="219993"/>
                </a:solidFill>
              </a:rPr>
              <a:t> </a:t>
            </a:r>
            <a:r>
              <a:rPr lang="nb-NO" sz="1000" dirty="0"/>
              <a:t>er en strategi, og kan defineres som: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Calibri (Brødtekst)"/>
              </a:rPr>
              <a:t>“</a:t>
            </a:r>
            <a:r>
              <a:rPr lang="en-GB" sz="1000" b="1" dirty="0">
                <a:solidFill>
                  <a:prstClr val="black"/>
                </a:solidFill>
                <a:latin typeface="Calibri (Brødtekst)"/>
              </a:rPr>
              <a:t>et sett </a:t>
            </a:r>
            <a:r>
              <a:rPr lang="en-GB" sz="1000" b="1" dirty="0" err="1">
                <a:solidFill>
                  <a:prstClr val="black"/>
                </a:solidFill>
                <a:latin typeface="Calibri (Brødtekst)"/>
              </a:rPr>
              <a:t>av</a:t>
            </a:r>
            <a:r>
              <a:rPr lang="en-GB" sz="1000" b="1" dirty="0">
                <a:solidFill>
                  <a:prstClr val="black"/>
                </a:solidFill>
                <a:latin typeface="Calibri (Brødtekst)"/>
              </a:rPr>
              <a:t> </a:t>
            </a:r>
            <a:r>
              <a:rPr lang="en-GB" sz="1000" b="1" dirty="0" err="1">
                <a:solidFill>
                  <a:prstClr val="black"/>
                </a:solidFill>
                <a:latin typeface="Calibri (Brødtekst)"/>
              </a:rPr>
              <a:t>koordinerte</a:t>
            </a:r>
            <a:r>
              <a:rPr lang="en-GB" sz="1000" b="1" dirty="0">
                <a:solidFill>
                  <a:prstClr val="black"/>
                </a:solidFill>
                <a:latin typeface="Calibri (Brødtekst)"/>
              </a:rPr>
              <a:t> </a:t>
            </a:r>
            <a:r>
              <a:rPr lang="en-GB" sz="1000" b="1" dirty="0" err="1">
                <a:solidFill>
                  <a:prstClr val="black"/>
                </a:solidFill>
                <a:latin typeface="Calibri (Brødtekst)"/>
              </a:rPr>
              <a:t>tiltak</a:t>
            </a:r>
            <a:r>
              <a:rPr lang="en-GB" sz="1000" b="1" dirty="0">
                <a:solidFill>
                  <a:prstClr val="black"/>
                </a:solidFill>
                <a:latin typeface="Calibri (Brødtekst)"/>
              </a:rPr>
              <a:t> </a:t>
            </a:r>
            <a:r>
              <a:rPr lang="en-GB" sz="1000" b="1" dirty="0" err="1">
                <a:solidFill>
                  <a:prstClr val="black"/>
                </a:solidFill>
                <a:latin typeface="Calibri (Brødtekst)"/>
              </a:rPr>
              <a:t>som</a:t>
            </a:r>
            <a:r>
              <a:rPr lang="en-GB" sz="1000" b="1" dirty="0">
                <a:solidFill>
                  <a:prstClr val="black"/>
                </a:solidFill>
                <a:latin typeface="Calibri (Brødtekst)"/>
              </a:rPr>
              <a:t> </a:t>
            </a:r>
            <a:r>
              <a:rPr lang="en-GB" sz="1000" b="1" dirty="0" err="1">
                <a:solidFill>
                  <a:prstClr val="black"/>
                </a:solidFill>
                <a:latin typeface="Calibri (Brødtekst)"/>
              </a:rPr>
              <a:t>fremmer</a:t>
            </a:r>
            <a:r>
              <a:rPr lang="en-GB" sz="1000" b="1" dirty="0">
                <a:solidFill>
                  <a:prstClr val="black"/>
                </a:solidFill>
                <a:latin typeface="Calibri (Brødtekst)"/>
              </a:rPr>
              <a:t> </a:t>
            </a:r>
            <a:r>
              <a:rPr lang="en-GB" sz="1000" b="1" dirty="0" err="1">
                <a:solidFill>
                  <a:prstClr val="black"/>
                </a:solidFill>
                <a:latin typeface="Calibri (Brødtekst)"/>
              </a:rPr>
              <a:t>ansvarlig</a:t>
            </a:r>
            <a:r>
              <a:rPr lang="en-GB" sz="1000" b="1" dirty="0">
                <a:solidFill>
                  <a:prstClr val="black"/>
                </a:solidFill>
                <a:latin typeface="Calibri (Brødtekst)"/>
              </a:rPr>
              <a:t> antibiotikabruk</a:t>
            </a:r>
            <a:r>
              <a:rPr lang="en-GB" sz="1000" dirty="0">
                <a:solidFill>
                  <a:prstClr val="black"/>
                </a:solidFill>
                <a:latin typeface="Calibri (Brødtekst)"/>
              </a:rPr>
              <a:t>” - </a:t>
            </a:r>
            <a:r>
              <a:rPr lang="nb-NO" sz="1000" dirty="0"/>
              <a:t>(</a:t>
            </a:r>
            <a:r>
              <a:rPr lang="nb-NO" sz="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Dyar</a:t>
            </a:r>
            <a:r>
              <a:rPr lang="nb-NO" sz="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OJ, </a:t>
            </a:r>
            <a:r>
              <a:rPr lang="nb-NO" sz="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Huttner</a:t>
            </a:r>
            <a:r>
              <a:rPr lang="nb-NO" sz="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B, </a:t>
            </a:r>
            <a:r>
              <a:rPr lang="nb-NO" sz="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Schouten</a:t>
            </a:r>
            <a:r>
              <a:rPr lang="nb-NO" sz="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J, </a:t>
            </a:r>
            <a:r>
              <a:rPr lang="nb-NO" sz="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Pulcini</a:t>
            </a:r>
            <a:r>
              <a:rPr lang="nb-NO" sz="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C. </a:t>
            </a:r>
            <a:r>
              <a:rPr lang="nb-NO" sz="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What</a:t>
            </a:r>
            <a:r>
              <a:rPr lang="nb-NO" sz="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is antimicrobial </a:t>
            </a:r>
            <a:r>
              <a:rPr lang="nb-NO" sz="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stewardship</a:t>
            </a:r>
            <a:r>
              <a:rPr lang="nb-NO" sz="800" i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nb-NO" sz="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Clinical</a:t>
            </a:r>
            <a:r>
              <a:rPr lang="nb-NO" sz="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b-NO" sz="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Microbiology</a:t>
            </a:r>
            <a:r>
              <a:rPr lang="nb-NO" sz="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nb-NO" sz="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Infection</a:t>
            </a:r>
            <a:r>
              <a:rPr lang="nb-NO" sz="800" i="1" dirty="0">
                <a:latin typeface="Times New Roman" panose="02020603050405020304" pitchFamily="18" charset="0"/>
                <a:ea typeface="Calibri" panose="020F0502020204030204" pitchFamily="34" charset="0"/>
              </a:rPr>
              <a:t>. 2017;23(11):793-8. Tilgjengelig fra: </a:t>
            </a:r>
            <a:r>
              <a:rPr lang="nb-NO" sz="800" i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https://www.sciencedirect.com/science/article/pii/S1198743X17304895</a:t>
            </a:r>
            <a:r>
              <a:rPr lang="nb-NO" sz="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nb-NO" sz="800" dirty="0"/>
          </a:p>
          <a:p>
            <a:pPr marL="0" indent="0" defTabSz="342900">
              <a:buNone/>
              <a:defRPr/>
            </a:pPr>
            <a:endParaRPr lang="nb-NO" sz="1000" b="1" i="0" dirty="0">
              <a:solidFill>
                <a:srgbClr val="333333"/>
              </a:solidFill>
              <a:effectLst/>
              <a:latin typeface="Inter"/>
            </a:endParaRPr>
          </a:p>
          <a:p>
            <a:pPr marL="0" indent="0" defTabSz="342900">
              <a:buNone/>
              <a:defRPr/>
            </a:pPr>
            <a:r>
              <a:rPr lang="nb-NO" sz="1100" b="1" i="0" dirty="0">
                <a:solidFill>
                  <a:srgbClr val="333333"/>
                </a:solidFill>
                <a:effectLst/>
                <a:latin typeface="Inter"/>
              </a:rPr>
              <a:t>Summen av alle tiltak og handlinger man gjør </a:t>
            </a:r>
            <a:r>
              <a:rPr lang="nb-NO" sz="1100" dirty="0"/>
              <a:t>som </a:t>
            </a:r>
            <a:r>
              <a:rPr lang="nb-NO" sz="1100" b="1" dirty="0"/>
              <a:t>fremmer at ANTIBIOTIKA brukes ANSVARLIG </a:t>
            </a:r>
            <a:r>
              <a:rPr lang="nb-NO" sz="1100" b="1" i="0" dirty="0">
                <a:solidFill>
                  <a:srgbClr val="333333"/>
                </a:solidFill>
                <a:effectLst/>
                <a:latin typeface="Inter"/>
              </a:rPr>
              <a:t>….</a:t>
            </a:r>
          </a:p>
          <a:p>
            <a:endParaRPr lang="nb-NO" sz="1000" b="1" dirty="0"/>
          </a:p>
          <a:p>
            <a:r>
              <a:rPr lang="nb-NO" sz="1000" b="1" dirty="0"/>
              <a:t>Grunnleggende strategier og rutiner og strukturer og systemer som skal ivareta riktig antibiotikabehandling – uavhengig av hvem som er på jobb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dirty="0"/>
              <a:t>Lokalt tilpassede tiltak </a:t>
            </a:r>
            <a:r>
              <a:rPr lang="nb-NO" sz="1000" dirty="0"/>
              <a:t>som </a:t>
            </a:r>
            <a:r>
              <a:rPr lang="nb-NO" sz="1000" b="1" dirty="0"/>
              <a:t>fremmer at ANTIBIOTIKA brukes ANSVARLIG – en struktur. Ikke ett tiltak, men summen av disse tiltakene.</a:t>
            </a:r>
          </a:p>
          <a:p>
            <a:endParaRPr lang="nb-NO" sz="1000" dirty="0"/>
          </a:p>
          <a:p>
            <a:r>
              <a:rPr lang="nb-NO" sz="1000" dirty="0"/>
              <a:t>(Et </a:t>
            </a:r>
            <a:r>
              <a:rPr lang="nb-NO" sz="1000" b="1" dirty="0" err="1"/>
              <a:t>antibiotikastyringsprogram</a:t>
            </a:r>
            <a:r>
              <a:rPr lang="nb-NO" sz="1000" dirty="0"/>
              <a:t> er en organisasjonsstruktur i helseinstitusjonen - kom som en del av </a:t>
            </a:r>
            <a:r>
              <a:rPr lang="nb-NO" sz="1000" b="1" dirty="0"/>
              <a:t>Handlingsplanen mot antibiotikaresistens i helsetjenesten, </a:t>
            </a:r>
            <a:r>
              <a:rPr lang="nb-NO" sz="1000" dirty="0"/>
              <a:t>som ble lansert i januar 2016 for å få redusere AB bruken</a:t>
            </a:r>
            <a:r>
              <a:rPr lang="nb-NO" sz="1000" b="1" dirty="0"/>
              <a:t>.)</a:t>
            </a:r>
          </a:p>
          <a:p>
            <a:pPr marL="0" indent="0" defTabSz="342900">
              <a:buNone/>
              <a:defRPr/>
            </a:pPr>
            <a:endParaRPr lang="nb-NO" sz="1200" dirty="0"/>
          </a:p>
          <a:p>
            <a:pPr defTabSz="1828080">
              <a:defRPr/>
            </a:pPr>
            <a:r>
              <a:rPr lang="nb-NO" sz="800" b="1" dirty="0"/>
              <a:t>Tilleggsinfo: </a:t>
            </a:r>
          </a:p>
          <a:p>
            <a:r>
              <a:rPr lang="nb-NO" sz="800" dirty="0" err="1"/>
              <a:t>Antibiotikastyringsprogram</a:t>
            </a:r>
            <a:r>
              <a:rPr lang="nb-NO" sz="800" dirty="0"/>
              <a:t> handler om å jobbe med </a:t>
            </a:r>
            <a:r>
              <a:rPr lang="nb-NO" sz="800" dirty="0" err="1"/>
              <a:t>antibiotikaforbruk</a:t>
            </a:r>
            <a:r>
              <a:rPr lang="nb-NO" sz="800" dirty="0"/>
              <a:t> på systemnivå</a:t>
            </a:r>
            <a:r>
              <a:rPr lang="nb-NO" sz="800" b="1" dirty="0"/>
              <a:t>, </a:t>
            </a:r>
            <a:r>
              <a:rPr lang="nb-NO" sz="800" dirty="0"/>
              <a:t>og å bidra til at mange andre også gjør dette. </a:t>
            </a:r>
          </a:p>
          <a:p>
            <a:r>
              <a:rPr lang="nb-NO" sz="800" dirty="0"/>
              <a:t>Det er vist at innføring av slike programmer fører til en reduksjon i antibiotikabruk, sykehuskostnader, forekomst av kolonisering og infeksjoner med </a:t>
            </a:r>
            <a:r>
              <a:rPr lang="nb-NO" sz="800" dirty="0" err="1"/>
              <a:t>antibiotikaresistente</a:t>
            </a:r>
            <a:r>
              <a:rPr lang="nb-NO" sz="800" dirty="0"/>
              <a:t> bakterier. Kilde: A-temaet OUS</a:t>
            </a:r>
          </a:p>
          <a:p>
            <a:pPr defTabSz="457144">
              <a:defRPr/>
            </a:pPr>
            <a:r>
              <a:rPr lang="nb-NO" sz="800" dirty="0"/>
              <a:t>Et sentralt element i disse programmene er ansvarliggjøring av lederne ved at de stiller ressurser til rådighet og etterspør status.</a:t>
            </a:r>
          </a:p>
          <a:p>
            <a:pPr defTabSz="457144">
              <a:defRPr/>
            </a:pPr>
            <a:r>
              <a:rPr lang="nb-NO" sz="800" dirty="0" err="1"/>
              <a:t>Antibiotikateam</a:t>
            </a:r>
            <a:r>
              <a:rPr lang="nb-NO" sz="800" dirty="0"/>
              <a:t> som drifter programmene I Helseforetak er det i dag et overordnet </a:t>
            </a:r>
            <a:r>
              <a:rPr lang="nb-NO" sz="800" dirty="0" err="1"/>
              <a:t>antibiotikateam</a:t>
            </a:r>
            <a:r>
              <a:rPr lang="nb-NO" sz="800" dirty="0"/>
              <a:t> som driver </a:t>
            </a:r>
            <a:r>
              <a:rPr lang="nb-NO" sz="800" dirty="0" err="1"/>
              <a:t>antibiotikastyringsarbeidet</a:t>
            </a:r>
            <a:r>
              <a:rPr lang="nb-NO" sz="800" dirty="0"/>
              <a:t>; i tillegg anbefales etablering av lokale, tverrfaglige </a:t>
            </a:r>
            <a:r>
              <a:rPr lang="nb-NO" sz="800" dirty="0" err="1"/>
              <a:t>antibiotikateam</a:t>
            </a:r>
            <a:r>
              <a:rPr lang="nb-NO" sz="800" dirty="0"/>
              <a:t> i enhetene, som skal jobbe med tiltak rettet mot antibiotikabruk </a:t>
            </a:r>
            <a:r>
              <a:rPr lang="nb-NO" sz="800" i="1" dirty="0"/>
              <a:t>(Skodvin, Neteland &amp; Gjerde, 2016, s. 1)</a:t>
            </a:r>
            <a:r>
              <a:rPr lang="nb-NO" sz="800" dirty="0"/>
              <a:t>.</a:t>
            </a:r>
          </a:p>
          <a:p>
            <a:pPr marL="171429" indent="-171429" defTabSz="457144">
              <a:buFontTx/>
              <a:buChar char="-"/>
              <a:defRPr/>
            </a:pPr>
            <a:r>
              <a:rPr lang="nb-NO" sz="800" dirty="0"/>
              <a:t>Et annet sentralt element er overvåkning av antibiotikabruk og resistens.</a:t>
            </a:r>
          </a:p>
          <a:p>
            <a:pPr marL="171429" indent="-171429" defTabSz="457144">
              <a:buFontTx/>
              <a:buChar char="-"/>
              <a:defRPr/>
            </a:pPr>
            <a:r>
              <a:rPr lang="nb-NO" sz="800" dirty="0"/>
              <a:t>Undervisning og gjennomføring av intervensjoner eller forbedringsarbeid som fremmer god bruk av antibiotika.</a:t>
            </a:r>
          </a:p>
          <a:p>
            <a:pPr defTabSz="1828080">
              <a:defRPr/>
            </a:pPr>
            <a:endParaRPr lang="nb-NO" sz="800" dirty="0"/>
          </a:p>
          <a:p>
            <a:pPr defTabSz="1828080">
              <a:defRPr/>
            </a:pPr>
            <a:r>
              <a:rPr lang="nb-NO" sz="800" b="1" dirty="0"/>
              <a:t>Tilleggsinformasjon/Tilleggsstoff:</a:t>
            </a:r>
          </a:p>
          <a:p>
            <a:pPr marL="171409" indent="-171409" defTabSz="1828080">
              <a:buFont typeface="Arial" panose="020B0604020202020204" pitchFamily="34" charset="0"/>
              <a:buChar char="•"/>
              <a:defRPr/>
            </a:pPr>
            <a:r>
              <a:rPr lang="nb-NO" sz="800" dirty="0"/>
              <a:t>I</a:t>
            </a:r>
            <a:r>
              <a:rPr lang="nb-NO" sz="800" i="1" dirty="0"/>
              <a:t> </a:t>
            </a:r>
            <a:r>
              <a:rPr lang="nb-NO" sz="800" dirty="0"/>
              <a:t>en fordypningsoppgaven til Langeland (2017) ble det ikke identifisert studier som har forsket på effekten av sykepleieres medvirkning i </a:t>
            </a:r>
            <a:r>
              <a:rPr lang="nb-NO" sz="800" dirty="0" err="1"/>
              <a:t>antibiotikaprogram</a:t>
            </a:r>
            <a:r>
              <a:rPr lang="nb-NO" sz="800" dirty="0"/>
              <a:t>. Litteraturfunnene er sammenfallende og peker på at sykepleiere har en åpenbar rolle i </a:t>
            </a:r>
            <a:r>
              <a:rPr lang="nb-NO" sz="800" dirty="0" err="1"/>
              <a:t>antibiotikastyringsprogram</a:t>
            </a:r>
            <a:r>
              <a:rPr lang="nb-NO" sz="800" dirty="0"/>
              <a:t>, selv om det ikke er formelt kontekstualisert. Sykepleiere må inkluderes som aktive deltagere i handlingsplaner og lokale </a:t>
            </a:r>
            <a:r>
              <a:rPr lang="nb-NO" sz="800" dirty="0" err="1"/>
              <a:t>antibiotikateam</a:t>
            </a:r>
            <a:r>
              <a:rPr lang="nb-NO" sz="800" dirty="0"/>
              <a:t>. Det konkluderes med at videre forskning bør måle effekten av sykepleiermedvirkning i arbeidet med antibiotikastyring.</a:t>
            </a:r>
          </a:p>
          <a:p>
            <a:pPr marL="171409" indent="-171409" defTabSz="1828080">
              <a:buFont typeface="Arial" panose="020B0604020202020204" pitchFamily="34" charset="0"/>
              <a:buChar char="•"/>
              <a:defRPr/>
            </a:pPr>
            <a:r>
              <a:rPr lang="nb-NO" sz="800" dirty="0"/>
              <a:t>Implementering av </a:t>
            </a:r>
            <a:r>
              <a:rPr lang="nb-NO" sz="800" dirty="0" err="1"/>
              <a:t>antibiotikastyringsprogram</a:t>
            </a:r>
            <a:r>
              <a:rPr lang="nb-NO" sz="800" dirty="0"/>
              <a:t> i enkeltsykehus i Danmark og Sverige har gitt betydelige reduksjoner på 30-50 prosent i bruken av </a:t>
            </a:r>
            <a:r>
              <a:rPr lang="nb-NO" sz="800" dirty="0" err="1"/>
              <a:t>bredspektrede</a:t>
            </a:r>
            <a:r>
              <a:rPr lang="nb-NO" sz="800" dirty="0"/>
              <a:t> antibiotika som </a:t>
            </a:r>
            <a:r>
              <a:rPr lang="nb-NO" sz="800" dirty="0" err="1"/>
              <a:t>cefalosporiner</a:t>
            </a:r>
            <a:r>
              <a:rPr lang="nb-NO" sz="800" dirty="0"/>
              <a:t> og kinoloner i løpet av ett til to år.</a:t>
            </a:r>
            <a:endParaRPr lang="nb-NO" sz="800" i="1" dirty="0"/>
          </a:p>
          <a:p>
            <a:pPr defTabSz="1828080">
              <a:defRPr/>
            </a:pPr>
            <a:endParaRPr lang="nb-NO" sz="800" i="1" dirty="0"/>
          </a:p>
          <a:p>
            <a:endParaRPr lang="nb-NO" sz="800" i="1" dirty="0"/>
          </a:p>
          <a:p>
            <a:endParaRPr lang="nb-NO" sz="800" i="1" dirty="0"/>
          </a:p>
          <a:p>
            <a:endParaRPr lang="nb-NO" sz="8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46B6D-5B73-7A4C-984B-75E154DA9EA3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741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dirty="0"/>
              <a:t>Hovedmålet med antibiotikastyring </a:t>
            </a:r>
            <a:r>
              <a:rPr lang="nb-NO" sz="1000" dirty="0"/>
              <a:t>er å </a:t>
            </a:r>
            <a:r>
              <a:rPr lang="nb-NO" sz="1000" b="1" dirty="0"/>
              <a:t>optimalisere kliniske resultater </a:t>
            </a:r>
            <a:r>
              <a:rPr lang="nb-NO" sz="1000" dirty="0"/>
              <a:t>og samtidig </a:t>
            </a:r>
            <a:r>
              <a:rPr lang="nb-NO" sz="1000" b="1" dirty="0"/>
              <a:t>minimalisere utilsiktede konsekvenser </a:t>
            </a:r>
            <a:r>
              <a:rPr lang="nb-NO" sz="1000" dirty="0"/>
              <a:t>av antibiotikabruk, som resistensutvikling og toksisitet. – </a:t>
            </a:r>
          </a:p>
          <a:p>
            <a:endParaRPr lang="nb-NO" sz="1000" b="1" dirty="0">
              <a:solidFill>
                <a:srgbClr val="219993"/>
              </a:solidFill>
            </a:endParaRPr>
          </a:p>
          <a:p>
            <a:pPr defTabSz="457089">
              <a:defRPr/>
            </a:pPr>
            <a:r>
              <a:rPr lang="nb-NO" sz="1000" b="1" dirty="0"/>
              <a:t>Hovedmålet med antibiotikastyring er:</a:t>
            </a:r>
          </a:p>
          <a:p>
            <a:pPr defTabSz="457089">
              <a:defRPr/>
            </a:pPr>
            <a:r>
              <a:rPr lang="nb-NO" sz="1000" b="1" dirty="0"/>
              <a:t>Optimal og riktig antibiotikabruk </a:t>
            </a:r>
            <a:r>
              <a:rPr lang="nb-NO" sz="1000" dirty="0"/>
              <a:t>er å gi det mest effektive og tryggeste antibiotikum </a:t>
            </a:r>
            <a:r>
              <a:rPr lang="nb-NO" sz="1000" b="1" dirty="0"/>
              <a:t>mot den sykdomsfremkallende bakterien</a:t>
            </a:r>
            <a:r>
              <a:rPr lang="nb-NO" sz="1000" dirty="0"/>
              <a:t>, </a:t>
            </a:r>
          </a:p>
          <a:p>
            <a:pPr defTabSz="457089">
              <a:defRPr/>
            </a:pPr>
            <a:r>
              <a:rPr lang="nb-NO" sz="1000" dirty="0"/>
              <a:t>med minst mulig resistensutvikling og påvirkning av normalfloraen </a:t>
            </a:r>
          </a:p>
          <a:p>
            <a:pPr defTabSz="457089">
              <a:defRPr/>
            </a:pPr>
            <a:endParaRPr lang="nb-NO" sz="1000" b="1" dirty="0"/>
          </a:p>
          <a:p>
            <a:pPr defTabSz="457089">
              <a:defRPr/>
            </a:pPr>
            <a:r>
              <a:rPr lang="nb-NO" sz="1000" b="1" dirty="0"/>
              <a:t>Mao: best mulig klinisk resultat med minst mulige negative effekter for pasient og omgivelsene</a:t>
            </a:r>
          </a:p>
          <a:p>
            <a:pPr defTabSz="1828303">
              <a:defRPr/>
            </a:pPr>
            <a:endParaRPr lang="nb-NO" sz="1000" b="1" dirty="0"/>
          </a:p>
          <a:p>
            <a:pPr defTabSz="1828303">
              <a:defRPr/>
            </a:pPr>
            <a:endParaRPr lang="nb-NO" sz="1000" b="0" i="0" dirty="0">
              <a:solidFill>
                <a:srgbClr val="333333"/>
              </a:solidFill>
              <a:effectLst/>
              <a:latin typeface="Inter"/>
            </a:endParaRPr>
          </a:p>
          <a:p>
            <a:endParaRPr lang="nb-NO" sz="1000" b="0" i="0" dirty="0">
              <a:solidFill>
                <a:srgbClr val="333333"/>
              </a:solidFill>
              <a:effectLst/>
              <a:latin typeface="Inter"/>
            </a:endParaRPr>
          </a:p>
          <a:p>
            <a:endParaRPr lang="nb-NO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8AD8F3-0350-44BA-933B-98872F5805A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18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0935"/>
            <a:ext cx="7772400" cy="1364830"/>
          </a:xfrm>
        </p:spPr>
        <p:txBody>
          <a:bodyPr bIns="0" anchor="b" anchorCtr="0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9651"/>
            <a:ext cx="6400800" cy="1351443"/>
          </a:xfrm>
        </p:spPr>
        <p:txBody>
          <a:bodyPr/>
          <a:lstStyle>
            <a:lvl1pPr marL="0" indent="0" algn="ctr">
              <a:buNone/>
              <a:defRPr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CC9B-E4DD-4E58-A053-8C8E963B41EA}" type="datetime1">
              <a:rPr lang="en-US" smtClean="0"/>
              <a:t>9/17/2025</a:t>
            </a:fld>
            <a:endParaRPr lang="en-US" dirty="0"/>
          </a:p>
        </p:txBody>
      </p:sp>
      <p:pic>
        <p:nvPicPr>
          <p:cNvPr id="10" name="Picture 9" descr="logo asp rgb_01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87" y="4097567"/>
            <a:ext cx="4278742" cy="22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8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010173" y="1"/>
            <a:ext cx="413382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BD4B-CD41-498A-A753-CC8FE1D4A957}" type="datetime1">
              <a:rPr lang="en-US" smtClean="0"/>
              <a:t>9/17/2025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6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10173" y="1"/>
            <a:ext cx="413382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580"/>
            <a:ext cx="3008313" cy="748104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449"/>
            <a:ext cx="5111750" cy="46887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1565"/>
            <a:ext cx="3008313" cy="40275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E371-9B8B-449E-99A1-8FE7A57E0711}" type="datetime1">
              <a:rPr lang="en-US" smtClean="0"/>
              <a:t>9/17/2025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2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C0D6-F9BD-484D-AE91-F2BE7CE1589E}" type="datetime1">
              <a:rPr lang="en-US" smtClean="0"/>
              <a:t>9/17/2025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4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44E9B5E-154C-4953-86D0-611B2632117F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7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595" y="1825625"/>
            <a:ext cx="3753256" cy="41529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8372" y="1825625"/>
            <a:ext cx="3829922" cy="41529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2B81E3DB-807F-4EF4-A3B5-F22DEF73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16EDB9-171D-4C15-B8C6-14B0D3C5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94" y="655756"/>
            <a:ext cx="7886700" cy="7694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3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35482" y="2292500"/>
            <a:ext cx="8229600" cy="3579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3F07-9756-48E4-A611-28A908CE875D}" type="datetime1">
              <a:rPr lang="en-US" smtClean="0"/>
              <a:t>9/17/2025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0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10173" y="1"/>
            <a:ext cx="413382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2A03-BB3F-48D5-95CC-7D66B3AC3456}" type="datetime1">
              <a:rPr lang="en-US" smtClean="0"/>
              <a:t>9/17/2025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4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D854-99DF-4CAE-8D34-2A4E29E22C78}" type="datetime1">
              <a:rPr lang="en-US" smtClean="0"/>
              <a:t>9/17/2025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5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10173" y="1"/>
            <a:ext cx="413382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482" y="2292500"/>
            <a:ext cx="4038600" cy="35966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482" y="2292500"/>
            <a:ext cx="4038600" cy="35966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41E0-3790-4A15-AC9E-5E85CE5DD21B}" type="datetime1">
              <a:rPr lang="en-US" smtClean="0"/>
              <a:t>9/17/2025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5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010173" y="1"/>
            <a:ext cx="413382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150" y="137274"/>
            <a:ext cx="75076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142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142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0A8C-386A-48C1-9822-754E24DFB1D1}" type="datetime1">
              <a:rPr lang="en-US" smtClean="0"/>
              <a:t>9/17/2025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4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9660-032F-4B57-B3AA-57486EF1239A}" type="datetime1">
              <a:rPr lang="en-US" smtClean="0"/>
              <a:t>9/17/2025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1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10173" y="1"/>
            <a:ext cx="413382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C94C-AD9F-45F4-A8B2-EE54640D3E4C}" type="datetime1">
              <a:rPr lang="en-US" smtClean="0"/>
              <a:t>9/17/2025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9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D9B1-3880-4D06-A6A9-B9023A6E26B9}" type="datetime1">
              <a:rPr lang="en-US" smtClean="0"/>
              <a:t>9/17/2025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5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482" y="1149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482" y="2292500"/>
            <a:ext cx="8229600" cy="3579262"/>
          </a:xfrm>
          <a:prstGeom prst="rect">
            <a:avLst/>
          </a:prstGeom>
        </p:spPr>
        <p:txBody>
          <a:bodyPr vert="horz" lIns="144000" tIns="1800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0" y="5980649"/>
            <a:ext cx="7020000" cy="626400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 vert="horz" lIns="540000" tIns="45720" rIns="91440" bIns="93600" rtlCol="0" anchor="ctr"/>
          <a:lstStyle>
            <a:lvl1pPr algn="ctr">
              <a:defRPr sz="1200">
                <a:solidFill>
                  <a:srgbClr val="219993"/>
                </a:solidFill>
              </a:defRPr>
            </a:lvl1pPr>
          </a:lstStyle>
          <a:p>
            <a:pPr algn="l"/>
            <a:endParaRPr lang="en-US" sz="24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5401592" y="6112781"/>
            <a:ext cx="1275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rgbClr val="219993"/>
                </a:solidFill>
              </a:defRPr>
            </a:lvl1pPr>
          </a:lstStyle>
          <a:p>
            <a:fld id="{A778A144-7081-4621-9FA7-E316DE6EBC01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207200" y="5980649"/>
            <a:ext cx="1936800" cy="626400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 vert="horz" lIns="144000" tIns="45720" rIns="91440" bIns="45720" rtlCol="0" anchor="ctr"/>
          <a:lstStyle>
            <a:lvl1pPr algn="ctr">
              <a:defRPr sz="1800" baseline="0">
                <a:solidFill>
                  <a:srgbClr val="2EC4BB"/>
                </a:solidFill>
              </a:defRPr>
            </a:lvl1pPr>
          </a:lstStyle>
          <a:p>
            <a:fld id="{5D310BF4-4FB1-EF42-A6F9-E197B72E94C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4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9" r:id="rId8"/>
    <p:sldLayoutId id="2147483655" r:id="rId9"/>
    <p:sldLayoutId id="2147483660" r:id="rId10"/>
    <p:sldLayoutId id="2147483656" r:id="rId11"/>
    <p:sldLayoutId id="2147483657" r:id="rId12"/>
    <p:sldLayoutId id="2147483661" r:id="rId13"/>
    <p:sldLayoutId id="2147483662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000" indent="-342900" algn="l" defTabSz="457200" rtl="0" eaLnBrk="1" latinLnBrk="0" hangingPunct="1">
        <a:spcBef>
          <a:spcPct val="20000"/>
        </a:spcBef>
        <a:buClr>
          <a:srgbClr val="2EC4BB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1999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EC4BB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1999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EC4BB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ntibiotika.no/wp-content/uploads/2018/05/Gruppe-4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ibiotika.no/asp/kurs-og-undervisning/sykepleierstudenter/undervisningsmateriell/aktuelle-videoer-til-sykepleierundervisnin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LaGmQJNlE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32233300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er-du-antibiotikasmart-kortversjon/35a164d0-70ec-4feb-b652-26977cb6310e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www.kahoot.it/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ajic.2017.12.016" TargetMode="External"/><Relationship Id="rId13" Type="http://schemas.openxmlformats.org/officeDocument/2006/relationships/hyperlink" Target="https://doi.org/10.1111/jocn.16657" TargetMode="External"/><Relationship Id="rId3" Type="http://schemas.openxmlformats.org/officeDocument/2006/relationships/hyperlink" Target="https://doi.org/10.4220/Sykepleiens.2022.90194" TargetMode="External"/><Relationship Id="rId7" Type="http://schemas.openxmlformats.org/officeDocument/2006/relationships/hyperlink" Target="https://www.regjeringen.no/contentassets/915655269bc04a47928fce917e4b25f5/handlingsplan-antibiotikaresistens.pdf" TargetMode="External"/><Relationship Id="rId12" Type="http://schemas.openxmlformats.org/officeDocument/2006/relationships/hyperlink" Target="https://s100.copyright.com/AppDispatchServlet?publisherName=ELS&amp;contentID=S0195670119303135&amp;orderBeanReset=true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" TargetMode="External"/><Relationship Id="rId11" Type="http://schemas.openxmlformats.org/officeDocument/2006/relationships/hyperlink" Target="https://doi-org.ezproxy.uio.no/10.1016/j.jhin.2019.08.001" TargetMode="External"/><Relationship Id="rId5" Type="http://schemas.openxmlformats.org/officeDocument/2006/relationships/hyperlink" Target="https://www.sciencedirect.com/science/article/pii/S1198743X17304895" TargetMode="External"/><Relationship Id="rId10" Type="http://schemas.openxmlformats.org/officeDocument/2006/relationships/hyperlink" Target="https://www-sciencedirect-com.ezproxy.uio.no/science/journal/01956701/103/3" TargetMode="External"/><Relationship Id="rId4" Type="http://schemas.openxmlformats.org/officeDocument/2006/relationships/hyperlink" Target="https://vimeo.com/832233300" TargetMode="External"/><Relationship Id="rId9" Type="http://schemas.openxmlformats.org/officeDocument/2006/relationships/hyperlink" Target="https://www-sciencedirect-com.ezproxy.uio.no/science/article/pii/S0195670119303135?via%3Dihub#!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as.org/content/115/15/E3463" TargetMode="External"/><Relationship Id="rId3" Type="http://schemas.openxmlformats.org/officeDocument/2006/relationships/hyperlink" Target="https://lovdata.no/lov/2005-04-01-15/%C2%A73-2" TargetMode="External"/><Relationship Id="rId7" Type="http://schemas.openxmlformats.org/officeDocument/2006/relationships/hyperlink" Target="https://doi.org/10.1086/510393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93/cid/civ697" TargetMode="External"/><Relationship Id="rId5" Type="http://schemas.openxmlformats.org/officeDocument/2006/relationships/hyperlink" Target="https://doi.org/10.1016/j.ajic.2012.04.336" TargetMode="External"/><Relationship Id="rId4" Type="http://schemas.openxmlformats.org/officeDocument/2006/relationships/hyperlink" Target="https://lovdata.no/dokument/SF/forskrift/2019-03-15-41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66733838?share=cop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3743"/>
            <a:ext cx="7772400" cy="2098305"/>
          </a:xfrm>
        </p:spPr>
        <p:txBody>
          <a:bodyPr>
            <a:normAutofit/>
          </a:bodyPr>
          <a:lstStyle/>
          <a:p>
            <a:r>
              <a:rPr lang="nb-NO" sz="4000" b="1" dirty="0">
                <a:solidFill>
                  <a:srgbClr val="2EC4BB"/>
                </a:solidFill>
              </a:rPr>
              <a:t>SYKEPLEIERENS ROLLE I ARBEIDET MOT ANTIBIOTIKARESISISTENS - </a:t>
            </a:r>
            <a:endParaRPr lang="en-US" sz="4000" b="1" dirty="0">
              <a:solidFill>
                <a:srgbClr val="1A767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52907"/>
            <a:ext cx="6400800" cy="2137032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b="1" dirty="0">
              <a:solidFill>
                <a:srgbClr val="2EC4BB"/>
              </a:solidFill>
            </a:endParaRPr>
          </a:p>
          <a:p>
            <a:r>
              <a:rPr lang="nb-NO" sz="3800" b="1" dirty="0">
                <a:solidFill>
                  <a:srgbClr val="2EC4BB"/>
                </a:solidFill>
              </a:rPr>
              <a:t>Hvordan KAN DU bidra?</a:t>
            </a:r>
            <a:endParaRPr lang="nb-NO" sz="3800" dirty="0">
              <a:solidFill>
                <a:srgbClr val="2EC4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8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82" y="808893"/>
            <a:ext cx="8229600" cy="142435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br>
              <a:rPr lang="nb-NO" sz="4000" dirty="0"/>
            </a:br>
            <a:r>
              <a:rPr lang="nb-NO" sz="4000" dirty="0" err="1"/>
              <a:t>Antibiotikastyring</a:t>
            </a:r>
            <a:r>
              <a:rPr lang="nb-NO" sz="4000" dirty="0"/>
              <a:t> – </a:t>
            </a:r>
            <a:r>
              <a:rPr lang="en-GB" sz="4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manglende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kunnskap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barriere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b-N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481" y="2373923"/>
            <a:ext cx="5708003" cy="7584724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Ikke god nok kunnskap om antibiotikaresistens </a:t>
            </a:r>
          </a:p>
          <a:p>
            <a:pPr marL="0" indent="0">
              <a:buNone/>
            </a:pPr>
            <a:r>
              <a:rPr lang="nb-NO" dirty="0"/>
              <a:t>	og -styring </a:t>
            </a:r>
            <a:r>
              <a:rPr lang="nb-NO" sz="1100" dirty="0"/>
              <a:t>(</a:t>
            </a:r>
            <a:r>
              <a:rPr lang="nb-NO" sz="1100" i="1" dirty="0" err="1"/>
              <a:t>Courtenay</a:t>
            </a:r>
            <a:r>
              <a:rPr lang="nb-NO" sz="1100" i="1" dirty="0"/>
              <a:t> et.al,2019)</a:t>
            </a:r>
            <a:endParaRPr lang="nb-NO" sz="1100" b="1" dirty="0"/>
          </a:p>
          <a:p>
            <a:r>
              <a:rPr lang="nb-NO" dirty="0">
                <a:solidFill>
                  <a:schemeClr val="tx1"/>
                </a:solidFill>
                <a:ea typeface="DengXian" panose="020B0503020204020204" pitchFamily="2" charset="-122"/>
              </a:rPr>
              <a:t>S</a:t>
            </a:r>
            <a:r>
              <a:rPr lang="nb-NO" dirty="0">
                <a:solidFill>
                  <a:schemeClr val="tx1"/>
                </a:solidFill>
                <a:effectLst/>
                <a:ea typeface="DengXian" panose="020B0503020204020204" pitchFamily="2" charset="-122"/>
              </a:rPr>
              <a:t>ykepleiere er usikre på rolle og oppgaver de har innen antibiotikastyring </a:t>
            </a:r>
            <a:r>
              <a:rPr lang="nb-NO" sz="800" dirty="0">
                <a:solidFill>
                  <a:schemeClr val="tx1"/>
                </a:solidFill>
              </a:rPr>
              <a:t>(</a:t>
            </a:r>
            <a:r>
              <a:rPr lang="nb-NO" sz="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Hansen, 2023).</a:t>
            </a:r>
          </a:p>
          <a:p>
            <a:endParaRPr lang="nb-NO" sz="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r>
              <a:rPr lang="nb-NO" dirty="0">
                <a:solidFill>
                  <a:schemeClr val="tx1"/>
                </a:solidFill>
              </a:rPr>
              <a:t>N</a:t>
            </a:r>
            <a:r>
              <a:rPr lang="nb-NO" dirty="0">
                <a:solidFill>
                  <a:schemeClr val="tx1"/>
                </a:solidFill>
                <a:effectLst/>
              </a:rPr>
              <a:t>år sykepleiere får mer kunnskap om antibiotika, involverer de seg mer </a:t>
            </a:r>
            <a:r>
              <a:rPr lang="nb-NO" sz="800" dirty="0">
                <a:solidFill>
                  <a:schemeClr val="tx1"/>
                </a:solidFill>
                <a:effectLst/>
              </a:rPr>
              <a:t>(</a:t>
            </a:r>
            <a:r>
              <a:rPr lang="nb-NO" sz="800" dirty="0">
                <a:solidFill>
                  <a:schemeClr val="tx1"/>
                </a:solidFill>
              </a:rPr>
              <a:t>H</a:t>
            </a:r>
            <a:r>
              <a:rPr lang="nb-NO" sz="800" dirty="0">
                <a:solidFill>
                  <a:schemeClr val="tx1"/>
                </a:solidFill>
                <a:effectLst/>
              </a:rPr>
              <a:t>ansen, 2022). </a:t>
            </a:r>
          </a:p>
          <a:p>
            <a:endParaRPr lang="nb-NO" sz="900" dirty="0">
              <a:solidFill>
                <a:schemeClr val="tx1"/>
              </a:solidFill>
              <a:effectLst/>
            </a:endParaRPr>
          </a:p>
          <a:p>
            <a:r>
              <a:rPr lang="nb-NO" sz="2000" dirty="0">
                <a:solidFill>
                  <a:schemeClr val="tx1"/>
                </a:solidFill>
              </a:rPr>
              <a:t>Økt kunnskap og bevissthet er viktig for </a:t>
            </a:r>
          </a:p>
          <a:p>
            <a:pPr marL="0" indent="0">
              <a:buNone/>
            </a:pPr>
            <a:r>
              <a:rPr lang="nb-NO" sz="2000" dirty="0">
                <a:solidFill>
                  <a:schemeClr val="tx1"/>
                </a:solidFill>
              </a:rPr>
              <a:t>      riktigere antibiotikabruk </a:t>
            </a:r>
            <a:r>
              <a:rPr lang="nb-NO" sz="800" dirty="0">
                <a:solidFill>
                  <a:schemeClr val="tx1"/>
                </a:solidFill>
              </a:rPr>
              <a:t>(Harbin et al., 2022)</a:t>
            </a:r>
          </a:p>
          <a:p>
            <a:pPr marL="342900"/>
            <a:endParaRPr lang="nb-NO" dirty="0"/>
          </a:p>
          <a:p>
            <a:pPr marL="342900"/>
            <a:endParaRPr lang="nb-NO" b="1" dirty="0"/>
          </a:p>
          <a:p>
            <a:pPr marL="0" indent="0">
              <a:buNone/>
            </a:pPr>
            <a:endParaRPr lang="nb-NO" dirty="0"/>
          </a:p>
          <a:p>
            <a:endParaRPr lang="nb-NO" b="1" dirty="0"/>
          </a:p>
          <a:p>
            <a:endParaRPr lang="nb-NO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BC372E67-7C21-7DF0-773E-3E313B1E9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10" y="2012633"/>
            <a:ext cx="3504563" cy="467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DACFE90-FCB0-B06D-F7AA-8CEE503B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41202" y="3608440"/>
            <a:ext cx="3247151" cy="432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96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iler mellom sykepleier, lege og farmasøyt - med streker inn mot sirkel i midten til: pasien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45" y="3141617"/>
            <a:ext cx="3429001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82" y="626301"/>
            <a:ext cx="8229600" cy="1666199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 err="1"/>
              <a:t>Antibiotikastyring</a:t>
            </a:r>
            <a:r>
              <a:rPr lang="nb-NO" dirty="0"/>
              <a:t> - et teamarbeid og en sykepleieroppgave!</a:t>
            </a:r>
          </a:p>
        </p:txBody>
      </p:sp>
      <p:sp>
        <p:nvSpPr>
          <p:cNvPr id="3" name="Content Placeholder 2" descr="Illustrasjon med piler mellom Sykepleier-lege og framasøut - med streker inn mot midten: pasienten"/>
          <p:cNvSpPr>
            <a:spLocks noGrp="1"/>
          </p:cNvSpPr>
          <p:nvPr>
            <p:ph idx="1"/>
          </p:nvPr>
        </p:nvSpPr>
        <p:spPr>
          <a:xfrm>
            <a:off x="535482" y="2739375"/>
            <a:ext cx="8229600" cy="3969770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chemeClr val="tx1"/>
                </a:solidFill>
              </a:rPr>
              <a:t>Tverrfaglig teamarbeid - ulike roller og 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      ansvarsområder</a:t>
            </a:r>
          </a:p>
          <a:p>
            <a:r>
              <a:rPr lang="nb-NO" sz="3200" dirty="0">
                <a:solidFill>
                  <a:schemeClr val="tx1"/>
                </a:solidFill>
              </a:rPr>
              <a:t>God kommunikasjon gir bedre</a:t>
            </a:r>
          </a:p>
          <a:p>
            <a:pPr marL="0" indent="0">
              <a:buNone/>
            </a:pPr>
            <a:r>
              <a:rPr lang="nb-NO" sz="3200" dirty="0">
                <a:solidFill>
                  <a:schemeClr val="tx1"/>
                </a:solidFill>
              </a:rPr>
              <a:t>       antibiotikabehandling</a:t>
            </a:r>
          </a:p>
          <a:p>
            <a:pPr marL="0" indent="0">
              <a:buNone/>
            </a:pPr>
            <a:endParaRPr lang="nb-NO" dirty="0">
              <a:hlinkClick r:id="rId4"/>
            </a:endParaRPr>
          </a:p>
          <a:p>
            <a:pPr marL="0" indent="0">
              <a:buNone/>
            </a:pPr>
            <a:endParaRPr lang="nb-NO" dirty="0">
              <a:hlinkClick r:id="rId4"/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pPr marL="342900"/>
            <a:endParaRPr lang="nb-NO" dirty="0">
              <a:solidFill>
                <a:schemeClr val="tx1"/>
              </a:solidFill>
            </a:endParaRPr>
          </a:p>
          <a:p>
            <a:pPr marL="342900"/>
            <a:endParaRPr lang="nb-NO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</a:endParaRPr>
          </a:p>
          <a:p>
            <a:endParaRPr lang="nb-NO" sz="3200" b="1" dirty="0">
              <a:solidFill>
                <a:schemeClr val="tx1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963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ilde av en mannlig sykepleier i hvit spl.uniform">
            <a:extLst>
              <a:ext uri="{FF2B5EF4-FFF2-40B4-BE49-F238E27FC236}">
                <a16:creationId xmlns:a16="http://schemas.microsoft.com/office/drawing/2014/main" id="{1DD276AC-3A5B-4DFD-9F40-D5BC84A68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r="-2" b="45615"/>
          <a:stretch/>
        </p:blipFill>
        <p:spPr>
          <a:xfrm>
            <a:off x="5917864" y="3721994"/>
            <a:ext cx="3226136" cy="316959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4E99-B072-4F2B-AAB6-42F24D57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2" y="1149500"/>
            <a:ext cx="8229600" cy="1143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Sykepleierens</a:t>
            </a:r>
            <a:r>
              <a:rPr lang="en-US" dirty="0"/>
              <a:t>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oppgaver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 </a:t>
            </a:r>
            <a:r>
              <a:rPr lang="en-US" dirty="0" err="1"/>
              <a:t>antibiotikabehandling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-</a:t>
            </a:r>
            <a:r>
              <a:rPr lang="en-US" dirty="0" err="1"/>
              <a:t>styring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F7EAE-409B-4593-833A-A7879933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481" y="2533650"/>
            <a:ext cx="5054158" cy="432435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Infeksjonsforebygger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Smitteverner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Observatør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datasamler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Prøvetaker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Medisinadministrator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Revurderer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Koordinator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Kommunikator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08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B314-90DB-36BD-09A4-0C0DD13A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4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Sykepleieren – infeksjonsforebygger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7915A-F044-93F1-52C1-908B5EED8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82" y="2292499"/>
            <a:ext cx="8229600" cy="4248978"/>
          </a:xfrm>
        </p:spPr>
        <p:txBody>
          <a:bodyPr>
            <a:normAutofit fontScale="70000" lnSpcReduction="20000"/>
          </a:bodyPr>
          <a:lstStyle/>
          <a:p>
            <a:pPr marL="343553">
              <a:buClr>
                <a:srgbClr val="F07F09"/>
              </a:buClr>
              <a:buSzPct val="76000"/>
            </a:pPr>
            <a:r>
              <a:rPr lang="nb-NO" sz="28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Gode infeksjonsforebyggende tiltak gir faglig forsvarlig sykepleie og vil bidra til mindre </a:t>
            </a:r>
            <a:r>
              <a:rPr lang="nb-NO" sz="2800" spc="-1" dirty="0" err="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antibiotikaresistens</a:t>
            </a:r>
            <a:endParaRPr lang="nb-NO" sz="28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  <a:p>
            <a:pPr marL="653" indent="0">
              <a:buClr>
                <a:srgbClr val="F07F09"/>
              </a:buClr>
              <a:buSzPct val="76000"/>
              <a:buNone/>
            </a:pPr>
            <a:endParaRPr lang="nb-NO" sz="28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  <a:p>
            <a:pPr marL="343553">
              <a:buClr>
                <a:srgbClr val="F07F09"/>
              </a:buClr>
              <a:buSzPct val="76000"/>
            </a:pPr>
            <a:r>
              <a:rPr lang="nb-NO" sz="2800" b="1" dirty="0" err="1"/>
              <a:t>Antibiotikastyring</a:t>
            </a:r>
            <a:r>
              <a:rPr lang="nb-NO" sz="2800" b="1" dirty="0"/>
              <a:t> </a:t>
            </a:r>
            <a:r>
              <a:rPr lang="nb-NO" sz="2800" b="1" dirty="0" err="1"/>
              <a:t>forebyggenede</a:t>
            </a:r>
            <a:r>
              <a:rPr lang="nb-NO" sz="2800" b="1" dirty="0"/>
              <a:t> tiltak med fo</a:t>
            </a:r>
            <a:r>
              <a:rPr lang="nb-NO" sz="2800" b="1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kus på: </a:t>
            </a:r>
          </a:p>
          <a:p>
            <a:pPr marL="457853" indent="-457200">
              <a:buClr>
                <a:srgbClr val="F07F09"/>
              </a:buClr>
              <a:buSzPct val="76000"/>
              <a:buFont typeface="Wingdings" panose="05000000000000000000" pitchFamily="2" charset="2"/>
              <a:buChar char="ü"/>
            </a:pPr>
            <a:r>
              <a:rPr lang="nb-NO" sz="26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gode toalettvaner </a:t>
            </a:r>
          </a:p>
          <a:p>
            <a:pPr marL="457853" indent="-457200">
              <a:buClr>
                <a:srgbClr val="F07F09"/>
              </a:buClr>
              <a:buSzPct val="76000"/>
              <a:buFont typeface="Wingdings" panose="05000000000000000000" pitchFamily="2" charset="2"/>
              <a:buChar char="ü"/>
            </a:pPr>
            <a:r>
              <a:rPr lang="nb-NO" sz="26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god hygiene og smittevern </a:t>
            </a:r>
          </a:p>
          <a:p>
            <a:pPr marL="457853" indent="-457200">
              <a:buClr>
                <a:srgbClr val="F07F09"/>
              </a:buClr>
              <a:buSzPct val="76000"/>
              <a:buFont typeface="Wingdings" panose="05000000000000000000" pitchFamily="2" charset="2"/>
              <a:buChar char="ü"/>
            </a:pPr>
            <a:r>
              <a:rPr lang="nb-NO" sz="26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god </a:t>
            </a:r>
            <a:r>
              <a:rPr lang="en-US" sz="2600" dirty="0" err="1">
                <a:solidFill>
                  <a:schemeClr val="tx1"/>
                </a:solidFill>
              </a:rPr>
              <a:t>ernæring</a:t>
            </a:r>
            <a:endParaRPr lang="en-US" sz="2600" dirty="0">
              <a:solidFill>
                <a:schemeClr val="tx1"/>
              </a:solidFill>
            </a:endParaRPr>
          </a:p>
          <a:p>
            <a:pPr marL="457853" indent="-457200">
              <a:buClr>
                <a:srgbClr val="F07F09"/>
              </a:buClr>
              <a:buSzPct val="76000"/>
              <a:buFont typeface="Wingdings" panose="05000000000000000000" pitchFamily="2" charset="2"/>
              <a:buChar char="ü"/>
            </a:pPr>
            <a:r>
              <a:rPr lang="en-US" sz="2600" dirty="0" err="1">
                <a:solidFill>
                  <a:schemeClr val="tx1"/>
                </a:solidFill>
              </a:rPr>
              <a:t>inntak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av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drikke</a:t>
            </a:r>
            <a:endParaRPr lang="en-US" sz="2600" dirty="0">
              <a:solidFill>
                <a:schemeClr val="tx1"/>
              </a:solidFill>
            </a:endParaRPr>
          </a:p>
          <a:p>
            <a:pPr marL="457853" indent="-457200">
              <a:buClr>
                <a:srgbClr val="F07F09"/>
              </a:buClr>
              <a:buSzPct val="76000"/>
              <a:buFont typeface="Wingdings" panose="05000000000000000000" pitchFamily="2" charset="2"/>
              <a:buChar char="ü"/>
            </a:pPr>
            <a:r>
              <a:rPr lang="en-US" sz="2600" dirty="0" err="1">
                <a:solidFill>
                  <a:schemeClr val="tx1"/>
                </a:solidFill>
              </a:rPr>
              <a:t>søvn</a:t>
            </a:r>
            <a:endParaRPr lang="en-US" sz="2600" dirty="0">
              <a:solidFill>
                <a:schemeClr val="tx1"/>
              </a:solidFill>
            </a:endParaRPr>
          </a:p>
          <a:p>
            <a:pPr marL="457853" indent="-457200">
              <a:buClr>
                <a:srgbClr val="F07F09"/>
              </a:buClr>
              <a:buSzPct val="76000"/>
              <a:buFont typeface="Wingdings" panose="05000000000000000000" pitchFamily="2" charset="2"/>
              <a:buChar char="ü"/>
            </a:pPr>
            <a:r>
              <a:rPr lang="en-US" sz="2600" dirty="0" err="1">
                <a:solidFill>
                  <a:schemeClr val="tx1"/>
                </a:solidFill>
              </a:rPr>
              <a:t>fysisk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aktivitet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pPr marL="457853" indent="-457200">
              <a:buClr>
                <a:srgbClr val="F07F09"/>
              </a:buClr>
              <a:buSzPct val="76000"/>
              <a:buFont typeface="Wingdings" panose="05000000000000000000" pitchFamily="2" charset="2"/>
              <a:buChar char="ü"/>
            </a:pPr>
            <a:r>
              <a:rPr lang="en-US" sz="2600" dirty="0" err="1">
                <a:solidFill>
                  <a:schemeClr val="tx1"/>
                </a:solidFill>
              </a:rPr>
              <a:t>mobilisering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og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trykksårforebygging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osv</a:t>
            </a:r>
            <a:endParaRPr lang="en-US" sz="2600" dirty="0">
              <a:solidFill>
                <a:schemeClr val="tx1"/>
              </a:solidFill>
            </a:endParaRPr>
          </a:p>
          <a:p>
            <a:pPr marL="457853" indent="-457200">
              <a:buClr>
                <a:srgbClr val="F07F09"/>
              </a:buClr>
              <a:buSzPct val="76000"/>
              <a:buFont typeface="Wingdings" panose="05000000000000000000" pitchFamily="2" charset="2"/>
              <a:buChar char="ü"/>
            </a:pPr>
            <a:r>
              <a:rPr lang="en-US" sz="2600" spc="-1" dirty="0" err="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vaksiner</a:t>
            </a:r>
            <a:endParaRPr lang="nb-NO" sz="26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marL="653" indent="0">
              <a:buClr>
                <a:srgbClr val="F07F09"/>
              </a:buClr>
              <a:buSzPct val="76000"/>
              <a:buNone/>
            </a:pPr>
            <a:endParaRPr lang="nb-NO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pPr marL="653" indent="0">
              <a:buClr>
                <a:srgbClr val="F07F09"/>
              </a:buClr>
              <a:buSzPct val="76000"/>
              <a:buNone/>
            </a:pPr>
            <a:r>
              <a:rPr lang="nb-NO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Ingen infeksjon - ingen antibiotikabruk!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17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rasjon som viser at alle i det tverrfaglige teamet inkludert vaskepersonell må huske på håndhygiene: alle man til pumpe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74" y="3947358"/>
            <a:ext cx="7691470" cy="28704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06" y="6540802"/>
            <a:ext cx="61276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3">
              <a:buClr>
                <a:srgbClr val="F07F09"/>
              </a:buClr>
              <a:buSzPct val="76000"/>
            </a:pPr>
            <a:r>
              <a:rPr lang="nb-NO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Illustrasjon: TEGNEHANNE for FHI, Folkehelseinstituttet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fld id="{5D310BF4-4FB1-EF42-A6F9-E197B72E94CF}" type="slidenum">
              <a:rPr lang="en-US" sz="1600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1865238"/>
            <a:ext cx="840105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553" indent="-342900">
              <a:buClr>
                <a:srgbClr val="F07F09"/>
              </a:buClr>
              <a:buSzPct val="76000"/>
              <a:buFont typeface="Arial" panose="020B0604020202020204" pitchFamily="34" charset="0"/>
              <a:buChar char="•"/>
            </a:pPr>
            <a:r>
              <a:rPr lang="nb-NO" sz="2400" dirty="0"/>
              <a:t>En </a:t>
            </a:r>
            <a:r>
              <a:rPr lang="nb-NO" sz="2400" b="1" dirty="0"/>
              <a:t>viktig rolle </a:t>
            </a:r>
            <a:r>
              <a:rPr lang="nb-NO" sz="2400" dirty="0"/>
              <a:t>i å sikre godt smittevern</a:t>
            </a:r>
          </a:p>
          <a:p>
            <a:pPr marL="343553" indent="-342900">
              <a:buClr>
                <a:srgbClr val="F07F09"/>
              </a:buClr>
              <a:buSzPct val="76000"/>
              <a:buFont typeface="Arial" panose="020B0604020202020204" pitchFamily="34" charset="0"/>
              <a:buChar char="•"/>
            </a:pPr>
            <a:r>
              <a:rPr lang="nb-NO" sz="2400" dirty="0"/>
              <a:t>Ofte ansvarlig for </a:t>
            </a:r>
            <a:r>
              <a:rPr lang="nb-NO" sz="2400" b="1" dirty="0">
                <a:solidFill>
                  <a:srgbClr val="219993"/>
                </a:solidFill>
              </a:rPr>
              <a:t>iverksettelse og gjennomføring </a:t>
            </a:r>
            <a:r>
              <a:rPr lang="nb-NO" sz="2400" dirty="0"/>
              <a:t>av smittevernsrutiner</a:t>
            </a:r>
          </a:p>
          <a:p>
            <a:pPr marL="343553" indent="-342900">
              <a:buClr>
                <a:srgbClr val="F07F09"/>
              </a:buClr>
              <a:buSzPct val="76000"/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219993"/>
                </a:solidFill>
              </a:rPr>
              <a:t>Basale smittevernsrutiner:</a:t>
            </a:r>
            <a:r>
              <a:rPr lang="nb-NO" sz="2400" dirty="0"/>
              <a:t> viktige å begrense spredning av </a:t>
            </a:r>
            <a:r>
              <a:rPr lang="nb-NO" sz="2400" dirty="0" err="1"/>
              <a:t>antibiotikaresistente</a:t>
            </a:r>
            <a:r>
              <a:rPr lang="nb-NO" sz="2400" dirty="0"/>
              <a:t> bakterier</a:t>
            </a:r>
          </a:p>
          <a:p>
            <a:pPr defTabSz="762000"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nb-NO" sz="2400" dirty="0"/>
              <a:t> </a:t>
            </a:r>
            <a:r>
              <a:rPr lang="nb-NO" altLang="en-US" sz="2400" dirty="0"/>
              <a:t>75 % av resistensbyrden er assosierte med HAI </a:t>
            </a:r>
            <a:r>
              <a:rPr lang="nb-NO" sz="800" dirty="0"/>
              <a:t>FHI)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53">
              <a:buClr>
                <a:srgbClr val="F07F09"/>
              </a:buClr>
              <a:buSzPct val="76000"/>
            </a:pPr>
            <a:endParaRPr lang="nb-NO" sz="2000" dirty="0"/>
          </a:p>
        </p:txBody>
      </p:sp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495300" y="1141787"/>
            <a:ext cx="8191499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Sykepleieren – </a:t>
            </a:r>
            <a:r>
              <a:rPr kumimoji="0" lang="nb-NO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smitteverner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819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9D5BAC3-3ACE-F71E-8330-84CBB2F5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150" y="781050"/>
            <a:ext cx="7507650" cy="754063"/>
          </a:xfrm>
        </p:spPr>
        <p:txBody>
          <a:bodyPr>
            <a:normAutofit fontScale="90000"/>
          </a:bodyPr>
          <a:lstStyle/>
          <a:p>
            <a:r>
              <a:rPr lang="en-US" dirty="0"/>
              <a:t>Lise på </a:t>
            </a:r>
            <a:r>
              <a:rPr lang="en-US" dirty="0" err="1"/>
              <a:t>sykehjem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F56BF-B0D6-E157-6A50-AA45BD382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53586"/>
            <a:ext cx="5102942" cy="383557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Lise er 84 </a:t>
            </a:r>
            <a:r>
              <a:rPr lang="en-US" sz="2400" dirty="0" err="1"/>
              <a:t>år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bor</a:t>
            </a:r>
            <a:r>
              <a:rPr lang="en-US" sz="2400" dirty="0"/>
              <a:t> på </a:t>
            </a:r>
            <a:r>
              <a:rPr lang="en-US" sz="2400" dirty="0" err="1"/>
              <a:t>sykehjem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Hun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atrieflimmer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tidligere</a:t>
            </a:r>
            <a:r>
              <a:rPr lang="en-US" sz="2400" dirty="0"/>
              <a:t> </a:t>
            </a:r>
            <a:r>
              <a:rPr lang="en-US" sz="2400" dirty="0" err="1"/>
              <a:t>hatt</a:t>
            </a:r>
            <a:r>
              <a:rPr lang="en-US" sz="2400" dirty="0"/>
              <a:t> et </a:t>
            </a:r>
            <a:r>
              <a:rPr lang="en-US" sz="2400" dirty="0" err="1"/>
              <a:t>hjerneslag</a:t>
            </a:r>
            <a:r>
              <a:rPr lang="en-US" sz="2400" dirty="0"/>
              <a:t> –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nedsatt</a:t>
            </a:r>
            <a:r>
              <a:rPr lang="en-US" sz="2400" dirty="0"/>
              <a:t> </a:t>
            </a:r>
            <a:r>
              <a:rPr lang="en-US" sz="2400" dirty="0" err="1"/>
              <a:t>mobilitet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Lise sitter </a:t>
            </a:r>
            <a:r>
              <a:rPr lang="en-US" sz="2400" dirty="0" err="1"/>
              <a:t>derfor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rullestol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har</a:t>
            </a:r>
            <a:r>
              <a:rPr lang="en-US" sz="2400" dirty="0"/>
              <a:t> et </a:t>
            </a:r>
            <a:r>
              <a:rPr lang="en-US" sz="2400" dirty="0" err="1"/>
              <a:t>trykksår</a:t>
            </a:r>
            <a:r>
              <a:rPr lang="en-US" sz="2400" dirty="0"/>
              <a:t> på </a:t>
            </a:r>
            <a:r>
              <a:rPr lang="en-US" sz="2400" dirty="0" err="1"/>
              <a:t>høyre</a:t>
            </a:r>
            <a:r>
              <a:rPr lang="en-US" sz="2400" dirty="0"/>
              <a:t> side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må</a:t>
            </a:r>
            <a:r>
              <a:rPr lang="en-US" sz="2400" dirty="0"/>
              <a:t> </a:t>
            </a:r>
            <a:r>
              <a:rPr lang="en-US" sz="2400" dirty="0" err="1"/>
              <a:t>avlastes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Hun er </a:t>
            </a:r>
            <a:r>
              <a:rPr lang="en-US" sz="2400" dirty="0" err="1"/>
              <a:t>ofte</a:t>
            </a:r>
            <a:r>
              <a:rPr lang="en-US" sz="2400" dirty="0"/>
              <a:t> </a:t>
            </a:r>
            <a:r>
              <a:rPr lang="en-US" sz="2400" dirty="0" err="1"/>
              <a:t>plaget</a:t>
            </a:r>
            <a:r>
              <a:rPr lang="en-US" sz="2400" dirty="0"/>
              <a:t> med </a:t>
            </a:r>
            <a:r>
              <a:rPr lang="en-US" sz="2400" dirty="0" err="1"/>
              <a:t>urinveisinfeksjoner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mild </a:t>
            </a:r>
            <a:r>
              <a:rPr lang="en-US" sz="2400" dirty="0" err="1"/>
              <a:t>kognitiv</a:t>
            </a:r>
            <a:r>
              <a:rPr lang="en-US" sz="2400" dirty="0"/>
              <a:t> </a:t>
            </a:r>
            <a:r>
              <a:rPr lang="en-US" sz="2400" dirty="0" err="1"/>
              <a:t>svikt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Lise </a:t>
            </a:r>
            <a:r>
              <a:rPr lang="en-US" sz="2400" dirty="0" err="1"/>
              <a:t>har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datter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ofte</a:t>
            </a:r>
            <a:r>
              <a:rPr lang="en-US" sz="2400" dirty="0"/>
              <a:t> er på </a:t>
            </a:r>
            <a:r>
              <a:rPr lang="en-US" sz="2400" dirty="0" err="1"/>
              <a:t>besøk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nb-NO" sz="1900" dirty="0"/>
          </a:p>
        </p:txBody>
      </p:sp>
      <p:pic>
        <p:nvPicPr>
          <p:cNvPr id="4" name="Picture 3" descr="Bilde av gammel dame">
            <a:extLst>
              <a:ext uri="{FF2B5EF4-FFF2-40B4-BE49-F238E27FC236}">
                <a16:creationId xmlns:a16="http://schemas.microsoft.com/office/drawing/2014/main" id="{CA06037B-1266-6019-3C45-763E5ED25A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" b="12242"/>
          <a:stretch>
            <a:fillRect/>
          </a:stretch>
        </p:blipFill>
        <p:spPr>
          <a:xfrm>
            <a:off x="5560142" y="2053585"/>
            <a:ext cx="3317158" cy="3835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309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5AC7B-B645-F4AE-1907-7AA17434F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367F974-5358-4421-745C-5D558740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150" y="640510"/>
            <a:ext cx="7507650" cy="957635"/>
          </a:xfrm>
        </p:spPr>
        <p:txBody>
          <a:bodyPr>
            <a:normAutofit/>
          </a:bodyPr>
          <a:lstStyle/>
          <a:p>
            <a:r>
              <a:rPr lang="en-US" dirty="0"/>
              <a:t>Lise på </a:t>
            </a:r>
            <a:r>
              <a:rPr lang="en-US" dirty="0" err="1"/>
              <a:t>sykehjem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C011D-702F-C3D3-0A00-28258AAB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712595"/>
            <a:ext cx="5629276" cy="500813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</a:pPr>
            <a:endParaRPr lang="nb-NO" sz="1800" i="1" dirty="0"/>
          </a:p>
          <a:p>
            <a:pPr>
              <a:lnSpc>
                <a:spcPct val="90000"/>
              </a:lnSpc>
            </a:pPr>
            <a:endParaRPr lang="nb-NO" sz="1800" i="1" dirty="0"/>
          </a:p>
          <a:p>
            <a:pPr>
              <a:lnSpc>
                <a:spcPct val="120000"/>
              </a:lnSpc>
            </a:pPr>
            <a:r>
              <a:rPr lang="nb-NO" sz="4200" dirty="0"/>
              <a:t>Når du kommer inn til lise, så hjelper du henne på toalettet og sikrer i den forbindelse god hygiene – </a:t>
            </a:r>
          </a:p>
          <a:p>
            <a:pPr>
              <a:lnSpc>
                <a:spcPct val="120000"/>
              </a:lnSpc>
            </a:pPr>
            <a:r>
              <a:rPr lang="nb-NO" sz="4200" dirty="0"/>
              <a:t>Du sørger for at Lise får avlastet trykksåret - </a:t>
            </a:r>
          </a:p>
          <a:p>
            <a:pPr>
              <a:lnSpc>
                <a:spcPct val="120000"/>
              </a:lnSpc>
            </a:pPr>
            <a:r>
              <a:rPr lang="nb-NO" sz="4200" dirty="0"/>
              <a:t>så etter at hun har vært på toalettet, hjelper du henne til å endre på sittestillingen for å avlaste.</a:t>
            </a:r>
          </a:p>
          <a:p>
            <a:pPr>
              <a:lnSpc>
                <a:spcPct val="120000"/>
              </a:lnSpc>
            </a:pPr>
            <a:r>
              <a:rPr lang="nb-NO" sz="4200" dirty="0"/>
              <a:t>Du sørger for at hun har </a:t>
            </a:r>
            <a:r>
              <a:rPr lang="nb-NO" sz="4200" b="1" dirty="0"/>
              <a:t>drikke tilgjengelig</a:t>
            </a:r>
          </a:p>
          <a:p>
            <a:pPr>
              <a:lnSpc>
                <a:spcPct val="120000"/>
              </a:lnSpc>
            </a:pPr>
            <a:r>
              <a:rPr lang="nb-NO" sz="4200" dirty="0"/>
              <a:t>Du oppfordrer henne til å drikke godt og informerer om hvorfor det er viktig </a:t>
            </a:r>
          </a:p>
          <a:p>
            <a:pPr>
              <a:lnSpc>
                <a:spcPct val="120000"/>
              </a:lnSpc>
            </a:pPr>
            <a:endParaRPr lang="nb-NO" sz="3200" i="1" dirty="0"/>
          </a:p>
          <a:p>
            <a:pPr>
              <a:lnSpc>
                <a:spcPct val="90000"/>
              </a:lnSpc>
            </a:pPr>
            <a:endParaRPr lang="nb-NO" sz="3200" i="1" dirty="0"/>
          </a:p>
          <a:p>
            <a:pPr marL="0" indent="0">
              <a:lnSpc>
                <a:spcPct val="90000"/>
              </a:lnSpc>
              <a:buNone/>
            </a:pPr>
            <a:r>
              <a:rPr lang="nb-NO" sz="3800" i="1" dirty="0"/>
              <a:t>Så bare ved </a:t>
            </a:r>
            <a:r>
              <a:rPr lang="nb-NO" sz="3800" b="1" i="1" dirty="0"/>
              <a:t>et besøk </a:t>
            </a:r>
            <a:r>
              <a:rPr lang="nb-NO" sz="3800" i="1" dirty="0"/>
              <a:t>har du nå som sykepleier benyttet FLERE av rollene dine som inngår i antibiotikastyringen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3800" i="1" dirty="0"/>
              <a:t>– hygiene og infeksjonsforebyggende tiltak</a:t>
            </a:r>
          </a:p>
          <a:p>
            <a:pPr>
              <a:lnSpc>
                <a:spcPct val="90000"/>
              </a:lnSpc>
            </a:pPr>
            <a:endParaRPr lang="nb-NO" sz="1900" dirty="0"/>
          </a:p>
        </p:txBody>
      </p:sp>
      <p:pic>
        <p:nvPicPr>
          <p:cNvPr id="4" name="Picture 3" descr="Bilde av gammel dame">
            <a:extLst>
              <a:ext uri="{FF2B5EF4-FFF2-40B4-BE49-F238E27FC236}">
                <a16:creationId xmlns:a16="http://schemas.microsoft.com/office/drawing/2014/main" id="{CD4DBE1F-64EA-CE2F-5410-1D81EF3CA3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" b="12242"/>
          <a:stretch>
            <a:fillRect/>
          </a:stretch>
        </p:blipFill>
        <p:spPr>
          <a:xfrm>
            <a:off x="6086474" y="2429713"/>
            <a:ext cx="3057525" cy="3459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828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white lab coat&#10;&#10;Description automatically generated with medium confidence">
            <a:extLst>
              <a:ext uri="{FF2B5EF4-FFF2-40B4-BE49-F238E27FC236}">
                <a16:creationId xmlns:a16="http://schemas.microsoft.com/office/drawing/2014/main" id="{1DD276AC-3A5B-4DFD-9F40-D5BC84A68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r="-2" b="45615"/>
          <a:stretch/>
        </p:blipFill>
        <p:spPr>
          <a:xfrm>
            <a:off x="5693228" y="3215148"/>
            <a:ext cx="3450771" cy="367643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4E99-B072-4F2B-AAB6-42F24D57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2" y="967153"/>
            <a:ext cx="8229600" cy="15536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b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solidFill>
                  <a:schemeClr val="tx1"/>
                </a:solidFill>
              </a:rPr>
              <a:t>Sykepleierens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ulike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oppgaver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antibiotikabehandling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og</a:t>
            </a:r>
            <a:r>
              <a:rPr lang="en-US" sz="4000" dirty="0">
                <a:solidFill>
                  <a:schemeClr val="tx1"/>
                </a:solidFill>
              </a:rPr>
              <a:t> -</a:t>
            </a:r>
            <a:r>
              <a:rPr lang="en-US" sz="4000" dirty="0" err="1">
                <a:solidFill>
                  <a:schemeClr val="tx1"/>
                </a:solidFill>
              </a:rPr>
              <a:t>styring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F7EAE-409B-4593-833A-A7879933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482" y="2696184"/>
            <a:ext cx="5027118" cy="4164864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Infeksjonsforebygger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Smitteverner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 err="1">
                <a:solidFill>
                  <a:schemeClr val="tx1"/>
                </a:solidFill>
              </a:rPr>
              <a:t>Observatør</a:t>
            </a:r>
            <a:r>
              <a:rPr lang="en-US" sz="2800" b="1" dirty="0">
                <a:solidFill>
                  <a:schemeClr val="tx1"/>
                </a:solidFill>
              </a:rPr>
              <a:t> og </a:t>
            </a:r>
            <a:r>
              <a:rPr lang="en-US" sz="2800" b="1" dirty="0" err="1">
                <a:solidFill>
                  <a:schemeClr val="tx1"/>
                </a:solidFill>
              </a:rPr>
              <a:t>datasamler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Prøvetaker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Medisinadministrator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Revurderer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Koordinator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Kommunikator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831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38" y="3339612"/>
            <a:ext cx="2580362" cy="242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82" y="889348"/>
            <a:ext cx="8229600" cy="978999"/>
          </a:xfrm>
        </p:spPr>
        <p:txBody>
          <a:bodyPr>
            <a:noAutofit/>
          </a:bodyPr>
          <a:lstStyle/>
          <a:p>
            <a:r>
              <a:rPr lang="nb-NO" sz="4000" dirty="0">
                <a:solidFill>
                  <a:schemeClr val="tx1"/>
                </a:solidFill>
              </a:rPr>
              <a:t>Sykepleieren – observatør, datasamler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59876"/>
            <a:ext cx="8710613" cy="4469524"/>
          </a:xfrm>
        </p:spPr>
        <p:txBody>
          <a:bodyPr>
            <a:normAutofit fontScale="25000" lnSpcReduction="20000"/>
          </a:bodyPr>
          <a:lstStyle/>
          <a:p>
            <a:pPr marL="342900"/>
            <a:r>
              <a:rPr lang="nb-NO" sz="11200" dirty="0">
                <a:solidFill>
                  <a:schemeClr val="tx1"/>
                </a:solidFill>
              </a:rPr>
              <a:t>Observerer pasientene systematisk hele døgnet</a:t>
            </a:r>
          </a:p>
          <a:p>
            <a:pPr marL="0" indent="0">
              <a:buNone/>
            </a:pPr>
            <a:endParaRPr lang="nb-NO" sz="8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1200" b="1" dirty="0">
                <a:solidFill>
                  <a:schemeClr val="tx1"/>
                </a:solidFill>
              </a:rPr>
              <a:t>Observerer den kliniske effekten av antibiotika: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1200" dirty="0">
                <a:solidFill>
                  <a:schemeClr val="tx1"/>
                </a:solidFill>
              </a:rPr>
              <a:t>Allmenntilstand – endres denne?</a:t>
            </a:r>
          </a:p>
          <a:p>
            <a:pPr marL="342900"/>
            <a:r>
              <a:rPr lang="nb-NO" sz="11200" dirty="0">
                <a:solidFill>
                  <a:schemeClr val="tx1"/>
                </a:solidFill>
              </a:rPr>
              <a:t>Vitale parametere </a:t>
            </a:r>
          </a:p>
          <a:p>
            <a:pPr marL="342900"/>
            <a:r>
              <a:rPr lang="nb-NO" sz="11200" dirty="0">
                <a:solidFill>
                  <a:schemeClr val="tx1"/>
                </a:solidFill>
              </a:rPr>
              <a:t>Bivirkninger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1200" dirty="0">
                <a:solidFill>
                  <a:schemeClr val="tx1"/>
                </a:solidFill>
              </a:rPr>
              <a:t>Allergiske reaksjoner</a:t>
            </a:r>
          </a:p>
          <a:p>
            <a:pPr marL="342900"/>
            <a:r>
              <a:rPr lang="nb-NO" sz="11200" dirty="0">
                <a:solidFill>
                  <a:schemeClr val="tx1"/>
                </a:solidFill>
              </a:rPr>
              <a:t>Evne til å ta tabletter</a:t>
            </a:r>
          </a:p>
          <a:p>
            <a:pPr marL="0" indent="0">
              <a:buNone/>
            </a:pPr>
            <a:endParaRPr lang="nb-NO" sz="1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1200" dirty="0">
                <a:solidFill>
                  <a:schemeClr val="tx1"/>
                </a:solidFill>
              </a:rPr>
              <a:t>Rapporterer videre- formidler observasjonene til legen </a:t>
            </a:r>
          </a:p>
          <a:p>
            <a:pPr marL="0" indent="0">
              <a:buNone/>
            </a:pPr>
            <a:r>
              <a:rPr lang="nb-NO" sz="11200" dirty="0">
                <a:solidFill>
                  <a:schemeClr val="tx1"/>
                </a:solidFill>
              </a:rPr>
              <a:t> </a:t>
            </a:r>
          </a:p>
          <a:p>
            <a:endParaRPr lang="nb-NO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fld id="{5D310BF4-4FB1-EF42-A6F9-E197B72E94CF}" type="slidenum">
              <a:rPr lang="en-US" sz="1600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61CC1EE-3F31-C69A-1034-094DE2F32FBA}"/>
              </a:ext>
            </a:extLst>
          </p:cNvPr>
          <p:cNvSpPr txBox="1"/>
          <p:nvPr/>
        </p:nvSpPr>
        <p:spPr>
          <a:xfrm>
            <a:off x="299545" y="2168013"/>
            <a:ext cx="5155323" cy="4262284"/>
          </a:xfrm>
          <a:prstGeom prst="rect">
            <a:avLst/>
          </a:prstGeom>
        </p:spPr>
        <p:txBody>
          <a:bodyPr vert="horz" lIns="144000" tIns="18000" rIns="91440" bIns="45720" rtlCol="0">
            <a:noAutofit/>
          </a:bodyPr>
          <a:lstStyle/>
          <a:p>
            <a:pPr defTabSz="457089">
              <a:defRPr/>
            </a:pPr>
            <a:r>
              <a:rPr lang="nb-NO" sz="2800" baseline="0" dirty="0"/>
              <a:t>To dager senere: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2800" baseline="0" dirty="0"/>
              <a:t>Hun gir god kontakt men virker litt pjusk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2800" dirty="0"/>
              <a:t>D</a:t>
            </a:r>
            <a:r>
              <a:rPr lang="nb-NO" sz="2800" baseline="0" dirty="0"/>
              <a:t>u sjekker vitale parameter 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2800" dirty="0"/>
              <a:t>V</a:t>
            </a:r>
            <a:r>
              <a:rPr lang="nb-NO" sz="2800" baseline="0" dirty="0"/>
              <a:t>erdiene er endret fra tidligere målinger.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2800" baseline="0" dirty="0"/>
              <a:t>Lise må på do hele tiden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endParaRPr lang="nb-NO" sz="2400" dirty="0"/>
          </a:p>
          <a:p>
            <a:pPr defTabSz="457089">
              <a:defRPr/>
            </a:pPr>
            <a:r>
              <a:rPr lang="nb-NO" sz="2000" i="1" dirty="0"/>
              <a:t>Du er nå altså datasamler og observatør, både ved å måle vitale parametere og observere pasientens allmenntilstand</a:t>
            </a:r>
          </a:p>
          <a:p>
            <a:pPr defTabSz="457089">
              <a:defRPr/>
            </a:pPr>
            <a:r>
              <a:rPr lang="nb-NO" sz="2400" b="1" dirty="0"/>
              <a:t> 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endParaRPr lang="nb-NO" sz="2400" baseline="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DCDDE1D-BF1A-A01B-D319-5461846E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94" y="1152307"/>
            <a:ext cx="7886700" cy="545779"/>
          </a:xfrm>
        </p:spPr>
        <p:txBody>
          <a:bodyPr/>
          <a:lstStyle/>
          <a:p>
            <a:r>
              <a:rPr lang="en-US" dirty="0"/>
              <a:t>Lise på </a:t>
            </a:r>
            <a:r>
              <a:rPr lang="en-US" dirty="0" err="1"/>
              <a:t>sykehjem</a:t>
            </a:r>
            <a:r>
              <a:rPr lang="en-US" dirty="0"/>
              <a:t> </a:t>
            </a:r>
          </a:p>
        </p:txBody>
      </p:sp>
      <p:pic>
        <p:nvPicPr>
          <p:cNvPr id="2" name="Picture 1" descr="Bilde av gammel dame">
            <a:extLst>
              <a:ext uri="{FF2B5EF4-FFF2-40B4-BE49-F238E27FC236}">
                <a16:creationId xmlns:a16="http://schemas.microsoft.com/office/drawing/2014/main" id="{D4AAC9E8-AAF8-E492-29E0-FBD129A709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" b="12242"/>
          <a:stretch>
            <a:fillRect/>
          </a:stretch>
        </p:blipFill>
        <p:spPr>
          <a:xfrm>
            <a:off x="5599779" y="2619287"/>
            <a:ext cx="3277521" cy="3269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629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5482" y="11495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nb-NO" dirty="0"/>
              <a:t>Bakgrunn </a:t>
            </a:r>
          </a:p>
        </p:txBody>
      </p:sp>
      <p:pic>
        <p:nvPicPr>
          <p:cNvPr id="4" name="Picture 3" descr="Ulike tabletter">
            <a:extLst>
              <a:ext uri="{FF2B5EF4-FFF2-40B4-BE49-F238E27FC236}">
                <a16:creationId xmlns:a16="http://schemas.microsoft.com/office/drawing/2014/main" id="{8B1A5D56-11E9-4469-81F6-AC7ABD8BD7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452" y="2742082"/>
            <a:ext cx="3596659" cy="2697494"/>
          </a:xfrm>
          <a:prstGeom prst="rect">
            <a:avLst/>
          </a:prstGeom>
          <a:noFill/>
        </p:spPr>
      </p:pic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3903529" y="2292500"/>
            <a:ext cx="4861553" cy="3596659"/>
          </a:xfrm>
        </p:spPr>
        <p:txBody>
          <a:bodyPr>
            <a:normAutofit/>
          </a:bodyPr>
          <a:lstStyle/>
          <a:p>
            <a:r>
              <a:rPr lang="nb-NO" sz="2800" dirty="0"/>
              <a:t>Antibiotikabehandling redder liv</a:t>
            </a:r>
          </a:p>
          <a:p>
            <a:r>
              <a:rPr lang="nb-NO" sz="2800" dirty="0"/>
              <a:t>Unødig og uklok bruk av antibiotika bidrar til økt </a:t>
            </a:r>
            <a:r>
              <a:rPr lang="nb-NO" sz="2800" dirty="0" err="1"/>
              <a:t>antibiotikaresistens</a:t>
            </a:r>
            <a:r>
              <a:rPr lang="nb-NO" sz="2800" dirty="0"/>
              <a:t> – og kan i verste fall ta liv</a:t>
            </a:r>
          </a:p>
        </p:txBody>
      </p:sp>
    </p:spTree>
    <p:extLst>
      <p:ext uri="{BB962C8B-B14F-4D97-AF65-F5344CB8AC3E}">
        <p14:creationId xmlns:p14="http://schemas.microsoft.com/office/powerpoint/2010/main" val="3951992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white lab coat&#10;&#10;Description automatically generated with medium confidence">
            <a:extLst>
              <a:ext uri="{FF2B5EF4-FFF2-40B4-BE49-F238E27FC236}">
                <a16:creationId xmlns:a16="http://schemas.microsoft.com/office/drawing/2014/main" id="{1DD276AC-3A5B-4DFD-9F40-D5BC84A68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r="-2" b="45615"/>
          <a:stretch/>
        </p:blipFill>
        <p:spPr>
          <a:xfrm>
            <a:off x="5825613" y="3200400"/>
            <a:ext cx="3318387" cy="36911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4E99-B072-4F2B-AAB6-42F24D57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2" y="967153"/>
            <a:ext cx="8229600" cy="15536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b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solidFill>
                  <a:schemeClr val="tx1"/>
                </a:solidFill>
              </a:rPr>
              <a:t>Sykepleierens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ulike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oppgaver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antibiotikabehandling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og</a:t>
            </a:r>
            <a:r>
              <a:rPr lang="en-US" sz="4000" dirty="0">
                <a:solidFill>
                  <a:schemeClr val="tx1"/>
                </a:solidFill>
              </a:rPr>
              <a:t> -</a:t>
            </a:r>
            <a:r>
              <a:rPr lang="en-US" sz="4000" dirty="0" err="1">
                <a:solidFill>
                  <a:schemeClr val="tx1"/>
                </a:solidFill>
              </a:rPr>
              <a:t>styring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F7EAE-409B-4593-833A-A7879933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482" y="2696184"/>
            <a:ext cx="4983575" cy="4164864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Infeksjonsforebygger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Smitteverner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Observatør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datasamler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r>
              <a:rPr lang="en-US" sz="2800" b="1" dirty="0" err="1">
                <a:solidFill>
                  <a:schemeClr val="tx1"/>
                </a:solidFill>
              </a:rPr>
              <a:t>Prøvetaker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Medisinadministrator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Revurderer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Koordinator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Kommunikator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413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Sykepleieren – </a:t>
            </a:r>
            <a:r>
              <a:rPr lang="nb-NO" dirty="0" err="1">
                <a:solidFill>
                  <a:schemeClr val="tx1"/>
                </a:solidFill>
              </a:rPr>
              <a:t>prøvetaker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82" y="2480312"/>
            <a:ext cx="8229600" cy="3994230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219993"/>
                </a:solidFill>
              </a:rPr>
              <a:t>MÅL: </a:t>
            </a:r>
            <a:r>
              <a:rPr lang="nb-NO" sz="3600" b="1" dirty="0">
                <a:solidFill>
                  <a:srgbClr val="219993"/>
                </a:solidFill>
              </a:rPr>
              <a:t>Riktig </a:t>
            </a:r>
            <a:r>
              <a:rPr lang="nb-NO" sz="3600" dirty="0">
                <a:solidFill>
                  <a:srgbClr val="219993"/>
                </a:solidFill>
              </a:rPr>
              <a:t>prøve til </a:t>
            </a:r>
            <a:r>
              <a:rPr lang="nb-NO" sz="3600" b="1" dirty="0">
                <a:solidFill>
                  <a:srgbClr val="219993"/>
                </a:solidFill>
              </a:rPr>
              <a:t>rett</a:t>
            </a:r>
            <a:r>
              <a:rPr lang="nb-NO" sz="3600" dirty="0">
                <a:solidFill>
                  <a:srgbClr val="219993"/>
                </a:solidFill>
              </a:rPr>
              <a:t> tid på </a:t>
            </a:r>
            <a:r>
              <a:rPr lang="nb-NO" sz="3600" b="1" dirty="0">
                <a:solidFill>
                  <a:srgbClr val="219993"/>
                </a:solidFill>
              </a:rPr>
              <a:t>korrekt</a:t>
            </a:r>
            <a:r>
              <a:rPr lang="nb-NO" sz="3600" dirty="0">
                <a:solidFill>
                  <a:srgbClr val="219993"/>
                </a:solidFill>
              </a:rPr>
              <a:t> måte</a:t>
            </a:r>
          </a:p>
          <a:p>
            <a:endParaRPr lang="nb-NO" dirty="0"/>
          </a:p>
          <a:p>
            <a:r>
              <a:rPr lang="nb-NO" dirty="0">
                <a:solidFill>
                  <a:schemeClr val="tx1"/>
                </a:solidFill>
              </a:rPr>
              <a:t>Rask diagnostikk </a:t>
            </a:r>
          </a:p>
          <a:p>
            <a:r>
              <a:rPr lang="nb-NO" dirty="0">
                <a:solidFill>
                  <a:schemeClr val="tx1"/>
                </a:solidFill>
              </a:rPr>
              <a:t>sikrer optimal og målrettet antibiotikabehandling: 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/>
                </a:solidFill>
              </a:rPr>
              <a:t> Raskere frisk pasient og utskrivelse fra sykehus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/>
                </a:solidFill>
              </a:rPr>
              <a:t> Mindre bruk av antibiotika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fld id="{5D310BF4-4FB1-EF42-A6F9-E197B72E94CF}" type="slidenum">
              <a:rPr lang="en-US" sz="1600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lab technician hand planting a petri dish ">
            <a:extLst>
              <a:ext uri="{FF2B5EF4-FFF2-40B4-BE49-F238E27FC236}">
                <a16:creationId xmlns:a16="http://schemas.microsoft.com/office/drawing/2014/main" id="{DEC43D1D-7DBA-44F2-A6D4-FD4BAD700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7" r="4813" b="3"/>
          <a:stretch/>
        </p:blipFill>
        <p:spPr bwMode="auto">
          <a:xfrm>
            <a:off x="6510165" y="-365766"/>
            <a:ext cx="2633834" cy="192786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88549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Sykepleieren – </a:t>
            </a:r>
            <a:r>
              <a:rPr lang="nb-NO" dirty="0" err="1">
                <a:solidFill>
                  <a:schemeClr val="tx1"/>
                </a:solidFill>
              </a:rPr>
              <a:t>prøvetaker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82" y="2743200"/>
            <a:ext cx="8229600" cy="401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Følg</a:t>
            </a:r>
            <a:r>
              <a:rPr lang="en-US" sz="2800" b="1" dirty="0"/>
              <a:t> </a:t>
            </a:r>
            <a:r>
              <a:rPr lang="en-US" sz="2800" b="1" dirty="0" err="1"/>
              <a:t>opp</a:t>
            </a:r>
            <a:r>
              <a:rPr lang="en-US" sz="2800" b="1" dirty="0"/>
              <a:t> </a:t>
            </a:r>
            <a:r>
              <a:rPr lang="en-US" sz="2800" b="1" dirty="0" err="1"/>
              <a:t>prøvesvarene</a:t>
            </a:r>
            <a:r>
              <a:rPr lang="en-US" sz="2800" b="1" dirty="0"/>
              <a:t>:</a:t>
            </a:r>
          </a:p>
          <a:p>
            <a:pPr marL="0" indent="0">
              <a:buNone/>
            </a:pPr>
            <a:r>
              <a:rPr lang="en-US" sz="2800" dirty="0"/>
              <a:t>Disse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219993"/>
                </a:solidFill>
              </a:rPr>
              <a:t>målrette</a:t>
            </a:r>
            <a:r>
              <a:rPr lang="en-US" sz="2800" b="1" dirty="0">
                <a:solidFill>
                  <a:srgbClr val="219993"/>
                </a:solidFill>
              </a:rPr>
              <a:t> </a:t>
            </a:r>
            <a:r>
              <a:rPr lang="en-US" sz="2800" b="1" dirty="0" err="1">
                <a:solidFill>
                  <a:srgbClr val="219993"/>
                </a:solidFill>
              </a:rPr>
              <a:t>behandlingen</a:t>
            </a:r>
            <a:r>
              <a:rPr lang="en-US" sz="2800" b="1" dirty="0">
                <a:solidFill>
                  <a:srgbClr val="219993"/>
                </a:solidFill>
              </a:rPr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219993"/>
                </a:solidFill>
              </a:rPr>
              <a:t>underbygge</a:t>
            </a:r>
            <a:r>
              <a:rPr lang="en-US" sz="2800" b="1" dirty="0">
                <a:solidFill>
                  <a:srgbClr val="219993"/>
                </a:solidFill>
              </a:rPr>
              <a:t> </a:t>
            </a:r>
            <a:r>
              <a:rPr lang="en-US" sz="2800" b="1" dirty="0" err="1">
                <a:solidFill>
                  <a:srgbClr val="219993"/>
                </a:solidFill>
              </a:rPr>
              <a:t>bruken</a:t>
            </a:r>
            <a:r>
              <a:rPr lang="en-US" sz="2800" b="1" dirty="0"/>
              <a:t> </a:t>
            </a:r>
            <a:r>
              <a:rPr lang="en-US" sz="2800" dirty="0"/>
              <a:t>av </a:t>
            </a:r>
            <a:r>
              <a:rPr lang="en-US" sz="2800" dirty="0" err="1"/>
              <a:t>mer</a:t>
            </a:r>
            <a:r>
              <a:rPr lang="en-US" sz="2800" dirty="0"/>
              <a:t> </a:t>
            </a:r>
            <a:r>
              <a:rPr lang="en-US" sz="2800" dirty="0" err="1"/>
              <a:t>smalspektret</a:t>
            </a:r>
            <a:r>
              <a:rPr lang="en-US" sz="2800" dirty="0"/>
              <a:t> </a:t>
            </a:r>
            <a:r>
              <a:rPr lang="en-US" sz="2800" dirty="0" err="1"/>
              <a:t>antibiotika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342900"/>
            <a:r>
              <a:rPr lang="en-US" sz="2800" dirty="0" err="1"/>
              <a:t>Forbedret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219993"/>
                </a:solidFill>
              </a:rPr>
              <a:t>kommunikasjon</a:t>
            </a:r>
            <a:r>
              <a:rPr lang="en-US" sz="2800" b="1" dirty="0">
                <a:solidFill>
                  <a:srgbClr val="219993"/>
                </a:solidFill>
              </a:rPr>
              <a:t> </a:t>
            </a:r>
            <a:r>
              <a:rPr lang="en-US" sz="2800" b="1" dirty="0" err="1">
                <a:solidFill>
                  <a:srgbClr val="219993"/>
                </a:solidFill>
              </a:rPr>
              <a:t>og</a:t>
            </a:r>
            <a:r>
              <a:rPr lang="en-US" sz="2800" b="1" dirty="0">
                <a:solidFill>
                  <a:srgbClr val="219993"/>
                </a:solidFill>
              </a:rPr>
              <a:t> </a:t>
            </a:r>
            <a:r>
              <a:rPr lang="en-US" sz="2800" b="1" dirty="0" err="1">
                <a:solidFill>
                  <a:srgbClr val="219993"/>
                </a:solidFill>
              </a:rPr>
              <a:t>logistikk</a:t>
            </a:r>
            <a:r>
              <a:rPr lang="en-US" sz="2800" b="1" dirty="0">
                <a:solidFill>
                  <a:srgbClr val="219993"/>
                </a:solidFill>
              </a:rPr>
              <a:t> </a:t>
            </a:r>
            <a:r>
              <a:rPr lang="en-US" sz="2800" dirty="0"/>
              <a:t>om </a:t>
            </a:r>
            <a:r>
              <a:rPr lang="en-US" sz="2800" dirty="0" err="1"/>
              <a:t>resultat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prøvesvar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viktig</a:t>
            </a:r>
            <a:r>
              <a:rPr lang="en-US" sz="2800" dirty="0"/>
              <a:t> del av </a:t>
            </a:r>
            <a:r>
              <a:rPr lang="en-US" sz="2800" b="1" dirty="0">
                <a:solidFill>
                  <a:srgbClr val="219993"/>
                </a:solidFill>
              </a:rPr>
              <a:t>antibiotikastyringen</a:t>
            </a:r>
            <a:endParaRPr lang="en-GB" sz="2800" b="1" dirty="0">
              <a:solidFill>
                <a:srgbClr val="219993"/>
              </a:solidFill>
            </a:endParaRPr>
          </a:p>
          <a:p>
            <a:pPr marL="342900"/>
            <a:r>
              <a:rPr lang="nb-NO" sz="2800" dirty="0">
                <a:solidFill>
                  <a:schemeClr val="tx1"/>
                </a:solidFill>
              </a:rPr>
              <a:t>Bruke prøver fornuftig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fld id="{5D310BF4-4FB1-EF42-A6F9-E197B72E94CF}" type="slidenum">
              <a:rPr lang="en-US" sz="1600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lab technician hand planting a petri dish lab technician hand planting a petri dish. Laboratory, research, analysis. Close-up urine culture stock pictures, royalty-free photos &amp; images">
            <a:extLst>
              <a:ext uri="{FF2B5EF4-FFF2-40B4-BE49-F238E27FC236}">
                <a16:creationId xmlns:a16="http://schemas.microsoft.com/office/drawing/2014/main" id="{DEC43D1D-7DBA-44F2-A6D4-FD4BAD700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7" r="4813" b="3"/>
          <a:stretch/>
        </p:blipFill>
        <p:spPr bwMode="auto">
          <a:xfrm>
            <a:off x="6587066" y="0"/>
            <a:ext cx="2556933" cy="239533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23936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81" y="1101275"/>
            <a:ext cx="8608517" cy="686702"/>
          </a:xfrm>
        </p:spPr>
        <p:txBody>
          <a:bodyPr>
            <a:normAutofit fontScale="90000"/>
          </a:bodyPr>
          <a:lstStyle/>
          <a:p>
            <a:r>
              <a:rPr lang="nb-NO" sz="4900" dirty="0">
                <a:solidFill>
                  <a:schemeClr val="tx1"/>
                </a:solidFill>
              </a:rPr>
              <a:t>Diskuter med sidemannen</a:t>
            </a:r>
            <a:endParaRPr lang="nb-NO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31" y="1854663"/>
            <a:ext cx="8229600" cy="3989799"/>
          </a:xfrm>
        </p:spPr>
        <p:txBody>
          <a:bodyPr/>
          <a:lstStyle/>
          <a:p>
            <a:pPr marL="0" indent="0">
              <a:buNone/>
            </a:pPr>
            <a:r>
              <a:rPr lang="nb-NO" sz="2800" b="1" dirty="0">
                <a:solidFill>
                  <a:schemeClr val="tx1"/>
                </a:solidFill>
              </a:rPr>
              <a:t>Hva er viktig for sykepleiere å huske på i forbindelse med mikrobiologisk prøvetaking?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fld id="{5D310BF4-4FB1-EF42-A6F9-E197B72E94CF}" type="slidenum">
              <a:rPr lang="en-US" sz="1600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971800"/>
            <a:ext cx="8869680" cy="37847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5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k</a:t>
            </a:r>
            <a:endParaRPr lang="nb-NO" dirty="0"/>
          </a:p>
        </p:txBody>
      </p:sp>
      <p:sp>
        <p:nvSpPr>
          <p:cNvPr id="10" name="Rundad rektangulär 2" descr="Har du husket å ta prøve?- Mikrobiologisk diagnostikk er viktig!  &#10;"/>
          <p:cNvSpPr/>
          <p:nvPr/>
        </p:nvSpPr>
        <p:spPr bwMode="auto">
          <a:xfrm>
            <a:off x="1652127" y="4797489"/>
            <a:ext cx="2538873" cy="1924362"/>
          </a:xfrm>
          <a:prstGeom prst="wedgeRoundRectCallout">
            <a:avLst>
              <a:gd name="adj1" fmla="val 67112"/>
              <a:gd name="adj2" fmla="val 101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1" name="textruta 3" descr="Har du husket å ta prøve?- Mikrobiologisk diagnostikk er viktig!  &#10;"/>
          <p:cNvSpPr txBox="1"/>
          <p:nvPr/>
        </p:nvSpPr>
        <p:spPr>
          <a:xfrm>
            <a:off x="1710310" y="4864175"/>
            <a:ext cx="27418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b="1" dirty="0">
                <a:latin typeface="Arial"/>
                <a:ea typeface="MS PGothic" panose="020B0600070205080204" pitchFamily="34" charset="-128"/>
              </a:rPr>
              <a:t>Har du </a:t>
            </a:r>
            <a:r>
              <a:rPr lang="sv-SE" sz="2400" b="1" dirty="0" err="1">
                <a:latin typeface="Arial"/>
                <a:ea typeface="MS PGothic" panose="020B0600070205080204" pitchFamily="34" charset="-128"/>
              </a:rPr>
              <a:t>husket</a:t>
            </a:r>
            <a:r>
              <a:rPr lang="sv-SE" sz="2400" b="1" dirty="0">
                <a:latin typeface="Arial"/>
                <a:ea typeface="MS PGothic" panose="020B0600070205080204" pitchFamily="34" charset="-128"/>
              </a:rPr>
              <a:t> å ta </a:t>
            </a:r>
            <a:r>
              <a:rPr lang="sv-SE" sz="2400" b="1" dirty="0" err="1">
                <a:latin typeface="Arial"/>
                <a:ea typeface="MS PGothic" panose="020B0600070205080204" pitchFamily="34" charset="-128"/>
              </a:rPr>
              <a:t>prøve</a:t>
            </a:r>
            <a:r>
              <a:rPr lang="sv-SE" sz="2400" b="1" dirty="0">
                <a:latin typeface="Arial"/>
                <a:ea typeface="MS PGothic" panose="020B0600070205080204" pitchFamily="34" charset="-128"/>
              </a:rPr>
              <a:t>?- Mikrobiologisk </a:t>
            </a:r>
            <a:r>
              <a:rPr lang="sv-SE" sz="2400" b="1" dirty="0" err="1">
                <a:latin typeface="Arial"/>
                <a:ea typeface="MS PGothic" panose="020B0600070205080204" pitchFamily="34" charset="-128"/>
              </a:rPr>
              <a:t>diagnos</a:t>
            </a:r>
            <a:r>
              <a:rPr lang="sv-SE" sz="2400" b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tikk</a:t>
            </a:r>
            <a:r>
              <a:rPr lang="sv-SE" sz="2400" b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er viktig!  </a:t>
            </a:r>
          </a:p>
        </p:txBody>
      </p:sp>
    </p:spTree>
    <p:extLst>
      <p:ext uri="{BB962C8B-B14F-4D97-AF65-F5344CB8AC3E}">
        <p14:creationId xmlns:p14="http://schemas.microsoft.com/office/powerpoint/2010/main" val="1324892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Riktig prøvetaking</a:t>
            </a:r>
            <a:endParaRPr lang="nb-NO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82" y="2292499"/>
            <a:ext cx="8229600" cy="43447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Økt </a:t>
            </a:r>
            <a:r>
              <a:rPr lang="nb-NO" sz="24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kunnskap</a:t>
            </a:r>
            <a:r>
              <a:rPr lang="nb-NO" sz="2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om diagnostiske tester og riktig </a:t>
            </a:r>
            <a:r>
              <a:rPr lang="nb-NO" sz="24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tolkning</a:t>
            </a:r>
            <a:r>
              <a:rPr lang="nb-NO" sz="24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av resultater er avgjørende for å sikre </a:t>
            </a:r>
            <a:r>
              <a:rPr lang="nb-NO" sz="24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riktig antibiotikabruk</a:t>
            </a:r>
          </a:p>
          <a:p>
            <a:r>
              <a:rPr lang="nb-NO" dirty="0">
                <a:solidFill>
                  <a:schemeClr val="tx1"/>
                </a:solidFill>
              </a:rPr>
              <a:t>Sikre at relevante mikrobiologiske prøver</a:t>
            </a:r>
            <a:r>
              <a:rPr lang="nb-NO" i="1" dirty="0">
                <a:solidFill>
                  <a:schemeClr val="tx1"/>
                </a:solidFill>
              </a:rPr>
              <a:t> </a:t>
            </a:r>
            <a:r>
              <a:rPr lang="nb-NO" dirty="0">
                <a:solidFill>
                  <a:schemeClr val="tx1"/>
                </a:solidFill>
              </a:rPr>
              <a:t>tas </a:t>
            </a:r>
            <a:r>
              <a:rPr lang="nb-NO" b="1" dirty="0">
                <a:solidFill>
                  <a:schemeClr val="tx1"/>
                </a:solidFill>
              </a:rPr>
              <a:t>FØR oppstart </a:t>
            </a:r>
            <a:r>
              <a:rPr lang="nb-NO" dirty="0">
                <a:solidFill>
                  <a:schemeClr val="tx1"/>
                </a:solidFill>
              </a:rPr>
              <a:t>av antibiotika</a:t>
            </a:r>
          </a:p>
          <a:p>
            <a:r>
              <a:rPr lang="nb-NO" dirty="0">
                <a:solidFill>
                  <a:schemeClr val="tx1"/>
                </a:solidFill>
              </a:rPr>
              <a:t>Sikre at prøvene tas på </a:t>
            </a:r>
            <a:r>
              <a:rPr lang="nb-NO" b="1" dirty="0">
                <a:solidFill>
                  <a:schemeClr val="tx1"/>
                </a:solidFill>
              </a:rPr>
              <a:t>korrekt måte </a:t>
            </a:r>
          </a:p>
          <a:p>
            <a:r>
              <a:rPr lang="nb-NO" dirty="0">
                <a:solidFill>
                  <a:schemeClr val="tx1"/>
                </a:solidFill>
              </a:rPr>
              <a:t>Sikre at </a:t>
            </a:r>
            <a:r>
              <a:rPr lang="nb-NO" b="1" dirty="0">
                <a:solidFill>
                  <a:schemeClr val="tx1"/>
                </a:solidFill>
              </a:rPr>
              <a:t>rekvisisjon tilstrekkelig utfylt</a:t>
            </a:r>
          </a:p>
          <a:p>
            <a:r>
              <a:rPr lang="nb-NO" dirty="0">
                <a:solidFill>
                  <a:schemeClr val="tx1"/>
                </a:solidFill>
              </a:rPr>
              <a:t>Sikre korrekt </a:t>
            </a:r>
            <a:r>
              <a:rPr lang="nb-NO" b="1" dirty="0">
                <a:solidFill>
                  <a:schemeClr val="tx1"/>
                </a:solidFill>
              </a:rPr>
              <a:t>oppbevaring og transport</a:t>
            </a:r>
          </a:p>
          <a:p>
            <a:r>
              <a:rPr lang="nb-NO" dirty="0">
                <a:solidFill>
                  <a:schemeClr val="tx1"/>
                </a:solidFill>
              </a:rPr>
              <a:t>Sikre at prøven kommer til </a:t>
            </a:r>
            <a:r>
              <a:rPr lang="nb-NO" b="1" dirty="0">
                <a:solidFill>
                  <a:schemeClr val="tx1"/>
                </a:solidFill>
              </a:rPr>
              <a:t>laboratoriet i tide</a:t>
            </a:r>
          </a:p>
          <a:p>
            <a:r>
              <a:rPr lang="nb-NO" b="1" dirty="0">
                <a:solidFill>
                  <a:schemeClr val="tx1"/>
                </a:solidFill>
              </a:rPr>
              <a:t>FØLGE OPP </a:t>
            </a:r>
            <a:r>
              <a:rPr lang="nb-NO" dirty="0">
                <a:solidFill>
                  <a:schemeClr val="tx1"/>
                </a:solidFill>
              </a:rPr>
              <a:t>prøvesvar/dyrkningssvar</a:t>
            </a:r>
          </a:p>
          <a:p>
            <a:r>
              <a:rPr lang="nb-NO" dirty="0">
                <a:solidFill>
                  <a:schemeClr val="tx1"/>
                </a:solidFill>
              </a:rPr>
              <a:t>Sikre </a:t>
            </a:r>
            <a:r>
              <a:rPr lang="nb-NO" b="1" dirty="0">
                <a:solidFill>
                  <a:schemeClr val="tx1"/>
                </a:solidFill>
              </a:rPr>
              <a:t>riktig antibiotika </a:t>
            </a:r>
            <a:r>
              <a:rPr lang="nb-NO" dirty="0">
                <a:solidFill>
                  <a:schemeClr val="tx1"/>
                </a:solidFill>
              </a:rPr>
              <a:t>ut fra prøvesvaret-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tx1"/>
                </a:solidFill>
              </a:rPr>
              <a:t>- i diskusjon med legen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fld id="{5D310BF4-4FB1-EF42-A6F9-E197B72E94CF}" type="slidenum">
              <a:rPr lang="en-US" sz="1600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AACFA-2B19-6EC1-36D8-6B0887A2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68" y="4990078"/>
            <a:ext cx="2277532" cy="178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69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296BB-619A-6193-1902-71A934FC4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C4340705-B9FC-AB5A-9496-8277547FF2BD}"/>
              </a:ext>
            </a:extLst>
          </p:cNvPr>
          <p:cNvSpPr txBox="1"/>
          <p:nvPr/>
        </p:nvSpPr>
        <p:spPr>
          <a:xfrm>
            <a:off x="406400" y="1825625"/>
            <a:ext cx="5758426" cy="5032375"/>
          </a:xfrm>
          <a:prstGeom prst="rect">
            <a:avLst/>
          </a:prstGeom>
        </p:spPr>
        <p:txBody>
          <a:bodyPr vert="horz" lIns="144000" tIns="18000" rIns="91440" bIns="45720" rtlCol="0">
            <a:normAutofit/>
          </a:bodyPr>
          <a:lstStyle/>
          <a:p>
            <a:endParaRPr lang="nb-NO" sz="20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Lise har tydelige symptomer på urinveisinfeksjon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/>
              <a:t>I samråd med sykehjemslegen, tar du en urinprøve av Lise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Du </a:t>
            </a:r>
            <a:r>
              <a:rPr lang="nb-NO" sz="2000" dirty="0" err="1"/>
              <a:t>stikser</a:t>
            </a:r>
            <a:r>
              <a:rPr lang="nb-NO" sz="2000" dirty="0"/>
              <a:t> urinen og sender prøve til bakteriologisk dyrkning. </a:t>
            </a:r>
          </a:p>
          <a:p>
            <a:endParaRPr lang="nb-NO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Urinstrimmeltesten til Lise viser utslag på blod, leukocytter og nitritt.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Legen foreskriver </a:t>
            </a:r>
            <a:r>
              <a:rPr lang="nb-NO" sz="2000" dirty="0" err="1"/>
              <a:t>trimetoprim</a:t>
            </a:r>
            <a:r>
              <a:rPr lang="nb-NO" sz="2000" dirty="0"/>
              <a:t> 160 mg </a:t>
            </a:r>
            <a:r>
              <a:rPr lang="nb-NO" sz="2000" dirty="0" err="1"/>
              <a:t>X</a:t>
            </a:r>
            <a:r>
              <a:rPr lang="nb-NO" sz="2000" dirty="0"/>
              <a:t> 2 i 5 dager</a:t>
            </a:r>
          </a:p>
          <a:p>
            <a:endParaRPr lang="nb-NO" sz="2000" i="1" dirty="0"/>
          </a:p>
          <a:p>
            <a:r>
              <a:rPr lang="nb-NO" sz="2000" i="1" dirty="0"/>
              <a:t>Her tar du benyttet din rolle som både </a:t>
            </a:r>
            <a:r>
              <a:rPr lang="nb-NO" sz="2000" i="1" dirty="0" err="1"/>
              <a:t>prøvetaker</a:t>
            </a:r>
            <a:r>
              <a:rPr lang="nb-NO" sz="2000" i="1" dirty="0"/>
              <a:t> og medisinadministrator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endParaRPr lang="nb-NO" sz="2400" dirty="0"/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endParaRPr lang="nb-NO" sz="2000" b="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3F7D5C9-65A1-1E57-9784-B39632D6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94" y="1007414"/>
            <a:ext cx="7886700" cy="769441"/>
          </a:xfrm>
        </p:spPr>
        <p:txBody>
          <a:bodyPr/>
          <a:lstStyle/>
          <a:p>
            <a:r>
              <a:rPr lang="en-US" dirty="0"/>
              <a:t>	Lise på </a:t>
            </a:r>
            <a:r>
              <a:rPr lang="en-US" dirty="0" err="1"/>
              <a:t>sykehjem</a:t>
            </a:r>
            <a:r>
              <a:rPr lang="en-US" dirty="0"/>
              <a:t> </a:t>
            </a:r>
          </a:p>
        </p:txBody>
      </p:sp>
      <p:pic>
        <p:nvPicPr>
          <p:cNvPr id="6" name="Picture 5" descr="Bilde av gammel dame">
            <a:extLst>
              <a:ext uri="{FF2B5EF4-FFF2-40B4-BE49-F238E27FC236}">
                <a16:creationId xmlns:a16="http://schemas.microsoft.com/office/drawing/2014/main" id="{1D874447-F269-947F-3885-31D08ED71C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" b="12242"/>
          <a:stretch>
            <a:fillRect/>
          </a:stretch>
        </p:blipFill>
        <p:spPr>
          <a:xfrm>
            <a:off x="6038850" y="2209083"/>
            <a:ext cx="3105150" cy="350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7942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white lab coat&#10;&#10;Description automatically generated with medium confidence">
            <a:extLst>
              <a:ext uri="{FF2B5EF4-FFF2-40B4-BE49-F238E27FC236}">
                <a16:creationId xmlns:a16="http://schemas.microsoft.com/office/drawing/2014/main" id="{1DD276AC-3A5B-4DFD-9F40-D5BC84A68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r="-2" b="45615"/>
          <a:stretch/>
        </p:blipFill>
        <p:spPr>
          <a:xfrm>
            <a:off x="5973097" y="3274142"/>
            <a:ext cx="3170902" cy="361744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4E99-B072-4F2B-AAB6-42F24D57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2" y="967153"/>
            <a:ext cx="8229600" cy="15536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b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solidFill>
                  <a:schemeClr val="tx1"/>
                </a:solidFill>
              </a:rPr>
              <a:t>Sykepleierens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ulike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oppgaver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antibiotikabehandling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og</a:t>
            </a:r>
            <a:r>
              <a:rPr lang="en-US" sz="4000" dirty="0">
                <a:solidFill>
                  <a:schemeClr val="tx1"/>
                </a:solidFill>
              </a:rPr>
              <a:t> -</a:t>
            </a:r>
            <a:r>
              <a:rPr lang="en-US" sz="4000" dirty="0" err="1">
                <a:solidFill>
                  <a:schemeClr val="tx1"/>
                </a:solidFill>
              </a:rPr>
              <a:t>styring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F7EAE-409B-4593-833A-A7879933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482" y="2696184"/>
            <a:ext cx="4961804" cy="4164863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Infeksjonsforebygger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Smitteverner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Observatør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datasamler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Prøvetaker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 err="1">
                <a:solidFill>
                  <a:schemeClr val="tx1"/>
                </a:solidFill>
              </a:rPr>
              <a:t>Medisinadministrator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Revurderer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Koordinator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Kommunikator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878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61" y="5508232"/>
            <a:ext cx="2750745" cy="1349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1173480"/>
            <a:ext cx="7881162" cy="1021080"/>
          </a:xfrm>
        </p:spPr>
        <p:txBody>
          <a:bodyPr>
            <a:noAutofit/>
          </a:bodyPr>
          <a:lstStyle/>
          <a:p>
            <a:r>
              <a:rPr lang="nb-NO" sz="4000" dirty="0"/>
              <a:t>Sykepleieren – medisinadministrator </a:t>
            </a:r>
            <a:br>
              <a:rPr lang="nb-NO" sz="3200" dirty="0"/>
            </a:b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82" y="2074127"/>
            <a:ext cx="8229600" cy="4528691"/>
          </a:xfrm>
        </p:spPr>
        <p:txBody>
          <a:bodyPr>
            <a:normAutofit/>
          </a:bodyPr>
          <a:lstStyle/>
          <a:p>
            <a:pPr marL="342900"/>
            <a:r>
              <a:rPr lang="nb-NO" sz="2400" dirty="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Si</a:t>
            </a:r>
            <a:r>
              <a:rPr lang="nb-NO" sz="24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kre de beste kliniske resultatene </a:t>
            </a:r>
          </a:p>
          <a:p>
            <a:pPr marL="0" indent="0">
              <a:buNone/>
            </a:pPr>
            <a:endParaRPr lang="nb-NO" b="1" dirty="0">
              <a:solidFill>
                <a:srgbClr val="219993"/>
              </a:solidFill>
            </a:endParaRPr>
          </a:p>
          <a:p>
            <a:pPr marL="0" indent="0">
              <a:buNone/>
            </a:pPr>
            <a:r>
              <a:rPr lang="nb-NO" b="1" dirty="0">
                <a:solidFill>
                  <a:srgbClr val="219993"/>
                </a:solidFill>
              </a:rPr>
              <a:t>Grunnprinsipper:</a:t>
            </a:r>
          </a:p>
          <a:p>
            <a:pPr marL="342900"/>
            <a:r>
              <a:rPr lang="nb-NO" dirty="0">
                <a:solidFill>
                  <a:schemeClr val="tx1"/>
                </a:solidFill>
              </a:rPr>
              <a:t>Så </a:t>
            </a:r>
            <a:r>
              <a:rPr lang="nb-NO" b="1" dirty="0">
                <a:solidFill>
                  <a:srgbClr val="219993"/>
                </a:solidFill>
              </a:rPr>
              <a:t>smalspektret</a:t>
            </a:r>
            <a:r>
              <a:rPr lang="nb-NO" dirty="0">
                <a:solidFill>
                  <a:schemeClr val="tx1"/>
                </a:solidFill>
              </a:rPr>
              <a:t> som mulig - målrettet</a:t>
            </a:r>
          </a:p>
          <a:p>
            <a:r>
              <a:rPr lang="nb-NO" dirty="0">
                <a:solidFill>
                  <a:schemeClr val="tx1"/>
                </a:solidFill>
              </a:rPr>
              <a:t>Rett pasient, antibiotika, dose, tid/intervall, 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</a:rPr>
              <a:t>     behandlingslengde, administrasjonsform (IV/PO)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</a:rPr>
              <a:t>      og revurdering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219993"/>
                </a:solidFill>
              </a:rPr>
              <a:t>Nasjonale retningslinjer:</a:t>
            </a:r>
          </a:p>
          <a:p>
            <a:pPr marL="342900"/>
            <a:r>
              <a:rPr lang="nb-NO" b="1" dirty="0">
                <a:solidFill>
                  <a:srgbClr val="219993"/>
                </a:solidFill>
              </a:rPr>
              <a:t>      </a:t>
            </a:r>
            <a:r>
              <a:rPr lang="nb-NO" dirty="0">
                <a:solidFill>
                  <a:schemeClr val="tx1"/>
                </a:solidFill>
              </a:rPr>
              <a:t>Bærebjelkene</a:t>
            </a:r>
          </a:p>
          <a:p>
            <a:pPr marL="0" indent="0">
              <a:buNone/>
            </a:pPr>
            <a:endParaRPr lang="nb-NO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642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lde av masse tabletter i ulike farger">
            <a:extLst>
              <a:ext uri="{FF2B5EF4-FFF2-40B4-BE49-F238E27FC236}">
                <a16:creationId xmlns:a16="http://schemas.microsoft.com/office/drawing/2014/main" id="{B7FB8E0B-83DA-8DFE-7E04-E0E6DA88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4" y="2879249"/>
            <a:ext cx="2918031" cy="300991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2E5A8-E5CD-34C5-246A-CCA6E76E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2" y="1149500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nb-NO" sz="4100" dirty="0"/>
              <a:t>Sykepleieren – medisinadministrator </a:t>
            </a:r>
            <a:br>
              <a:rPr lang="nb-NO" sz="4100" dirty="0"/>
            </a:br>
            <a:r>
              <a:rPr lang="nb-NO" sz="4100" dirty="0"/>
              <a:t>Still spørsmål!</a:t>
            </a:r>
            <a:endParaRPr lang="en-GB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A2BA-3794-0E4C-2DB9-37ECA1E28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481" y="2521130"/>
            <a:ext cx="5574374" cy="40874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GB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Du er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unik</a:t>
            </a:r>
            <a:r>
              <a:rPr lang="en-GB" sz="2400" dirty="0"/>
              <a:t> </a:t>
            </a:r>
            <a:r>
              <a:rPr lang="en-GB" sz="2400" dirty="0" err="1"/>
              <a:t>posisjon</a:t>
            </a:r>
            <a:r>
              <a:rPr lang="en-GB" sz="2400" dirty="0"/>
              <a:t> </a:t>
            </a:r>
            <a:r>
              <a:rPr lang="en-GB" sz="2400" dirty="0" err="1"/>
              <a:t>til</a:t>
            </a:r>
            <a:r>
              <a:rPr lang="en-GB" sz="2400" dirty="0"/>
              <a:t> å </a:t>
            </a:r>
            <a:r>
              <a:rPr lang="en-GB" sz="2400" dirty="0" err="1"/>
              <a:t>stille</a:t>
            </a:r>
            <a:r>
              <a:rPr lang="en-GB" sz="2400" dirty="0"/>
              <a:t> </a:t>
            </a:r>
            <a:r>
              <a:rPr lang="en-GB" sz="2400" dirty="0" err="1"/>
              <a:t>spørsmål</a:t>
            </a:r>
            <a:r>
              <a:rPr lang="en-GB" sz="2400" dirty="0"/>
              <a:t> </a:t>
            </a:r>
            <a:r>
              <a:rPr lang="en-GB" sz="2400" dirty="0" err="1"/>
              <a:t>rundt</a:t>
            </a:r>
            <a:r>
              <a:rPr lang="en-GB" sz="2400" dirty="0"/>
              <a:t> </a:t>
            </a:r>
            <a:r>
              <a:rPr lang="en-GB" sz="2400" dirty="0" err="1"/>
              <a:t>antibiotikaforskrivningen</a:t>
            </a:r>
            <a:r>
              <a:rPr lang="en-GB" sz="2400" dirty="0"/>
              <a:t>!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Er det </a:t>
            </a:r>
            <a:r>
              <a:rPr lang="en-GB" sz="2400" dirty="0" err="1"/>
              <a:t>klinisk</a:t>
            </a:r>
            <a:r>
              <a:rPr lang="en-GB" sz="2400" dirty="0"/>
              <a:t> </a:t>
            </a:r>
            <a:r>
              <a:rPr lang="en-GB" sz="2400" dirty="0" err="1"/>
              <a:t>indikasjon</a:t>
            </a:r>
            <a:r>
              <a:rPr lang="en-GB" sz="2400" dirty="0"/>
              <a:t> for </a:t>
            </a:r>
            <a:r>
              <a:rPr lang="en-GB" sz="2400" dirty="0" err="1"/>
              <a:t>antibiotikabehandling</a:t>
            </a:r>
            <a:r>
              <a:rPr lang="en-GB" sz="2400" dirty="0"/>
              <a:t>?</a:t>
            </a:r>
          </a:p>
          <a:p>
            <a:pPr>
              <a:lnSpc>
                <a:spcPct val="90000"/>
              </a:lnSpc>
            </a:pPr>
            <a:r>
              <a:rPr lang="en-GB" sz="2400" dirty="0" err="1"/>
              <a:t>Følges</a:t>
            </a:r>
            <a:r>
              <a:rPr lang="en-GB" sz="2400" dirty="0"/>
              <a:t> </a:t>
            </a:r>
            <a:r>
              <a:rPr lang="en-GB" sz="2400" dirty="0" err="1"/>
              <a:t>gjeldende</a:t>
            </a:r>
            <a:r>
              <a:rPr lang="en-GB" sz="2400" dirty="0"/>
              <a:t> </a:t>
            </a:r>
            <a:r>
              <a:rPr lang="en-GB" sz="2400" dirty="0" err="1"/>
              <a:t>retningslinjer</a:t>
            </a:r>
            <a:r>
              <a:rPr lang="en-GB" sz="2400" dirty="0"/>
              <a:t>?</a:t>
            </a:r>
          </a:p>
          <a:p>
            <a:pPr>
              <a:lnSpc>
                <a:spcPct val="90000"/>
              </a:lnSpc>
            </a:pPr>
            <a:endParaRPr lang="en-GB" sz="1400" dirty="0"/>
          </a:p>
          <a:p>
            <a:pPr>
              <a:lnSpc>
                <a:spcPct val="90000"/>
              </a:lnSpc>
            </a:pPr>
            <a:endParaRPr lang="en-GB" sz="1400" dirty="0"/>
          </a:p>
          <a:p>
            <a:pPr>
              <a:lnSpc>
                <a:spcPct val="90000"/>
              </a:lnSpc>
            </a:pP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14E12-82A9-3E9C-02AC-BBE5C2EBE0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r="-2" b="45615"/>
          <a:stretch/>
        </p:blipFill>
        <p:spPr>
          <a:xfrm>
            <a:off x="6109854" y="2558021"/>
            <a:ext cx="2918031" cy="3855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923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5482" y="1149500"/>
            <a:ext cx="8229600" cy="1143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b-NO" sz="4000" dirty="0">
                <a:solidFill>
                  <a:schemeClr val="tx1"/>
                </a:solidFill>
              </a:rPr>
              <a:t>Sykepleieren – medisinadministrator  </a:t>
            </a:r>
            <a:br>
              <a:rPr lang="nb-NO" sz="4000" dirty="0">
                <a:solidFill>
                  <a:schemeClr val="tx1"/>
                </a:solidFill>
              </a:rPr>
            </a:br>
            <a:r>
              <a:rPr lang="nb-NO" sz="3200" dirty="0">
                <a:solidFill>
                  <a:schemeClr val="tx1"/>
                </a:solidFill>
              </a:rPr>
              <a:t>Still spørsmål om v</a:t>
            </a:r>
            <a:r>
              <a:rPr lang="nb-NO" sz="3200" dirty="0"/>
              <a:t>arighet og optimalisering </a:t>
            </a:r>
            <a:endParaRPr lang="nb-NO" sz="32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5482" y="2594918"/>
            <a:ext cx="4889958" cy="426308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 sz="2400" dirty="0"/>
              <a:t>Spør om det er en plan for </a:t>
            </a:r>
            <a:r>
              <a:rPr lang="nb-NO" sz="2400" b="1" dirty="0"/>
              <a:t>overgang til smalspektret</a:t>
            </a:r>
            <a:r>
              <a:rPr lang="nb-NO" sz="2400" dirty="0"/>
              <a:t> behandling</a:t>
            </a:r>
          </a:p>
          <a:p>
            <a:pPr>
              <a:lnSpc>
                <a:spcPct val="90000"/>
              </a:lnSpc>
            </a:pPr>
            <a:r>
              <a:rPr lang="nb-NO" sz="2400" dirty="0"/>
              <a:t>Spør/undersøk om resultater av </a:t>
            </a:r>
            <a:r>
              <a:rPr lang="nb-NO" sz="2400" b="1" dirty="0"/>
              <a:t>dyrkningsprøver</a:t>
            </a:r>
            <a:r>
              <a:rPr lang="nb-NO" sz="2400" dirty="0"/>
              <a:t> har kommet</a:t>
            </a:r>
          </a:p>
          <a:p>
            <a:pPr>
              <a:lnSpc>
                <a:spcPct val="90000"/>
              </a:lnSpc>
            </a:pPr>
            <a:r>
              <a:rPr lang="nb-NO" sz="2400" dirty="0"/>
              <a:t>Spør om det er en </a:t>
            </a:r>
            <a:r>
              <a:rPr lang="nb-NO" sz="2400" b="1" dirty="0"/>
              <a:t>plan for varighet </a:t>
            </a:r>
            <a:r>
              <a:rPr lang="nb-NO" sz="2400" dirty="0"/>
              <a:t>av behandling </a:t>
            </a:r>
          </a:p>
          <a:p>
            <a:pPr>
              <a:lnSpc>
                <a:spcPct val="90000"/>
              </a:lnSpc>
            </a:pPr>
            <a:r>
              <a:rPr lang="nb-NO" sz="2400" dirty="0"/>
              <a:t>Før helg; spør om middelet </a:t>
            </a:r>
            <a:r>
              <a:rPr lang="nb-NO" sz="2400" b="1" dirty="0"/>
              <a:t>kan seponeres </a:t>
            </a:r>
            <a:r>
              <a:rPr lang="nb-NO" sz="2400" dirty="0"/>
              <a:t>i løpet av helgen</a:t>
            </a:r>
          </a:p>
          <a:p>
            <a:pPr>
              <a:lnSpc>
                <a:spcPct val="90000"/>
              </a:lnSpc>
            </a:pPr>
            <a:r>
              <a:rPr lang="nb-NO" sz="2400" dirty="0">
                <a:solidFill>
                  <a:schemeClr val="tx1"/>
                </a:solidFill>
              </a:rPr>
              <a:t>Ved overflytting/utskriving; be om at det legges </a:t>
            </a:r>
            <a:r>
              <a:rPr lang="nb-NO" sz="2400" b="1" dirty="0">
                <a:solidFill>
                  <a:schemeClr val="tx1"/>
                </a:solidFill>
              </a:rPr>
              <a:t>en plan </a:t>
            </a:r>
            <a:r>
              <a:rPr lang="nb-NO" sz="2400" dirty="0">
                <a:solidFill>
                  <a:schemeClr val="tx1"/>
                </a:solidFill>
              </a:rPr>
              <a:t>for videre behandling</a:t>
            </a:r>
          </a:p>
          <a:p>
            <a:pPr>
              <a:lnSpc>
                <a:spcPct val="90000"/>
              </a:lnSpc>
            </a:pPr>
            <a:endParaRPr lang="nb-NO" dirty="0"/>
          </a:p>
          <a:p>
            <a:pPr>
              <a:lnSpc>
                <a:spcPct val="90000"/>
              </a:lnSpc>
            </a:pPr>
            <a:endParaRPr lang="nb-NO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30798-17A7-A14E-32EF-9C1E4A031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4" r="17234" b="-1"/>
          <a:stretch/>
        </p:blipFill>
        <p:spPr>
          <a:xfrm>
            <a:off x="6115050" y="2594918"/>
            <a:ext cx="2650032" cy="351632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33BDA0-DA0E-4D8E-8AF6-C0861D523D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r="-2" b="45615"/>
          <a:stretch/>
        </p:blipFill>
        <p:spPr>
          <a:xfrm>
            <a:off x="5781674" y="2558021"/>
            <a:ext cx="3190875" cy="3855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42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ykepleierstudente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09" y="912706"/>
            <a:ext cx="8054891" cy="4431453"/>
          </a:xfrm>
        </p:spPr>
      </p:pic>
      <p:sp>
        <p:nvSpPr>
          <p:cNvPr id="13" name="Rundad rektangulär 3" descr="Bli en antibiotikasmart sykepleier -                                        i en helsetjeneste som begrenser og forebygger antibiotikaresistens! &#10;DU kan gjøre en forskjell!&#10;"/>
          <p:cNvSpPr>
            <a:spLocks noGrp="1"/>
          </p:cNvSpPr>
          <p:nvPr>
            <p:ph type="title"/>
          </p:nvPr>
        </p:nvSpPr>
        <p:spPr bwMode="auto">
          <a:xfrm>
            <a:off x="159026" y="2809461"/>
            <a:ext cx="4784035" cy="3554711"/>
          </a:xfrm>
          <a:prstGeom prst="wedgeRoundRectCallout">
            <a:avLst>
              <a:gd name="adj1" fmla="val 67040"/>
              <a:gd name="adj2" fmla="val -6008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defTabSz="342866">
              <a:defRPr/>
            </a:pPr>
            <a:r>
              <a:rPr lang="nb-NO" sz="2800" b="1" dirty="0">
                <a:solidFill>
                  <a:schemeClr val="tx1"/>
                </a:solidFill>
              </a:rPr>
              <a:t>Bli en </a:t>
            </a:r>
            <a:r>
              <a:rPr lang="nb-NO" sz="2800" b="1" dirty="0" err="1">
                <a:solidFill>
                  <a:schemeClr val="tx1"/>
                </a:solidFill>
              </a:rPr>
              <a:t>antibiotikasmart</a:t>
            </a:r>
            <a:r>
              <a:rPr lang="nb-NO" sz="2800" b="1" dirty="0">
                <a:solidFill>
                  <a:schemeClr val="tx1"/>
                </a:solidFill>
              </a:rPr>
              <a:t> sykepleier – </a:t>
            </a:r>
            <a:br>
              <a:rPr lang="nb-NO" sz="2800" b="1" dirty="0">
                <a:solidFill>
                  <a:schemeClr val="tx1"/>
                </a:solidFill>
              </a:rPr>
            </a:br>
            <a:r>
              <a:rPr lang="nb-NO" sz="2800" b="1" dirty="0">
                <a:solidFill>
                  <a:schemeClr val="tx1"/>
                </a:solidFill>
              </a:rPr>
              <a:t>i en helsetjeneste som begrenser og forebygger antibiotikaresistens! </a:t>
            </a:r>
            <a:br>
              <a:rPr lang="nb-NO" sz="2800" b="1" dirty="0">
                <a:solidFill>
                  <a:schemeClr val="tx1"/>
                </a:solidFill>
              </a:rPr>
            </a:br>
            <a:r>
              <a:rPr lang="nb-NO" sz="2800" b="1" dirty="0">
                <a:solidFill>
                  <a:schemeClr val="tx1"/>
                </a:solidFill>
              </a:rPr>
              <a:t>DU kan gjøre en forskjell!</a:t>
            </a:r>
            <a:br>
              <a:rPr lang="nb-NO" sz="2800" b="1" dirty="0">
                <a:solidFill>
                  <a:schemeClr val="tx1"/>
                </a:solidFill>
              </a:rPr>
            </a:b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4975" y="6364172"/>
            <a:ext cx="1056624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Gunhild </a:t>
            </a:r>
            <a:r>
              <a:rPr lang="nb-NO" sz="67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Thunem</a:t>
            </a:r>
            <a:r>
              <a:rPr lang="nb-NO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675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fld id="{5D310BF4-4FB1-EF42-A6F9-E197B72E94CF}" type="slidenum">
              <a:rPr lang="en-US" sz="1600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16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3E50-EE5C-49E6-899F-F7F699BC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2" y="11495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Diskuter</a:t>
            </a:r>
            <a:r>
              <a:rPr lang="en-US" dirty="0"/>
              <a:t> med </a:t>
            </a:r>
            <a:r>
              <a:rPr lang="en-US" dirty="0" err="1"/>
              <a:t>sidemannen</a:t>
            </a:r>
            <a:r>
              <a:rPr lang="en-US" dirty="0"/>
              <a:t>: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62D4E-7A89-46CE-88B7-C91DACD28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0" r="35843" b="-1"/>
          <a:stretch/>
        </p:blipFill>
        <p:spPr>
          <a:xfrm>
            <a:off x="0" y="2292500"/>
            <a:ext cx="4574082" cy="45655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BAFE5-1327-47AB-8465-791DD76A6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6482" y="2292500"/>
            <a:ext cx="4417518" cy="4315334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Hva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være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til</a:t>
            </a:r>
            <a:r>
              <a:rPr lang="en-US" sz="3200" dirty="0">
                <a:solidFill>
                  <a:schemeClr val="tx1"/>
                </a:solidFill>
              </a:rPr>
              <a:t> hinder for å ta </a:t>
            </a:r>
            <a:r>
              <a:rPr lang="en-US" sz="3200" dirty="0" err="1">
                <a:solidFill>
                  <a:schemeClr val="tx1"/>
                </a:solidFill>
              </a:rPr>
              <a:t>opp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faglige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spørsmål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omkring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antibiotikabehandling</a:t>
            </a:r>
            <a:r>
              <a:rPr lang="en-US" sz="3200" dirty="0">
                <a:solidFill>
                  <a:schemeClr val="tx1"/>
                </a:solidFill>
              </a:rPr>
              <a:t> med </a:t>
            </a:r>
            <a:r>
              <a:rPr lang="en-US" sz="3200" dirty="0" err="1">
                <a:solidFill>
                  <a:schemeClr val="tx1"/>
                </a:solidFill>
              </a:rPr>
              <a:t>legen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14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90" y="890942"/>
            <a:ext cx="8273240" cy="1143000"/>
          </a:xfrm>
        </p:spPr>
        <p:txBody>
          <a:bodyPr>
            <a:normAutofit/>
          </a:bodyPr>
          <a:lstStyle/>
          <a:p>
            <a:r>
              <a:rPr lang="nb-NO" dirty="0"/>
              <a:t>Sykepleieren – revurderer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238" y="2033943"/>
            <a:ext cx="7003461" cy="482405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8000" b="1" dirty="0">
                <a:solidFill>
                  <a:schemeClr val="tx1"/>
                </a:solidFill>
              </a:rPr>
              <a:t>Hvordan er pasientens </a:t>
            </a:r>
            <a:r>
              <a:rPr lang="nb-NO" sz="8000" b="1" dirty="0" err="1">
                <a:solidFill>
                  <a:schemeClr val="tx1"/>
                </a:solidFill>
              </a:rPr>
              <a:t>vitalia</a:t>
            </a:r>
            <a:r>
              <a:rPr lang="nb-NO" sz="8000" b="1" dirty="0">
                <a:solidFill>
                  <a:schemeClr val="tx1"/>
                </a:solidFill>
              </a:rPr>
              <a:t>? - har antibiotikabehandlingen hatt effekt?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8000" b="1" dirty="0">
                <a:solidFill>
                  <a:schemeClr val="tx1"/>
                </a:solidFill>
              </a:rPr>
              <a:t>Sjekkliste for revurdering av antibiotika innen 2-3 døgn:</a:t>
            </a:r>
          </a:p>
          <a:p>
            <a:pPr>
              <a:lnSpc>
                <a:spcPct val="120000"/>
              </a:lnSpc>
            </a:pPr>
            <a:r>
              <a:rPr lang="nb-NO" sz="8000" dirty="0">
                <a:solidFill>
                  <a:schemeClr val="tx1"/>
                </a:solidFill>
              </a:rPr>
              <a:t>Vurdere klinisk respons </a:t>
            </a:r>
          </a:p>
          <a:p>
            <a:pPr>
              <a:lnSpc>
                <a:spcPct val="120000"/>
              </a:lnSpc>
            </a:pPr>
            <a:r>
              <a:rPr lang="nb-NO" sz="8000" dirty="0">
                <a:solidFill>
                  <a:schemeClr val="tx1"/>
                </a:solidFill>
              </a:rPr>
              <a:t>Sjekk mikrobiologiske prøvesvar. Er antibiotika justert etter disse?</a:t>
            </a:r>
          </a:p>
          <a:p>
            <a:pPr>
              <a:lnSpc>
                <a:spcPct val="120000"/>
              </a:lnSpc>
            </a:pPr>
            <a:r>
              <a:rPr lang="nb-NO" sz="8000" dirty="0">
                <a:solidFill>
                  <a:schemeClr val="tx1"/>
                </a:solidFill>
              </a:rPr>
              <a:t>Er antibiotika forskrevet i henhold til nasjonale retningslinjer?</a:t>
            </a:r>
          </a:p>
          <a:p>
            <a:pPr>
              <a:lnSpc>
                <a:spcPct val="120000"/>
              </a:lnSpc>
            </a:pPr>
            <a:r>
              <a:rPr lang="nb-NO" sz="8000" dirty="0">
                <a:solidFill>
                  <a:schemeClr val="tx1"/>
                </a:solidFill>
              </a:rPr>
              <a:t>Når ble behandlingen startet? – plan for behandlingslengde? </a:t>
            </a:r>
          </a:p>
          <a:p>
            <a:pPr>
              <a:lnSpc>
                <a:spcPct val="120000"/>
              </a:lnSpc>
            </a:pPr>
            <a:r>
              <a:rPr lang="nb-NO" sz="8000" dirty="0">
                <a:solidFill>
                  <a:schemeClr val="tx1"/>
                </a:solidFill>
              </a:rPr>
              <a:t>Overgang fra intravenøs til peroral behandling? </a:t>
            </a:r>
          </a:p>
          <a:p>
            <a:pPr>
              <a:lnSpc>
                <a:spcPct val="120000"/>
              </a:lnSpc>
            </a:pPr>
            <a:r>
              <a:rPr lang="nb-NO" sz="8000" dirty="0">
                <a:solidFill>
                  <a:schemeClr val="tx1"/>
                </a:solidFill>
              </a:rPr>
              <a:t>Plan for videre behandling, sluttdato og ev. ny revurdering</a:t>
            </a:r>
          </a:p>
          <a:p>
            <a:pPr marL="457200" indent="-457200">
              <a:lnSpc>
                <a:spcPct val="120000"/>
              </a:lnSpc>
            </a:pPr>
            <a:endParaRPr lang="nb-NO" sz="45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</a:pPr>
            <a:endParaRPr lang="nb-NO" sz="4500" dirty="0">
              <a:solidFill>
                <a:schemeClr val="tx1"/>
              </a:solidFill>
            </a:endParaRPr>
          </a:p>
          <a:p>
            <a:r>
              <a:rPr lang="nb-NO" sz="4000" dirty="0"/>
              <a:t>Film: </a:t>
            </a:r>
            <a:r>
              <a:rPr lang="nb-NO" sz="4000" dirty="0">
                <a:hlinkClick r:id="rId3"/>
              </a:rPr>
              <a:t>Barn og revurdering del 2</a:t>
            </a:r>
            <a:endParaRPr lang="nb-NO" sz="4000" dirty="0"/>
          </a:p>
          <a:p>
            <a:pPr marL="0" indent="0">
              <a:buNone/>
            </a:pPr>
            <a:endParaRPr lang="nb-NO" sz="4000" dirty="0">
              <a:solidFill>
                <a:schemeClr val="tx1"/>
              </a:solidFill>
            </a:endParaRPr>
          </a:p>
          <a:p>
            <a:pPr marL="457200" indent="-457200"/>
            <a:endParaRPr lang="nb-NO" dirty="0"/>
          </a:p>
        </p:txBody>
      </p:sp>
      <p:pic>
        <p:nvPicPr>
          <p:cNvPr id="4" name="Picture 3" descr="Bilde av kvinnelig sykeplier i hvir sykepleierunifor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346272" y="3479868"/>
            <a:ext cx="4724400" cy="2031863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fld id="{5D310BF4-4FB1-EF42-A6F9-E197B72E94CF}" type="slidenum">
              <a:rPr lang="en-US" sz="1600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95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61CC1EE-3F31-C69A-1034-094DE2F32FBA}"/>
              </a:ext>
            </a:extLst>
          </p:cNvPr>
          <p:cNvSpPr txBox="1"/>
          <p:nvPr/>
        </p:nvSpPr>
        <p:spPr>
          <a:xfrm>
            <a:off x="406400" y="1825625"/>
            <a:ext cx="5537200" cy="5032375"/>
          </a:xfrm>
          <a:prstGeom prst="rect">
            <a:avLst/>
          </a:prstGeom>
        </p:spPr>
        <p:txBody>
          <a:bodyPr vert="horz" lIns="144000" tIns="18000" rIns="91440" bIns="45720" rtlCol="0">
            <a:normAutofit/>
          </a:bodyPr>
          <a:lstStyle/>
          <a:p>
            <a:r>
              <a:rPr lang="nb-NO" sz="2400" baseline="0" dirty="0"/>
              <a:t>To dager senere - Har Lise blitt bedre?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Er </a:t>
            </a:r>
            <a:r>
              <a:rPr lang="nb-NO" sz="2400" baseline="0" dirty="0"/>
              <a:t>det klinisk effekt av antiobtika?</a:t>
            </a:r>
          </a:p>
          <a:p>
            <a:pPr marL="342900" marR="0" lvl="0" indent="-34290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400" dirty="0"/>
              <a:t>Hun </a:t>
            </a:r>
            <a:r>
              <a:rPr lang="nb-NO" sz="2400" baseline="0" dirty="0"/>
              <a:t>har fortsatt symptomer på UVI – </a:t>
            </a:r>
          </a:p>
          <a:p>
            <a:pPr marL="342900" marR="0" lvl="0" indent="-34290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400" baseline="0" dirty="0"/>
              <a:t>Du måler </a:t>
            </a:r>
            <a:r>
              <a:rPr lang="nb-NO" sz="2400" baseline="0" dirty="0" err="1"/>
              <a:t>vitalia</a:t>
            </a:r>
            <a:endParaRPr lang="nb-NO" sz="2400" baseline="0" dirty="0"/>
          </a:p>
          <a:p>
            <a:pPr marL="342900" marR="0" lvl="0" indent="-342900" algn="l" defTabSz="4570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400" baseline="0" dirty="0"/>
              <a:t>Du sjekker dyrkningssvaret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2400" dirty="0"/>
              <a:t>R</a:t>
            </a:r>
            <a:r>
              <a:rPr lang="nb-NO" sz="2400" baseline="0" dirty="0"/>
              <a:t>inger sykehjemslegen og informerer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2400" baseline="0" dirty="0"/>
              <a:t>I samhandling med legen -skifter til annen type antiobtika i henhold til retningslinjene.</a:t>
            </a:r>
            <a:r>
              <a:rPr lang="nb-NO" sz="2400" b="1" dirty="0"/>
              <a:t> </a:t>
            </a:r>
          </a:p>
          <a:p>
            <a:pPr defTabSz="457089">
              <a:defRPr/>
            </a:pPr>
            <a:r>
              <a:rPr lang="nb-NO" sz="2000" i="1" dirty="0"/>
              <a:t>Her følger du opp prøvesvar og har her rollen som revurderer av behandlingen!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endParaRPr lang="nb-NO" sz="2400" dirty="0"/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endParaRPr lang="nb-NO" sz="2000" b="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9DCDDE1D-BF1A-A01B-D319-5461846E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94" y="911550"/>
            <a:ext cx="7886700" cy="769441"/>
          </a:xfrm>
        </p:spPr>
        <p:txBody>
          <a:bodyPr/>
          <a:lstStyle/>
          <a:p>
            <a:r>
              <a:rPr lang="en-US" dirty="0"/>
              <a:t>	Lise på </a:t>
            </a:r>
            <a:r>
              <a:rPr lang="en-US" dirty="0" err="1"/>
              <a:t>sykehjem</a:t>
            </a:r>
            <a:endParaRPr lang="en-US" dirty="0"/>
          </a:p>
        </p:txBody>
      </p:sp>
      <p:pic>
        <p:nvPicPr>
          <p:cNvPr id="6" name="Content Placeholder 5" descr="Bilde av gammel dame">
            <a:extLst>
              <a:ext uri="{FF2B5EF4-FFF2-40B4-BE49-F238E27FC236}">
                <a16:creationId xmlns:a16="http://schemas.microsoft.com/office/drawing/2014/main" id="{62D4CF6F-15B4-591B-F49D-B5E05A1C91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4" b="12242"/>
          <a:stretch>
            <a:fillRect/>
          </a:stretch>
        </p:blipFill>
        <p:spPr>
          <a:xfrm>
            <a:off x="5943600" y="2555599"/>
            <a:ext cx="3381375" cy="3105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9466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white lab coat&#10;&#10;Description automatically generated with medium confidence">
            <a:extLst>
              <a:ext uri="{FF2B5EF4-FFF2-40B4-BE49-F238E27FC236}">
                <a16:creationId xmlns:a16="http://schemas.microsoft.com/office/drawing/2014/main" id="{1DD276AC-3A5B-4DFD-9F40-D5BC84A68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r="-2" b="45615"/>
          <a:stretch/>
        </p:blipFill>
        <p:spPr>
          <a:xfrm>
            <a:off x="6164826" y="2964426"/>
            <a:ext cx="2979174" cy="392716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4E99-B072-4F2B-AAB6-42F24D57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2" y="967153"/>
            <a:ext cx="8229600" cy="1553625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b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>
                <a:solidFill>
                  <a:schemeClr val="tx1"/>
                </a:solidFill>
              </a:rPr>
              <a:t>Sykepleierens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ulike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oppgaver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antibiotikabehandling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og</a:t>
            </a:r>
            <a:r>
              <a:rPr lang="en-US" sz="4000" dirty="0">
                <a:solidFill>
                  <a:schemeClr val="tx1"/>
                </a:solidFill>
              </a:rPr>
              <a:t> -</a:t>
            </a:r>
            <a:r>
              <a:rPr lang="en-US" sz="4000" dirty="0" err="1">
                <a:solidFill>
                  <a:schemeClr val="tx1"/>
                </a:solidFill>
              </a:rPr>
              <a:t>styring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F7EAE-409B-4593-833A-A7879933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481" y="2696184"/>
            <a:ext cx="5108573" cy="4164864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Infeksjonsforebygger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Smitteverner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Observatør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datasamler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Prøvetaker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Medisinadministrator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Revurderer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 err="1">
                <a:solidFill>
                  <a:schemeClr val="tx1"/>
                </a:solidFill>
              </a:rPr>
              <a:t>Koordinator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og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Kommunikator</a:t>
            </a:r>
            <a:endParaRPr lang="en-US" sz="28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825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-up of a bicycle wheel&#10;&#10;Description automatically generated">
            <a:extLst>
              <a:ext uri="{FF2B5EF4-FFF2-40B4-BE49-F238E27FC236}">
                <a16:creationId xmlns:a16="http://schemas.microsoft.com/office/drawing/2014/main" id="{6C417480-3B3F-057B-DC11-D095ADD1E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986" y="-1"/>
            <a:ext cx="2554014" cy="2632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DC0CE-5A56-BB7D-8883-0AA33EB0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2" y="1340068"/>
            <a:ext cx="8229600" cy="952431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Sykepleieren – koordinator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2C796-236B-51CA-198D-73E6417E4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82" y="2138516"/>
            <a:ext cx="8229600" cy="4719484"/>
          </a:xfrm>
        </p:spPr>
        <p:txBody>
          <a:bodyPr>
            <a:normAutofit/>
          </a:bodyPr>
          <a:lstStyle/>
          <a:p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b="1" dirty="0">
                <a:solidFill>
                  <a:schemeClr val="tx1"/>
                </a:solidFill>
              </a:rPr>
              <a:t>«NAV» </a:t>
            </a:r>
            <a:r>
              <a:rPr lang="nb-NO" sz="2800" dirty="0">
                <a:solidFill>
                  <a:schemeClr val="tx1"/>
                </a:solidFill>
              </a:rPr>
              <a:t>i systemet rundt et pasientforløp </a:t>
            </a:r>
          </a:p>
          <a:p>
            <a:r>
              <a:rPr lang="nb-NO" sz="2800" b="1" dirty="0">
                <a:solidFill>
                  <a:schemeClr val="tx1"/>
                </a:solidFill>
              </a:rPr>
              <a:t>K</a:t>
            </a:r>
            <a:r>
              <a:rPr lang="nb-NO" sz="2800" dirty="0">
                <a:solidFill>
                  <a:schemeClr val="tx1"/>
                </a:solidFill>
              </a:rPr>
              <a:t>oordinerer tverrfaglige samarbeid</a:t>
            </a:r>
          </a:p>
          <a:p>
            <a:r>
              <a:rPr lang="nb-NO" sz="2800" b="1" dirty="0">
                <a:solidFill>
                  <a:schemeClr val="tx1"/>
                </a:solidFill>
              </a:rPr>
              <a:t>Kommunikasjonsknutepunkt</a:t>
            </a: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b="1" dirty="0">
                <a:solidFill>
                  <a:schemeClr val="tx1"/>
                </a:solidFill>
              </a:rPr>
              <a:t>God informasjonsflyt </a:t>
            </a:r>
            <a:r>
              <a:rPr lang="nb-NO" sz="2800" dirty="0">
                <a:solidFill>
                  <a:schemeClr val="tx1"/>
                </a:solidFill>
              </a:rPr>
              <a:t>- viktig </a:t>
            </a:r>
            <a:r>
              <a:rPr lang="nb-NO" sz="2800" dirty="0" err="1">
                <a:solidFill>
                  <a:schemeClr val="tx1"/>
                </a:solidFill>
              </a:rPr>
              <a:t>antibiotikastyringstiltak</a:t>
            </a: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Innflytelse i </a:t>
            </a:r>
            <a:r>
              <a:rPr lang="nb-NO" sz="2800" b="1" dirty="0">
                <a:solidFill>
                  <a:schemeClr val="tx1"/>
                </a:solidFill>
              </a:rPr>
              <a:t>medisinske avgjørelsene </a:t>
            </a:r>
            <a:r>
              <a:rPr lang="nb-NO" sz="2800" dirty="0">
                <a:solidFill>
                  <a:schemeClr val="tx1"/>
                </a:solidFill>
              </a:rPr>
              <a:t>og </a:t>
            </a:r>
            <a:r>
              <a:rPr lang="nb-NO" sz="2800" b="1" dirty="0">
                <a:solidFill>
                  <a:schemeClr val="tx1"/>
                </a:solidFill>
              </a:rPr>
              <a:t>forskrivningspraksis </a:t>
            </a:r>
            <a:r>
              <a:rPr lang="nb-NO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b="1" dirty="0">
                <a:solidFill>
                  <a:schemeClr val="tx1"/>
                </a:solidFill>
              </a:rPr>
              <a:t>Premissleverandør</a:t>
            </a:r>
            <a:r>
              <a:rPr lang="nb-NO" sz="2800" dirty="0">
                <a:solidFill>
                  <a:schemeClr val="tx1"/>
                </a:solidFill>
              </a:rPr>
              <a:t> – kan påvirke pasientforløpet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b="1" dirty="0">
                <a:solidFill>
                  <a:srgbClr val="219993"/>
                </a:solidFill>
              </a:rPr>
              <a:t>Sykepleiervalg</a:t>
            </a:r>
            <a:r>
              <a:rPr lang="nb-NO" sz="2800" dirty="0"/>
              <a:t> </a:t>
            </a:r>
            <a:r>
              <a:rPr lang="nb-NO" sz="2800" dirty="0">
                <a:solidFill>
                  <a:schemeClr val="tx1"/>
                </a:solidFill>
              </a:rPr>
              <a:t>påvirker videre behandling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068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icycle wheel&#10;&#10;Description automatically generated">
            <a:extLst>
              <a:ext uri="{FF2B5EF4-FFF2-40B4-BE49-F238E27FC236}">
                <a16:creationId xmlns:a16="http://schemas.microsoft.com/office/drawing/2014/main" id="{BE2AB729-D0E4-0EC7-40EA-E066F93FF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661" y="0"/>
            <a:ext cx="1785339" cy="184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82" y="1149500"/>
            <a:ext cx="8229600" cy="1143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b-NO" dirty="0">
                <a:solidFill>
                  <a:schemeClr val="tx1"/>
                </a:solidFill>
              </a:rPr>
              <a:t>Sykepleieren –  kommunikator</a:t>
            </a:r>
          </a:p>
        </p:txBody>
      </p:sp>
      <p:pic>
        <p:nvPicPr>
          <p:cNvPr id="4" name="Picture 3" descr="Et bilde som inneholder to hender som hillser på hverander - håndhils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 r="2645" b="3"/>
          <a:stretch/>
        </p:blipFill>
        <p:spPr>
          <a:xfrm>
            <a:off x="0" y="2078182"/>
            <a:ext cx="3574473" cy="477006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74473" y="2078182"/>
            <a:ext cx="5569527" cy="47798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400" dirty="0">
                <a:solidFill>
                  <a:schemeClr val="tx1"/>
                </a:solidFill>
              </a:rPr>
              <a:t>ved «sengekanten» - er NÆR pasient og pårørende</a:t>
            </a:r>
          </a:p>
          <a:p>
            <a:pPr>
              <a:lnSpc>
                <a:spcPct val="90000"/>
              </a:lnSpc>
            </a:pPr>
            <a:r>
              <a:rPr lang="nb-NO" sz="2400" dirty="0">
                <a:solidFill>
                  <a:schemeClr val="tx1"/>
                </a:solidFill>
              </a:rPr>
              <a:t>tettest på, tilbringer mest tid </a:t>
            </a:r>
          </a:p>
          <a:p>
            <a:pPr>
              <a:lnSpc>
                <a:spcPct val="90000"/>
              </a:lnSpc>
            </a:pPr>
            <a:r>
              <a:rPr lang="nb-NO" sz="2400" dirty="0">
                <a:solidFill>
                  <a:schemeClr val="tx1"/>
                </a:solidFill>
              </a:rPr>
              <a:t>opparbeider tillit</a:t>
            </a:r>
          </a:p>
          <a:p>
            <a:pPr>
              <a:lnSpc>
                <a:spcPct val="90000"/>
              </a:lnSpc>
            </a:pPr>
            <a:r>
              <a:rPr lang="nb-NO" sz="2400" dirty="0">
                <a:solidFill>
                  <a:schemeClr val="tx1"/>
                </a:solidFill>
              </a:rPr>
              <a:t>kontinuitet i behandlingen</a:t>
            </a:r>
          </a:p>
          <a:p>
            <a:pPr>
              <a:lnSpc>
                <a:spcPct val="90000"/>
              </a:lnSpc>
            </a:pPr>
            <a:r>
              <a:rPr lang="nb-NO" sz="2400" dirty="0">
                <a:solidFill>
                  <a:schemeClr val="tx1"/>
                </a:solidFill>
              </a:rPr>
              <a:t>kommuniserer mest med pasienten</a:t>
            </a:r>
          </a:p>
          <a:p>
            <a:pPr>
              <a:lnSpc>
                <a:spcPct val="90000"/>
              </a:lnSpc>
            </a:pPr>
            <a:r>
              <a:rPr lang="nb-NO" sz="2400" dirty="0">
                <a:solidFill>
                  <a:schemeClr val="tx1"/>
                </a:solidFill>
              </a:rPr>
              <a:t>informere pasient, pårørende og samfunn  </a:t>
            </a:r>
          </a:p>
          <a:p>
            <a:pPr marL="0" indent="0">
              <a:lnSpc>
                <a:spcPct val="90000"/>
              </a:lnSpc>
              <a:buNone/>
            </a:pPr>
            <a:endParaRPr lang="nb-NO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2400" dirty="0">
                <a:solidFill>
                  <a:schemeClr val="tx1"/>
                </a:solidFill>
              </a:rPr>
              <a:t>pasientens «</a:t>
            </a:r>
            <a:r>
              <a:rPr lang="nb-NO" sz="2400" b="1" dirty="0">
                <a:solidFill>
                  <a:schemeClr val="tx1"/>
                </a:solidFill>
              </a:rPr>
              <a:t>advokat» og talsmann  </a:t>
            </a:r>
            <a:r>
              <a:rPr lang="nb-NO" sz="2400" dirty="0">
                <a:solidFill>
                  <a:schemeClr val="tx1"/>
                </a:solidFill>
              </a:rPr>
              <a:t>-  bidrar til å bringe pasientens interesser frem</a:t>
            </a:r>
          </a:p>
          <a:p>
            <a:pPr>
              <a:lnSpc>
                <a:spcPct val="90000"/>
              </a:lnSpc>
            </a:pPr>
            <a:endParaRPr lang="nb-NO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6731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82" y="968840"/>
            <a:ext cx="8229600" cy="9430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700" dirty="0">
                <a:solidFill>
                  <a:schemeClr val="tx1"/>
                </a:solidFill>
              </a:rPr>
              <a:t>Sykepleieren – kommunikator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481" y="1911927"/>
            <a:ext cx="5817694" cy="494607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ClrTx/>
              <a:buNone/>
            </a:pPr>
            <a:r>
              <a:rPr lang="nb-NO" sz="2400" b="1" dirty="0">
                <a:solidFill>
                  <a:schemeClr val="tx1"/>
                </a:solidFill>
              </a:rPr>
              <a:t>Informerer pasient, pårørende og samfunn </a:t>
            </a:r>
          </a:p>
          <a:p>
            <a:pPr marL="0" indent="0">
              <a:lnSpc>
                <a:spcPct val="90000"/>
              </a:lnSpc>
              <a:buClrTx/>
              <a:buNone/>
            </a:pPr>
            <a:endParaRPr lang="nb-NO" sz="2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nb-NO" sz="2400" b="1" dirty="0"/>
              <a:t>Gi veiledning, råd og informasjon om:</a:t>
            </a:r>
            <a:endParaRPr lang="en-AU" sz="2400" b="1" dirty="0"/>
          </a:p>
          <a:p>
            <a:pPr marL="342900">
              <a:lnSpc>
                <a:spcPct val="90000"/>
              </a:lnSpc>
              <a:buClrTx/>
            </a:pPr>
            <a:r>
              <a:rPr lang="en-AU" sz="2400" b="1" dirty="0" err="1">
                <a:solidFill>
                  <a:srgbClr val="219993"/>
                </a:solidFill>
              </a:rPr>
              <a:t>Egenomsorg</a:t>
            </a:r>
            <a:endParaRPr lang="en-AU" sz="2400" b="1" dirty="0">
              <a:solidFill>
                <a:srgbClr val="219993"/>
              </a:solidFill>
            </a:endParaRPr>
          </a:p>
          <a:p>
            <a:pPr marL="342900">
              <a:lnSpc>
                <a:spcPct val="90000"/>
              </a:lnSpc>
              <a:buClrTx/>
            </a:pPr>
            <a:r>
              <a:rPr lang="en-AU" sz="2400" dirty="0" err="1">
                <a:solidFill>
                  <a:schemeClr val="tx1"/>
                </a:solidFill>
              </a:rPr>
              <a:t>Forventet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b="1" dirty="0" err="1">
                <a:solidFill>
                  <a:srgbClr val="219993"/>
                </a:solidFill>
              </a:rPr>
              <a:t>varighet</a:t>
            </a:r>
            <a:r>
              <a:rPr lang="en-AU" sz="2400" b="1" dirty="0">
                <a:solidFill>
                  <a:schemeClr val="tx1"/>
                </a:solidFill>
              </a:rPr>
              <a:t> </a:t>
            </a:r>
            <a:r>
              <a:rPr lang="en-AU" sz="2400" dirty="0">
                <a:solidFill>
                  <a:schemeClr val="tx1"/>
                </a:solidFill>
              </a:rPr>
              <a:t>på </a:t>
            </a:r>
            <a:r>
              <a:rPr lang="en-AU" sz="2400" dirty="0" err="1">
                <a:solidFill>
                  <a:schemeClr val="tx1"/>
                </a:solidFill>
              </a:rPr>
              <a:t>infeksjonen</a:t>
            </a:r>
            <a:endParaRPr lang="en-AU" sz="2400" dirty="0">
              <a:solidFill>
                <a:schemeClr val="tx1"/>
              </a:solidFill>
            </a:endParaRPr>
          </a:p>
          <a:p>
            <a:pPr marL="342900">
              <a:lnSpc>
                <a:spcPct val="90000"/>
              </a:lnSpc>
              <a:buClrTx/>
            </a:pPr>
            <a:r>
              <a:rPr lang="en-AU" sz="2400" dirty="0" err="1">
                <a:solidFill>
                  <a:schemeClr val="tx1"/>
                </a:solidFill>
              </a:rPr>
              <a:t>Når</a:t>
            </a:r>
            <a:r>
              <a:rPr lang="en-AU" sz="2400" dirty="0">
                <a:solidFill>
                  <a:schemeClr val="tx1"/>
                </a:solidFill>
              </a:rPr>
              <a:t> de </a:t>
            </a:r>
            <a:r>
              <a:rPr lang="en-AU" sz="2400" dirty="0" err="1">
                <a:solidFill>
                  <a:schemeClr val="tx1"/>
                </a:solidFill>
              </a:rPr>
              <a:t>eventuelt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b="1" dirty="0" err="1">
                <a:solidFill>
                  <a:srgbClr val="219993"/>
                </a:solidFill>
              </a:rPr>
              <a:t>bør</a:t>
            </a:r>
            <a:r>
              <a:rPr lang="en-AU" sz="2400" b="1" dirty="0">
                <a:solidFill>
                  <a:srgbClr val="219993"/>
                </a:solidFill>
              </a:rPr>
              <a:t> </a:t>
            </a:r>
            <a:r>
              <a:rPr lang="en-AU" sz="2400" b="1" dirty="0" err="1">
                <a:solidFill>
                  <a:srgbClr val="219993"/>
                </a:solidFill>
              </a:rPr>
              <a:t>oppsøke</a:t>
            </a:r>
            <a:r>
              <a:rPr lang="en-AU" sz="2400" b="1" dirty="0">
                <a:solidFill>
                  <a:srgbClr val="219993"/>
                </a:solidFill>
              </a:rPr>
              <a:t> </a:t>
            </a:r>
            <a:r>
              <a:rPr lang="en-AU" sz="2400" b="1" dirty="0" err="1">
                <a:solidFill>
                  <a:srgbClr val="219993"/>
                </a:solidFill>
              </a:rPr>
              <a:t>lege</a:t>
            </a:r>
            <a:r>
              <a:rPr lang="en-AU" sz="2400" b="1" dirty="0">
                <a:solidFill>
                  <a:srgbClr val="219993"/>
                </a:solidFill>
              </a:rPr>
              <a:t> </a:t>
            </a:r>
          </a:p>
          <a:p>
            <a:pPr marL="342900">
              <a:lnSpc>
                <a:spcPct val="90000"/>
              </a:lnSpc>
              <a:buClrTx/>
            </a:pPr>
            <a:r>
              <a:rPr lang="nb-NO" sz="2400" b="1" dirty="0">
                <a:solidFill>
                  <a:srgbClr val="219993"/>
                </a:solidFill>
              </a:rPr>
              <a:t>Virkning</a:t>
            </a:r>
            <a:r>
              <a:rPr lang="nb-NO" sz="2400" b="1" dirty="0">
                <a:solidFill>
                  <a:schemeClr val="tx1"/>
                </a:solidFill>
              </a:rPr>
              <a:t> </a:t>
            </a:r>
            <a:r>
              <a:rPr lang="nb-NO" sz="2400" dirty="0">
                <a:solidFill>
                  <a:schemeClr val="tx1"/>
                </a:solidFill>
              </a:rPr>
              <a:t>og</a:t>
            </a:r>
            <a:r>
              <a:rPr lang="nb-NO" sz="2400" b="1" dirty="0">
                <a:solidFill>
                  <a:schemeClr val="tx1"/>
                </a:solidFill>
              </a:rPr>
              <a:t> </a:t>
            </a:r>
            <a:r>
              <a:rPr lang="nb-NO" sz="2400" b="1" dirty="0">
                <a:solidFill>
                  <a:srgbClr val="219993"/>
                </a:solidFill>
              </a:rPr>
              <a:t>bivirkning</a:t>
            </a:r>
            <a:r>
              <a:rPr lang="nb-NO" sz="2400" b="1" dirty="0">
                <a:solidFill>
                  <a:schemeClr val="tx1"/>
                </a:solidFill>
              </a:rPr>
              <a:t> </a:t>
            </a:r>
            <a:r>
              <a:rPr lang="nb-NO" sz="2400" dirty="0">
                <a:solidFill>
                  <a:schemeClr val="tx1"/>
                </a:solidFill>
              </a:rPr>
              <a:t>av antibiotika</a:t>
            </a:r>
          </a:p>
          <a:p>
            <a:pPr marL="342900">
              <a:lnSpc>
                <a:spcPct val="90000"/>
              </a:lnSpc>
              <a:buClrTx/>
            </a:pPr>
            <a:r>
              <a:rPr lang="en-AU" sz="2400" dirty="0" err="1">
                <a:solidFill>
                  <a:schemeClr val="tx1"/>
                </a:solidFill>
              </a:rPr>
              <a:t>Antibiotika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og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b="1" dirty="0" err="1">
                <a:solidFill>
                  <a:srgbClr val="219993"/>
                </a:solidFill>
              </a:rPr>
              <a:t>resistens</a:t>
            </a:r>
            <a:endParaRPr lang="en-AU" sz="2400" b="1" dirty="0">
              <a:solidFill>
                <a:srgbClr val="219993"/>
              </a:solidFill>
            </a:endParaRPr>
          </a:p>
          <a:p>
            <a:pPr marL="342900">
              <a:lnSpc>
                <a:spcPct val="90000"/>
              </a:lnSpc>
              <a:buClrTx/>
            </a:pPr>
            <a:r>
              <a:rPr lang="en-AU" sz="2400" dirty="0" err="1">
                <a:solidFill>
                  <a:schemeClr val="tx1"/>
                </a:solidFill>
              </a:rPr>
              <a:t>Hvordan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og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b="1" dirty="0" err="1">
                <a:solidFill>
                  <a:srgbClr val="219993"/>
                </a:solidFill>
              </a:rPr>
              <a:t>hvor</a:t>
            </a:r>
            <a:r>
              <a:rPr lang="en-AU" sz="2400" b="1" dirty="0">
                <a:solidFill>
                  <a:srgbClr val="219993"/>
                </a:solidFill>
              </a:rPr>
              <a:t> </a:t>
            </a:r>
            <a:r>
              <a:rPr lang="en-AU" sz="2400" b="1" dirty="0" err="1">
                <a:solidFill>
                  <a:srgbClr val="219993"/>
                </a:solidFill>
              </a:rPr>
              <a:t>lenge</a:t>
            </a:r>
            <a:r>
              <a:rPr lang="en-AU" sz="2400" b="1" dirty="0">
                <a:solidFill>
                  <a:srgbClr val="219993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antibiotikaen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AU" sz="2400" dirty="0">
                <a:solidFill>
                  <a:schemeClr val="tx1"/>
                </a:solidFill>
              </a:rPr>
              <a:t>     </a:t>
            </a:r>
            <a:r>
              <a:rPr lang="en-AU" sz="2400" dirty="0" err="1">
                <a:solidFill>
                  <a:schemeClr val="tx1"/>
                </a:solidFill>
              </a:rPr>
              <a:t>skal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tas</a:t>
            </a:r>
            <a:endParaRPr lang="en-AU" sz="2400" dirty="0">
              <a:solidFill>
                <a:schemeClr val="tx1"/>
              </a:solidFill>
            </a:endParaRPr>
          </a:p>
          <a:p>
            <a:pPr marL="342900">
              <a:lnSpc>
                <a:spcPct val="90000"/>
              </a:lnSpc>
              <a:buClrTx/>
            </a:pPr>
            <a:r>
              <a:rPr lang="en-AU" sz="2400" b="1" dirty="0" err="1">
                <a:solidFill>
                  <a:srgbClr val="219993"/>
                </a:solidFill>
              </a:rPr>
              <a:t>Vaksiner</a:t>
            </a:r>
            <a:endParaRPr lang="en-AU" sz="2400" b="1" dirty="0">
              <a:solidFill>
                <a:srgbClr val="219993"/>
              </a:solidFill>
            </a:endParaRPr>
          </a:p>
          <a:p>
            <a:pPr marL="342900">
              <a:lnSpc>
                <a:spcPct val="90000"/>
              </a:lnSpc>
              <a:buClrTx/>
            </a:pPr>
            <a:r>
              <a:rPr lang="en-AU" sz="2400" dirty="0" err="1">
                <a:solidFill>
                  <a:schemeClr val="tx1"/>
                </a:solidFill>
              </a:rPr>
              <a:t>Viktige</a:t>
            </a:r>
            <a:r>
              <a:rPr lang="en-AU" sz="2400" dirty="0">
                <a:solidFill>
                  <a:srgbClr val="219993"/>
                </a:solidFill>
              </a:rPr>
              <a:t> </a:t>
            </a:r>
            <a:r>
              <a:rPr lang="en-AU" sz="2400" b="1" dirty="0" err="1">
                <a:solidFill>
                  <a:srgbClr val="219993"/>
                </a:solidFill>
              </a:rPr>
              <a:t>hygieneprinsipper</a:t>
            </a:r>
            <a:endParaRPr lang="en-AU" sz="2400" dirty="0">
              <a:solidFill>
                <a:srgbClr val="219993"/>
              </a:solidFill>
            </a:endParaRPr>
          </a:p>
          <a:p>
            <a:pPr marL="342900">
              <a:lnSpc>
                <a:spcPct val="90000"/>
              </a:lnSpc>
              <a:buClrTx/>
            </a:pPr>
            <a:r>
              <a:rPr lang="nb-NO" sz="2400" b="1" dirty="0">
                <a:solidFill>
                  <a:srgbClr val="219993"/>
                </a:solidFill>
              </a:rPr>
              <a:t>Samvalg</a:t>
            </a:r>
            <a:r>
              <a:rPr lang="nb-NO" sz="2400" dirty="0">
                <a:solidFill>
                  <a:schemeClr val="tx1"/>
                </a:solidFill>
              </a:rPr>
              <a:t> med pasientene </a:t>
            </a:r>
          </a:p>
          <a:p>
            <a:pPr>
              <a:lnSpc>
                <a:spcPct val="90000"/>
              </a:lnSpc>
            </a:pPr>
            <a:endParaRPr lang="nb-NO" sz="1600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fld id="{5D310BF4-4FB1-EF42-A6F9-E197B72E94CF}" type="slidenum">
              <a:rPr lang="en-US" sz="1600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31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61CC1EE-3F31-C69A-1034-094DE2F32FBA}"/>
              </a:ext>
            </a:extLst>
          </p:cNvPr>
          <p:cNvSpPr txBox="1"/>
          <p:nvPr/>
        </p:nvSpPr>
        <p:spPr>
          <a:xfrm>
            <a:off x="406400" y="1825625"/>
            <a:ext cx="5537200" cy="5032375"/>
          </a:xfrm>
          <a:prstGeom prst="rect">
            <a:avLst/>
          </a:prstGeom>
        </p:spPr>
        <p:txBody>
          <a:bodyPr vert="horz" lIns="144000" tIns="1800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aseline="0" dirty="0"/>
              <a:t>Datteren til lise kommer på besøk, og lurer på hvordan det går med moren.</a:t>
            </a:r>
          </a:p>
          <a:p>
            <a:pPr defTabSz="457089">
              <a:defRPr/>
            </a:pPr>
            <a:endParaRPr lang="nb-NO" sz="2400" baseline="0" dirty="0"/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2400" dirty="0"/>
              <a:t>Du informerer om hvorfor Lise har fått antiobtika 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2400" dirty="0"/>
              <a:t>Hvorfor det ble endret</a:t>
            </a:r>
            <a:r>
              <a:rPr lang="nb-NO" sz="2400" baseline="0" dirty="0"/>
              <a:t> til ny type antibiotika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2400" dirty="0"/>
              <a:t>- at Lise nå responderer på behandlingen og er på bedringens vei </a:t>
            </a:r>
          </a:p>
          <a:p>
            <a:pPr marL="342900" indent="-342900" defTabSz="457089">
              <a:buFont typeface="Arial" panose="020B0604020202020204" pitchFamily="34" charset="0"/>
              <a:buChar char="•"/>
              <a:defRPr/>
            </a:pPr>
            <a:r>
              <a:rPr lang="nb-NO" sz="2400" dirty="0"/>
              <a:t>- og at dere følger opp Lise med bla. god hydrering og god hygiene</a:t>
            </a:r>
          </a:p>
          <a:p>
            <a:pPr defTabSz="457089">
              <a:defRPr/>
            </a:pPr>
            <a:endParaRPr lang="nb-NO" sz="2400" dirty="0"/>
          </a:p>
          <a:p>
            <a:pPr defTabSz="457089">
              <a:defRPr/>
            </a:pPr>
            <a:r>
              <a:rPr lang="nb-NO" sz="2400" dirty="0"/>
              <a:t>D</a:t>
            </a:r>
            <a:r>
              <a:rPr lang="nb-NO" sz="2400" b="0" dirty="0"/>
              <a:t>et fant</a:t>
            </a:r>
            <a:r>
              <a:rPr lang="nb-NO" sz="2400" dirty="0"/>
              <a:t>es heldigvis antibiotika</a:t>
            </a:r>
            <a:r>
              <a:rPr lang="nb-NO" sz="2400" b="0" dirty="0"/>
              <a:t> som virket!</a:t>
            </a:r>
            <a:endParaRPr lang="nb-NO" sz="2000" b="0" dirty="0"/>
          </a:p>
        </p:txBody>
      </p:sp>
      <p:pic>
        <p:nvPicPr>
          <p:cNvPr id="4" name="Content Placeholder 3" descr="Illustrasjon bilde av gammel dame">
            <a:extLst>
              <a:ext uri="{FF2B5EF4-FFF2-40B4-BE49-F238E27FC236}">
                <a16:creationId xmlns:a16="http://schemas.microsoft.com/office/drawing/2014/main" id="{96EB3E4A-95E8-9C18-700B-D33AA12CFD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472" r="32972"/>
          <a:stretch/>
        </p:blipFill>
        <p:spPr>
          <a:xfrm>
            <a:off x="6143625" y="2314575"/>
            <a:ext cx="3000375" cy="3373465"/>
          </a:xfrm>
          <a:prstGeom prst="rect">
            <a:avLst/>
          </a:prstGeom>
          <a:noFill/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9DCDDE1D-BF1A-A01B-D319-5461846E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94" y="970543"/>
            <a:ext cx="7886700" cy="769441"/>
          </a:xfrm>
        </p:spPr>
        <p:txBody>
          <a:bodyPr/>
          <a:lstStyle/>
          <a:p>
            <a:r>
              <a:rPr lang="en-US" dirty="0"/>
              <a:t>	Lise på </a:t>
            </a:r>
            <a:r>
              <a:rPr lang="en-US" dirty="0" err="1"/>
              <a:t>sykehjem</a:t>
            </a:r>
            <a:r>
              <a:rPr lang="en-US" dirty="0"/>
              <a:t> </a:t>
            </a:r>
          </a:p>
        </p:txBody>
      </p:sp>
      <p:pic>
        <p:nvPicPr>
          <p:cNvPr id="2" name="Picture 1" descr="Bilde av en ung og en gammel dame - dekorativt">
            <a:extLst>
              <a:ext uri="{FF2B5EF4-FFF2-40B4-BE49-F238E27FC236}">
                <a16:creationId xmlns:a16="http://schemas.microsoft.com/office/drawing/2014/main" id="{340D4619-F287-FE3C-96C6-E542E167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65" y="2116165"/>
            <a:ext cx="360608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270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Film – Lommekort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6709" y="5406887"/>
            <a:ext cx="1245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9993"/>
                </a:solidFill>
              </a:rPr>
              <a:t>SE FILM</a:t>
            </a:r>
          </a:p>
        </p:txBody>
      </p:sp>
      <p:sp>
        <p:nvSpPr>
          <p:cNvPr id="6" name="Rektangel 6"/>
          <p:cNvSpPr/>
          <p:nvPr/>
        </p:nvSpPr>
        <p:spPr>
          <a:xfrm>
            <a:off x="673100" y="5851919"/>
            <a:ext cx="568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https://www.youtube.com/watch?vHLaGmQJNlEU</a:t>
            </a:r>
            <a:endParaRPr lang="nb-NO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fld id="{5D310BF4-4FB1-EF42-A6F9-E197B72E94CF}" type="slidenum">
              <a:rPr lang="en-US" sz="1600" smtClean="0">
                <a:solidFill>
                  <a:schemeClr val="tx1"/>
                </a:solidFill>
              </a:rPr>
              <a:pPr/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0E6A0A-6E87-9FC2-6DBA-5579F7401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033" y="198120"/>
            <a:ext cx="4184966" cy="562182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6B0D09-8213-945A-3ECA-CD01CDF1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2657"/>
            <a:ext cx="8229600" cy="3579262"/>
          </a:xfrm>
        </p:spPr>
        <p:txBody>
          <a:bodyPr/>
          <a:lstStyle/>
          <a:p>
            <a:pPr marL="0" indent="0">
              <a:buNone/>
            </a:pPr>
            <a:endParaRPr lang="nb-NO" b="1" dirty="0">
              <a:solidFill>
                <a:srgbClr val="219993"/>
              </a:solidFill>
            </a:endParaRPr>
          </a:p>
          <a:p>
            <a:pPr marL="0" indent="0">
              <a:buNone/>
            </a:pPr>
            <a:r>
              <a:rPr lang="nb-NO" b="1" dirty="0">
                <a:solidFill>
                  <a:srgbClr val="219993"/>
                </a:solidFill>
              </a:rPr>
              <a:t>Vær en </a:t>
            </a:r>
          </a:p>
          <a:p>
            <a:pPr marL="0" indent="0">
              <a:buNone/>
            </a:pPr>
            <a:r>
              <a:rPr lang="nb-NO" b="1" dirty="0">
                <a:solidFill>
                  <a:srgbClr val="219993"/>
                </a:solidFill>
              </a:rPr>
              <a:t>ANTIBIOTIKASMART SYKEPLEIER!            </a:t>
            </a:r>
          </a:p>
          <a:p>
            <a:pPr marL="0" indent="0">
              <a:buNone/>
            </a:pPr>
            <a:r>
              <a:rPr lang="nb-NO" b="1" dirty="0">
                <a:solidFill>
                  <a:srgbClr val="219993"/>
                </a:solidFill>
              </a:rPr>
              <a:t>DU kan utgjøre en forskjell!</a:t>
            </a:r>
            <a:endParaRPr lang="nb-NO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11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82" y="1149500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700" dirty="0"/>
              <a:t>Andre </a:t>
            </a:r>
            <a:r>
              <a:rPr lang="nb-NO" sz="3700" dirty="0" err="1"/>
              <a:t>antibiotikastyringstiltak</a:t>
            </a:r>
            <a:r>
              <a:rPr lang="nb-NO" sz="3700" dirty="0"/>
              <a:t>: </a:t>
            </a:r>
            <a:br>
              <a:rPr lang="nb-NO" sz="3700" dirty="0"/>
            </a:br>
            <a:endParaRPr lang="nb-NO" sz="3700" dirty="0">
              <a:highlight>
                <a:srgbClr val="FF00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481" y="1902941"/>
            <a:ext cx="6182749" cy="459671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b="1" dirty="0"/>
              <a:t>Strukturelle tiltak: </a:t>
            </a:r>
          </a:p>
          <a:p>
            <a:pPr marL="342900">
              <a:lnSpc>
                <a:spcPct val="90000"/>
              </a:lnSpc>
            </a:pPr>
            <a:r>
              <a:rPr lang="nb-NO" b="1" dirty="0"/>
              <a:t>Overvåkning og rapportering- </a:t>
            </a:r>
            <a:r>
              <a:rPr lang="nb-NO" dirty="0" err="1"/>
              <a:t>feks</a:t>
            </a:r>
            <a:r>
              <a:rPr lang="nb-NO" dirty="0"/>
              <a:t>. rapporter og tavlemøter?</a:t>
            </a:r>
          </a:p>
          <a:p>
            <a:pPr marL="342900">
              <a:lnSpc>
                <a:spcPct val="90000"/>
              </a:lnSpc>
            </a:pPr>
            <a:r>
              <a:rPr lang="nb-NO" b="1" dirty="0"/>
              <a:t>Merking </a:t>
            </a:r>
            <a:r>
              <a:rPr lang="nb-NO" dirty="0"/>
              <a:t>av smal- og brespektret antibiotika på medisinrom</a:t>
            </a:r>
          </a:p>
          <a:p>
            <a:pPr marL="342900">
              <a:lnSpc>
                <a:spcPct val="90000"/>
              </a:lnSpc>
            </a:pPr>
            <a:r>
              <a:rPr lang="nb-NO" b="1" dirty="0"/>
              <a:t>Benytt</a:t>
            </a:r>
            <a:r>
              <a:rPr lang="nb-NO" dirty="0"/>
              <a:t> sjekklister, kartleggingsverktøy og lommekort</a:t>
            </a:r>
          </a:p>
          <a:p>
            <a:pPr marL="342900">
              <a:lnSpc>
                <a:spcPct val="90000"/>
              </a:lnSpc>
            </a:pPr>
            <a:r>
              <a:rPr lang="nb-NO" dirty="0"/>
              <a:t>Sørge for at </a:t>
            </a:r>
            <a:r>
              <a:rPr lang="nb-NO" b="1" dirty="0"/>
              <a:t>interne rutiner </a:t>
            </a:r>
            <a:r>
              <a:rPr lang="nb-NO" dirty="0"/>
              <a:t>er oppdatert og kjent</a:t>
            </a:r>
          </a:p>
          <a:p>
            <a:pPr marL="342900">
              <a:lnSpc>
                <a:spcPct val="90000"/>
              </a:lnSpc>
            </a:pPr>
            <a:endParaRPr lang="nb-NO" dirty="0"/>
          </a:p>
          <a:p>
            <a:pPr marL="0" indent="0">
              <a:lnSpc>
                <a:spcPct val="90000"/>
              </a:lnSpc>
              <a:buNone/>
            </a:pPr>
            <a:r>
              <a:rPr lang="nb-NO" b="1" dirty="0">
                <a:effectLst/>
              </a:rPr>
              <a:t>Pedagogiske tiltak: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b="1" dirty="0">
                <a:effectLst/>
              </a:rPr>
              <a:t> Kompetansehevin</a:t>
            </a:r>
            <a:r>
              <a:rPr lang="nb-NO" dirty="0">
                <a:effectLst/>
              </a:rPr>
              <a:t>g gjennom kurs, </a:t>
            </a:r>
            <a:r>
              <a:rPr lang="nb-NO" dirty="0" err="1">
                <a:effectLst/>
              </a:rPr>
              <a:t>webinarer</a:t>
            </a:r>
            <a:r>
              <a:rPr lang="nb-NO" dirty="0">
                <a:effectLst/>
              </a:rPr>
              <a:t> og e-læring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/>
              <a:t>Ta initiativ til internundervisning/fagdag/faglunsj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dirty="0"/>
              <a:t>      om rasjonell antibiotikabruk</a:t>
            </a:r>
          </a:p>
          <a:p>
            <a:pPr marL="342900">
              <a:lnSpc>
                <a:spcPct val="90000"/>
              </a:lnSpc>
              <a:buFont typeface="Wingdings" panose="05000000000000000000" pitchFamily="2" charset="2"/>
              <a:buChar char=""/>
            </a:pPr>
            <a:endParaRPr lang="nb-NO" dirty="0">
              <a:effectLst/>
            </a:endParaRPr>
          </a:p>
          <a:p>
            <a:pPr marL="342900">
              <a:lnSpc>
                <a:spcPct val="90000"/>
              </a:lnSpc>
              <a:buFont typeface="Wingdings" panose="05000000000000000000" pitchFamily="2" charset="2"/>
              <a:buChar char=""/>
            </a:pPr>
            <a:r>
              <a:rPr lang="nb-NO" b="1" dirty="0"/>
              <a:t>Nasjonale faglig retningslinje</a:t>
            </a:r>
            <a:r>
              <a:rPr lang="nb-NO" dirty="0"/>
              <a:t>: Implementering og aktivt henvise til denne</a:t>
            </a:r>
          </a:p>
          <a:p>
            <a:pPr marL="342900">
              <a:lnSpc>
                <a:spcPct val="90000"/>
              </a:lnSpc>
              <a:buFont typeface="Wingdings" panose="05000000000000000000" pitchFamily="2" charset="2"/>
              <a:buChar char=""/>
            </a:pPr>
            <a:r>
              <a:rPr lang="en-US" dirty="0"/>
              <a:t>Delta </a:t>
            </a:r>
            <a:r>
              <a:rPr lang="en-US" dirty="0" err="1"/>
              <a:t>aktivt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tverrfaglig</a:t>
            </a:r>
            <a:r>
              <a:rPr lang="en-US" dirty="0"/>
              <a:t> </a:t>
            </a:r>
            <a:r>
              <a:rPr lang="en-US" dirty="0" err="1"/>
              <a:t>møter</a:t>
            </a:r>
            <a:r>
              <a:rPr lang="en-US" dirty="0"/>
              <a:t>, </a:t>
            </a:r>
            <a:r>
              <a:rPr lang="en-US" dirty="0" err="1"/>
              <a:t>samarbeid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visitter</a:t>
            </a:r>
            <a:endParaRPr lang="en-US" dirty="0"/>
          </a:p>
          <a:p>
            <a:pPr marL="342900">
              <a:lnSpc>
                <a:spcPct val="90000"/>
              </a:lnSpc>
              <a:buFont typeface="Wingdings" panose="05000000000000000000" pitchFamily="2" charset="2"/>
              <a:buChar char=""/>
            </a:pPr>
            <a:endParaRPr lang="nb-NO" dirty="0"/>
          </a:p>
          <a:p>
            <a:pPr marL="342900" lvl="0" indent="-342900">
              <a:lnSpc>
                <a:spcPct val="90000"/>
              </a:lnSpc>
              <a:buFont typeface="Wingdings" panose="05000000000000000000" pitchFamily="2" charset="2"/>
              <a:buChar char=""/>
            </a:pPr>
            <a:endParaRPr lang="en-GB" dirty="0">
              <a:effectLst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17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17F9CB8-6046-6976-09E3-18E5A0D75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8231" y="2092412"/>
            <a:ext cx="2710249" cy="40283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89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82" y="1149500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700" dirty="0"/>
              <a:t>Diskuter med sidemannen-</a:t>
            </a:r>
            <a:br>
              <a:rPr lang="nb-NO" sz="3700" dirty="0"/>
            </a:br>
            <a:r>
              <a:rPr lang="nb-NO" sz="3700" dirty="0"/>
              <a:t>2 eller 3 sammen: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4CBE9-06E7-4F2C-AA63-70B228382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0" r="35843" b="-1"/>
          <a:stretch/>
        </p:blipFill>
        <p:spPr>
          <a:xfrm>
            <a:off x="535482" y="2292500"/>
            <a:ext cx="4038600" cy="359665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6482" y="2292500"/>
            <a:ext cx="4417518" cy="3596659"/>
          </a:xfrm>
        </p:spPr>
        <p:txBody>
          <a:bodyPr>
            <a:normAutofit/>
          </a:bodyPr>
          <a:lstStyle/>
          <a:p>
            <a:pPr marL="342900"/>
            <a:r>
              <a:rPr lang="nb-NO" sz="3200" b="1" dirty="0"/>
              <a:t>Hvordan kan sykepleiere bidra                           til å sikre riktig og optimal     antibiotikabruk?</a:t>
            </a:r>
          </a:p>
          <a:p>
            <a:endParaRPr lang="nb-NO" dirty="0"/>
          </a:p>
        </p:txBody>
      </p:sp>
      <p:sp>
        <p:nvSpPr>
          <p:cNvPr id="5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310BF4-4FB1-EF42-A6F9-E197B72E94C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119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82" y="943430"/>
            <a:ext cx="8229600" cy="957942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Oppsummering – Sykepleieren kan: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82" y="1901372"/>
            <a:ext cx="8229600" cy="4956629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Clr>
                <a:srgbClr val="2EC4BB"/>
              </a:buClr>
              <a:buNone/>
            </a:pPr>
            <a:r>
              <a:rPr lang="nb-NO" b="1" dirty="0">
                <a:solidFill>
                  <a:schemeClr val="tx1"/>
                </a:solidFill>
              </a:rPr>
              <a:t>Bidra aktivt til riktigere antibiotikabruk og antibiotikastyring ved å:</a:t>
            </a:r>
          </a:p>
          <a:p>
            <a:pPr marL="342000" lvl="1" indent="-342900">
              <a:buClr>
                <a:srgbClr val="2EC4BB"/>
              </a:buClr>
            </a:pPr>
            <a:r>
              <a:rPr lang="nb-NO" dirty="0">
                <a:solidFill>
                  <a:schemeClr val="tx1"/>
                </a:solidFill>
              </a:rPr>
              <a:t>ha fokus på i</a:t>
            </a:r>
            <a:r>
              <a:rPr lang="nb-NO" b="1" dirty="0">
                <a:solidFill>
                  <a:schemeClr val="tx1"/>
                </a:solidFill>
              </a:rPr>
              <a:t>nfeksjonsforebygging og smitteverntiltak</a:t>
            </a:r>
          </a:p>
          <a:p>
            <a:r>
              <a:rPr lang="nb-NO" dirty="0">
                <a:solidFill>
                  <a:schemeClr val="tx1"/>
                </a:solidFill>
              </a:rPr>
              <a:t>informere og kommunisere med pasient og pårørende</a:t>
            </a:r>
          </a:p>
          <a:p>
            <a:r>
              <a:rPr lang="nb-NO" b="1" dirty="0">
                <a:solidFill>
                  <a:schemeClr val="tx1"/>
                </a:solidFill>
              </a:rPr>
              <a:t>overvåke, observere og samle data- rapportere videre</a:t>
            </a:r>
          </a:p>
          <a:p>
            <a:r>
              <a:rPr lang="nb-NO" dirty="0">
                <a:solidFill>
                  <a:schemeClr val="tx1"/>
                </a:solidFill>
              </a:rPr>
              <a:t>sikre og kontrollere </a:t>
            </a:r>
            <a:r>
              <a:rPr lang="nb-NO" b="1" dirty="0">
                <a:solidFill>
                  <a:schemeClr val="tx1"/>
                </a:solidFill>
              </a:rPr>
              <a:t>korrekt prøvetaking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tx1"/>
                </a:solidFill>
              </a:rPr>
              <a:t>revurdere</a:t>
            </a:r>
            <a:r>
              <a:rPr lang="nb-NO" dirty="0">
                <a:solidFill>
                  <a:schemeClr val="tx1"/>
                </a:solidFill>
              </a:rPr>
              <a:t> og </a:t>
            </a:r>
            <a:r>
              <a:rPr lang="nb-NO" b="1" dirty="0">
                <a:solidFill>
                  <a:schemeClr val="tx1"/>
                </a:solidFill>
              </a:rPr>
              <a:t>optimalisere</a:t>
            </a:r>
            <a:r>
              <a:rPr lang="nb-NO" dirty="0">
                <a:solidFill>
                  <a:schemeClr val="tx1"/>
                </a:solidFill>
              </a:rPr>
              <a:t> antibiotikabehandlingen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Gjennom </a:t>
            </a:r>
            <a:r>
              <a:rPr lang="nb-NO" b="1" dirty="0">
                <a:solidFill>
                  <a:schemeClr val="tx1"/>
                </a:solidFill>
              </a:rPr>
              <a:t>grunnleggende sykepleie </a:t>
            </a:r>
            <a:r>
              <a:rPr lang="nb-NO" dirty="0">
                <a:solidFill>
                  <a:schemeClr val="tx1"/>
                </a:solidFill>
              </a:rPr>
              <a:t>utføres oppgaver som er essensielle i antibiotikastyring.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Sykepleier er viktige </a:t>
            </a:r>
            <a:r>
              <a:rPr lang="nb-NO" b="1" dirty="0">
                <a:solidFill>
                  <a:schemeClr val="tx1"/>
                </a:solidFill>
              </a:rPr>
              <a:t>premissleverandør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sz="2400" dirty="0">
                <a:solidFill>
                  <a:schemeClr val="tx1"/>
                </a:solidFill>
              </a:rPr>
              <a:t>i de avgjørelser som tas omkring forskrivning av antibiotika.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tx1"/>
                </a:solidFill>
              </a:rPr>
              <a:t>Sykepleiervalg </a:t>
            </a:r>
            <a:r>
              <a:rPr lang="nb-NO" dirty="0">
                <a:solidFill>
                  <a:schemeClr val="tx1"/>
                </a:solidFill>
              </a:rPr>
              <a:t>spiller stor rolle for videre håndtering</a:t>
            </a:r>
          </a:p>
          <a:p>
            <a:pPr marL="0" indent="0">
              <a:buNone/>
            </a:pPr>
            <a:endParaRPr lang="nb-NO" b="1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pPr marL="0" indent="0">
              <a:buNone/>
            </a:pPr>
            <a:r>
              <a:rPr lang="nb-NO" b="1" dirty="0">
                <a:solidFill>
                  <a:schemeClr val="tx1"/>
                </a:solidFill>
              </a:rPr>
              <a:t>Vær en ANTIBIOTIKASMART SYKEPLEIER! DU kan gjøre en forskjell!</a:t>
            </a:r>
          </a:p>
          <a:p>
            <a:pPr marL="0" indent="0">
              <a:buNone/>
            </a:pPr>
            <a:r>
              <a:rPr lang="en-GB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5 </a:t>
            </a:r>
            <a:r>
              <a:rPr lang="en-GB" sz="18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raske</a:t>
            </a:r>
            <a:r>
              <a:rPr lang="en-GB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om </a:t>
            </a:r>
            <a:r>
              <a:rPr lang="en-GB" sz="18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antibiotikasmarte</a:t>
            </a:r>
            <a:r>
              <a:rPr lang="en-GB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</a:t>
            </a:r>
            <a:r>
              <a:rPr lang="en-GB" sz="18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sykepleiere</a:t>
            </a:r>
            <a:r>
              <a:rPr lang="en-GB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: 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https://vimeo.com/832233300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nb-NO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b="1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fld id="{5D310BF4-4FB1-EF42-A6F9-E197B72E94CF}" type="slidenum">
              <a:rPr lang="en-US" sz="1600" smtClean="0">
                <a:solidFill>
                  <a:schemeClr val="tx1"/>
                </a:solidFill>
              </a:rPr>
              <a:pPr/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66" y="2670006"/>
            <a:ext cx="2051823" cy="23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33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Kahoot</a:t>
            </a:r>
            <a:r>
              <a:rPr lang="nb-NO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82" y="2292500"/>
            <a:ext cx="8229600" cy="4267788"/>
          </a:xfrm>
        </p:spPr>
        <p:txBody>
          <a:bodyPr>
            <a:normAutofit fontScale="77500" lnSpcReduction="20000"/>
          </a:bodyPr>
          <a:lstStyle/>
          <a:p>
            <a:endParaRPr lang="nb-NO" sz="3800" b="1" dirty="0"/>
          </a:p>
          <a:p>
            <a:endParaRPr lang="nb-NO" sz="3800" b="1" dirty="0"/>
          </a:p>
          <a:p>
            <a:pPr marL="0" indent="0">
              <a:buNone/>
            </a:pPr>
            <a:endParaRPr lang="nb-NO" sz="3500" dirty="0"/>
          </a:p>
          <a:p>
            <a:pPr marL="0" indent="0">
              <a:buNone/>
            </a:pPr>
            <a:endParaRPr lang="nb-NO" sz="3500" dirty="0"/>
          </a:p>
          <a:p>
            <a:pPr marL="0" indent="0">
              <a:buNone/>
            </a:pPr>
            <a:r>
              <a:rPr lang="nb-NO" sz="3500" dirty="0"/>
              <a:t> </a:t>
            </a:r>
          </a:p>
          <a:p>
            <a:r>
              <a:rPr lang="nb-NO" sz="3500" dirty="0"/>
              <a:t>1. Klikk på lenken:</a:t>
            </a:r>
          </a:p>
          <a:p>
            <a:r>
              <a:rPr lang="nb-NO" u="sng" dirty="0">
                <a:hlinkClick r:id="rId3"/>
              </a:rPr>
              <a:t>https://create.kahoot.it/share/er-du-antibiotikasmart-kortversjon/35a164d0-70ec-4feb-b652-26977cb6310e</a:t>
            </a:r>
            <a:endParaRPr lang="nb-NO" sz="3500" dirty="0"/>
          </a:p>
          <a:p>
            <a:pPr marL="0" indent="0">
              <a:buNone/>
            </a:pPr>
            <a:r>
              <a:rPr lang="nb-NO" sz="3500" dirty="0"/>
              <a:t>          </a:t>
            </a:r>
          </a:p>
          <a:p>
            <a:r>
              <a:rPr lang="nb-NO" sz="3500" dirty="0"/>
              <a:t>Studentene må gå inn via </a:t>
            </a:r>
            <a:r>
              <a:rPr lang="nb-NO" sz="3500" dirty="0" err="1"/>
              <a:t>Kahoot</a:t>
            </a:r>
            <a:r>
              <a:rPr lang="nb-NO" sz="3500" dirty="0"/>
              <a:t>! </a:t>
            </a:r>
            <a:r>
              <a:rPr lang="nb-NO" sz="3500" dirty="0" err="1"/>
              <a:t>app</a:t>
            </a:r>
            <a:r>
              <a:rPr lang="nb-NO" sz="3500" dirty="0"/>
              <a:t> (eller via </a:t>
            </a:r>
            <a:r>
              <a:rPr lang="nb-NO" sz="3500" dirty="0">
                <a:hlinkClick r:id="rId4"/>
              </a:rPr>
              <a:t>www.kahoot.it</a:t>
            </a:r>
            <a:r>
              <a:rPr lang="nb-NO" sz="3500" dirty="0"/>
              <a:t>), legg inn Game PIN.</a:t>
            </a:r>
          </a:p>
          <a:p>
            <a:endParaRPr lang="nb-NO" sz="3500" dirty="0"/>
          </a:p>
          <a:p>
            <a:endParaRPr lang="nb-NO" dirty="0"/>
          </a:p>
        </p:txBody>
      </p:sp>
      <p:pic>
        <p:nvPicPr>
          <p:cNvPr id="4" name="Content Placeholder 3" descr="Bilde av Kahooten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190" y="6078"/>
            <a:ext cx="5337810" cy="48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76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82" y="429491"/>
            <a:ext cx="8229600" cy="1863009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Kilder og henvisninger:</a:t>
            </a:r>
            <a:r>
              <a:rPr lang="nb-NO" dirty="0">
                <a:solidFill>
                  <a:srgbClr val="219993"/>
                </a:solidFill>
              </a:rPr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82" y="1787236"/>
            <a:ext cx="8229600" cy="5070763"/>
          </a:xfrm>
        </p:spPr>
        <p:txBody>
          <a:bodyPr>
            <a:noAutofit/>
          </a:bodyPr>
          <a:lstStyle/>
          <a:p>
            <a:r>
              <a:rPr lang="nb-NO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rtikkel publisert i sykepleien 13. oktober 2022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Doi-nr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10.4220/Sykepleiens.2022.90194</a:t>
            </a:r>
            <a:endParaRPr lang="nb-NO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5 </a:t>
            </a:r>
            <a:r>
              <a:rPr lang="en-GB" sz="11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raske</a:t>
            </a:r>
            <a:r>
              <a:rPr lang="en-GB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om </a:t>
            </a:r>
            <a:r>
              <a:rPr lang="en-GB" sz="11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antibiotikasmarte</a:t>
            </a:r>
            <a:r>
              <a:rPr lang="en-GB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en-GB" sz="11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sykepleiere</a:t>
            </a:r>
            <a:r>
              <a:rPr lang="en-GB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: </a:t>
            </a:r>
            <a:r>
              <a:rPr lang="en-GB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https://vimeo.com/832233300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nb-NO" sz="1100" b="1" dirty="0"/>
          </a:p>
          <a:p>
            <a:r>
              <a:rPr lang="nb-NO" sz="12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Dyar</a:t>
            </a:r>
            <a:r>
              <a:rPr lang="nb-NO" sz="1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OJ, </a:t>
            </a:r>
            <a:r>
              <a:rPr lang="nb-NO" sz="12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Huttner</a:t>
            </a:r>
            <a:r>
              <a:rPr lang="nb-NO" sz="1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B, </a:t>
            </a:r>
            <a:r>
              <a:rPr lang="nb-NO" sz="12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Schouten</a:t>
            </a:r>
            <a:r>
              <a:rPr lang="nb-NO" sz="1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J, </a:t>
            </a:r>
            <a:r>
              <a:rPr lang="nb-NO" sz="12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Pulcini</a:t>
            </a:r>
            <a:r>
              <a:rPr lang="nb-NO" sz="1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C. </a:t>
            </a:r>
            <a:r>
              <a:rPr lang="nb-NO" sz="12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What</a:t>
            </a:r>
            <a:r>
              <a:rPr lang="nb-NO" sz="1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is antimicrobial </a:t>
            </a:r>
            <a:r>
              <a:rPr lang="nb-NO" sz="12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stewardship</a:t>
            </a:r>
            <a:r>
              <a:rPr lang="nb-NO" sz="1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? </a:t>
            </a:r>
            <a:r>
              <a:rPr lang="nb-NO" sz="12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Clinical</a:t>
            </a:r>
            <a:r>
              <a:rPr lang="nb-NO" sz="1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nb-NO" sz="12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Microbiology</a:t>
            </a:r>
            <a:r>
              <a:rPr lang="nb-NO" sz="1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and </a:t>
            </a:r>
            <a:r>
              <a:rPr lang="nb-NO" sz="12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Infection</a:t>
            </a:r>
            <a:r>
              <a:rPr lang="nb-NO" sz="1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 2017;23(11):793-8. Tilgjengelig fra: </a:t>
            </a:r>
            <a:r>
              <a:rPr lang="nb-NO" sz="1200" u="sng" dirty="0">
                <a:solidFill>
                  <a:schemeClr val="tx1"/>
                </a:solidFill>
                <a:effectLst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https://www.sciencedirect.com/science/article/pii/S1198743X17304895</a:t>
            </a:r>
            <a:endParaRPr lang="nb-NO" sz="1200" u="sng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r>
              <a:rPr lang="nb-NO" sz="1200" dirty="0" err="1">
                <a:solidFill>
                  <a:schemeClr val="tx1"/>
                </a:solidFill>
              </a:rPr>
              <a:t>Broom</a:t>
            </a:r>
            <a:r>
              <a:rPr lang="nb-NO" sz="1200" dirty="0">
                <a:solidFill>
                  <a:schemeClr val="tx1"/>
                </a:solidFill>
              </a:rPr>
              <a:t>, A., </a:t>
            </a:r>
            <a:r>
              <a:rPr lang="nb-NO" sz="1200" dirty="0" err="1">
                <a:solidFill>
                  <a:schemeClr val="tx1"/>
                </a:solidFill>
              </a:rPr>
              <a:t>Broom</a:t>
            </a:r>
            <a:r>
              <a:rPr lang="nb-NO" sz="1200" dirty="0">
                <a:solidFill>
                  <a:schemeClr val="tx1"/>
                </a:solidFill>
              </a:rPr>
              <a:t>, J., Kirby, E. &amp; </a:t>
            </a:r>
            <a:r>
              <a:rPr lang="nb-NO" sz="1200" dirty="0" err="1">
                <a:solidFill>
                  <a:schemeClr val="tx1"/>
                </a:solidFill>
              </a:rPr>
              <a:t>Scambler</a:t>
            </a:r>
            <a:r>
              <a:rPr lang="nb-NO" sz="1200" dirty="0">
                <a:solidFill>
                  <a:schemeClr val="tx1"/>
                </a:solidFill>
              </a:rPr>
              <a:t>, G. (2017). </a:t>
            </a:r>
            <a:r>
              <a:rPr lang="nb-NO" sz="1200" dirty="0" err="1">
                <a:solidFill>
                  <a:schemeClr val="tx1"/>
                </a:solidFill>
              </a:rPr>
              <a:t>Nurses</a:t>
            </a:r>
            <a:r>
              <a:rPr lang="nb-NO" sz="1200" dirty="0">
                <a:solidFill>
                  <a:schemeClr val="tx1"/>
                </a:solidFill>
              </a:rPr>
              <a:t> as </a:t>
            </a:r>
            <a:r>
              <a:rPr lang="nb-NO" sz="1200" dirty="0" err="1">
                <a:solidFill>
                  <a:schemeClr val="tx1"/>
                </a:solidFill>
              </a:rPr>
              <a:t>antibiotic</a:t>
            </a:r>
            <a:r>
              <a:rPr lang="nb-NO" sz="1200" dirty="0">
                <a:solidFill>
                  <a:schemeClr val="tx1"/>
                </a:solidFill>
              </a:rPr>
              <a:t> brokers:  </a:t>
            </a:r>
            <a:r>
              <a:rPr lang="nb-NO" sz="1200" dirty="0" err="1">
                <a:solidFill>
                  <a:schemeClr val="tx1"/>
                </a:solidFill>
              </a:rPr>
              <a:t>institutionalized</a:t>
            </a:r>
            <a:r>
              <a:rPr lang="nb-NO" sz="1200" dirty="0">
                <a:solidFill>
                  <a:schemeClr val="tx1"/>
                </a:solidFill>
              </a:rPr>
              <a:t> </a:t>
            </a:r>
            <a:r>
              <a:rPr lang="nb-NO" sz="1200" dirty="0" err="1">
                <a:solidFill>
                  <a:schemeClr val="tx1"/>
                </a:solidFill>
              </a:rPr>
              <a:t>praxis</a:t>
            </a:r>
            <a:r>
              <a:rPr lang="nb-NO" sz="1200" dirty="0">
                <a:solidFill>
                  <a:schemeClr val="tx1"/>
                </a:solidFill>
              </a:rPr>
              <a:t> in </a:t>
            </a:r>
            <a:r>
              <a:rPr lang="nb-NO" sz="1200" dirty="0" err="1">
                <a:solidFill>
                  <a:schemeClr val="tx1"/>
                </a:solidFill>
              </a:rPr>
              <a:t>the</a:t>
            </a:r>
            <a:r>
              <a:rPr lang="nb-NO" sz="1200" dirty="0">
                <a:solidFill>
                  <a:schemeClr val="tx1"/>
                </a:solidFill>
              </a:rPr>
              <a:t> hospital. </a:t>
            </a:r>
            <a:r>
              <a:rPr lang="nb-NO" sz="1200" i="1" dirty="0"/>
              <a:t>SAGE</a:t>
            </a:r>
            <a:r>
              <a:rPr lang="nb-NO" sz="1200" dirty="0"/>
              <a:t>. </a:t>
            </a:r>
            <a:r>
              <a:rPr lang="nb-NO" sz="1200" i="1" u="sng" dirty="0">
                <a:hlinkClick r:id="rId6"/>
              </a:rPr>
              <a:t>https://doi.org/</a:t>
            </a:r>
            <a:r>
              <a:rPr lang="nb-NO" sz="1200" dirty="0"/>
              <a:t>10.1177/1049732316679953 </a:t>
            </a:r>
          </a:p>
          <a:p>
            <a:r>
              <a:rPr lang="nb-NO" sz="1200" dirty="0">
                <a:solidFill>
                  <a:schemeClr val="tx1"/>
                </a:solidFill>
              </a:rPr>
              <a:t>Berg, S. (2018). </a:t>
            </a:r>
            <a:r>
              <a:rPr lang="nb-NO" sz="1200" i="1" dirty="0">
                <a:solidFill>
                  <a:schemeClr val="tx1"/>
                </a:solidFill>
              </a:rPr>
              <a:t>Vidunderkuren: hvorfor du bør elske og frykte antibiotika</a:t>
            </a:r>
            <a:r>
              <a:rPr lang="nb-NO" sz="1200" dirty="0">
                <a:solidFill>
                  <a:schemeClr val="tx1"/>
                </a:solidFill>
              </a:rPr>
              <a:t>. Oslo: Stenersens forlag</a:t>
            </a:r>
          </a:p>
          <a:p>
            <a:r>
              <a:rPr lang="nb-NO" sz="1200" dirty="0">
                <a:effectLst/>
                <a:ea typeface="Calibri" panose="020F0502020204030204" pitchFamily="34" charset="0"/>
              </a:rPr>
              <a:t>Helse- og omsorgsdepartementet. Handlingsplan mot antibiotikaresistens i helsetjenesten. Oslo: Helse- og omsorgsdepartementet;  2015. Tilgjengelig fra: </a:t>
            </a:r>
            <a:r>
              <a:rPr lang="nb-NO" sz="12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7"/>
              </a:rPr>
              <a:t>https://www.regjeringen.no/contentassets/915655269bc04a47928fce917e4b25f5/handlingsplan-antibiotikaresistens.pdf</a:t>
            </a:r>
            <a:r>
              <a:rPr lang="nb-NO" sz="1200" dirty="0">
                <a:effectLst/>
                <a:ea typeface="Calibri" panose="020F0502020204030204" pitchFamily="34" charset="0"/>
              </a:rPr>
              <a:t> (nedlastet 14.11.2020)</a:t>
            </a:r>
            <a:endParaRPr lang="nb-NO" sz="1200" dirty="0">
              <a:solidFill>
                <a:schemeClr val="tx1"/>
              </a:solidFill>
            </a:endParaRPr>
          </a:p>
          <a:p>
            <a:r>
              <a:rPr lang="nb-NO" sz="1200" dirty="0">
                <a:solidFill>
                  <a:schemeClr val="tx1"/>
                </a:solidFill>
              </a:rPr>
              <a:t>Carter, E. J., </a:t>
            </a:r>
            <a:r>
              <a:rPr lang="nb-NO" sz="1200" dirty="0" err="1">
                <a:solidFill>
                  <a:schemeClr val="tx1"/>
                </a:solidFill>
              </a:rPr>
              <a:t>Greendyke</a:t>
            </a:r>
            <a:r>
              <a:rPr lang="nb-NO" sz="1200" dirty="0">
                <a:solidFill>
                  <a:schemeClr val="tx1"/>
                </a:solidFill>
              </a:rPr>
              <a:t>, W. G., </a:t>
            </a:r>
            <a:r>
              <a:rPr lang="nb-NO" sz="1200" dirty="0" err="1">
                <a:solidFill>
                  <a:schemeClr val="tx1"/>
                </a:solidFill>
              </a:rPr>
              <a:t>Furuya</a:t>
            </a:r>
            <a:r>
              <a:rPr lang="nb-NO" sz="1200" dirty="0">
                <a:solidFill>
                  <a:schemeClr val="tx1"/>
                </a:solidFill>
              </a:rPr>
              <a:t>, E. Y., </a:t>
            </a:r>
            <a:r>
              <a:rPr lang="nb-NO" sz="1200" dirty="0" err="1">
                <a:solidFill>
                  <a:schemeClr val="tx1"/>
                </a:solidFill>
              </a:rPr>
              <a:t>Srinivasan</a:t>
            </a:r>
            <a:r>
              <a:rPr lang="nb-NO" sz="1200" dirty="0">
                <a:solidFill>
                  <a:schemeClr val="tx1"/>
                </a:solidFill>
              </a:rPr>
              <a:t>, A., Shelley, A. N., </a:t>
            </a:r>
            <a:r>
              <a:rPr lang="nb-NO" sz="1200" dirty="0" err="1">
                <a:solidFill>
                  <a:schemeClr val="tx1"/>
                </a:solidFill>
              </a:rPr>
              <a:t>Bothra</a:t>
            </a:r>
            <a:r>
              <a:rPr lang="nb-NO" sz="1200" dirty="0">
                <a:solidFill>
                  <a:schemeClr val="tx1"/>
                </a:solidFill>
              </a:rPr>
              <a:t>, A., </a:t>
            </a:r>
          </a:p>
          <a:p>
            <a:pPr marL="0" indent="0">
              <a:buNone/>
            </a:pPr>
            <a:r>
              <a:rPr lang="nb-NO" sz="1200" dirty="0">
                <a:solidFill>
                  <a:schemeClr val="tx1"/>
                </a:solidFill>
              </a:rPr>
              <a:t>Larson, E. L. (2018).  </a:t>
            </a:r>
            <a:r>
              <a:rPr lang="nb-NO" sz="1200" dirty="0" err="1">
                <a:solidFill>
                  <a:schemeClr val="tx1"/>
                </a:solidFill>
              </a:rPr>
              <a:t>Exploring</a:t>
            </a:r>
            <a:r>
              <a:rPr lang="nb-NO" sz="1200" dirty="0">
                <a:solidFill>
                  <a:schemeClr val="tx1"/>
                </a:solidFill>
              </a:rPr>
              <a:t> </a:t>
            </a:r>
            <a:r>
              <a:rPr lang="nb-NO" sz="1200" dirty="0" err="1">
                <a:solidFill>
                  <a:schemeClr val="tx1"/>
                </a:solidFill>
              </a:rPr>
              <a:t>the</a:t>
            </a:r>
            <a:r>
              <a:rPr lang="nb-NO" sz="1200" dirty="0">
                <a:solidFill>
                  <a:schemeClr val="tx1"/>
                </a:solidFill>
              </a:rPr>
              <a:t> </a:t>
            </a:r>
            <a:r>
              <a:rPr lang="nb-NO" sz="1200" dirty="0" err="1">
                <a:solidFill>
                  <a:schemeClr val="tx1"/>
                </a:solidFill>
              </a:rPr>
              <a:t>nurses</a:t>
            </a:r>
            <a:r>
              <a:rPr lang="nb-NO" sz="1200" dirty="0">
                <a:solidFill>
                  <a:schemeClr val="tx1"/>
                </a:solidFill>
              </a:rPr>
              <a:t>’ </a:t>
            </a:r>
            <a:r>
              <a:rPr lang="nb-NO" sz="1200" dirty="0" err="1">
                <a:solidFill>
                  <a:schemeClr val="tx1"/>
                </a:solidFill>
              </a:rPr>
              <a:t>role</a:t>
            </a:r>
            <a:r>
              <a:rPr lang="nb-NO" sz="1200" dirty="0">
                <a:solidFill>
                  <a:schemeClr val="tx1"/>
                </a:solidFill>
              </a:rPr>
              <a:t> in </a:t>
            </a:r>
            <a:r>
              <a:rPr lang="nb-NO" sz="1200" dirty="0" err="1">
                <a:solidFill>
                  <a:schemeClr val="tx1"/>
                </a:solidFill>
              </a:rPr>
              <a:t>antibiotic</a:t>
            </a:r>
            <a:r>
              <a:rPr lang="nb-NO" sz="1200" dirty="0">
                <a:solidFill>
                  <a:schemeClr val="tx1"/>
                </a:solidFill>
              </a:rPr>
              <a:t> </a:t>
            </a:r>
            <a:r>
              <a:rPr lang="nb-NO" sz="1200" dirty="0" err="1">
                <a:solidFill>
                  <a:schemeClr val="tx1"/>
                </a:solidFill>
              </a:rPr>
              <a:t>stewardship</a:t>
            </a:r>
            <a:r>
              <a:rPr lang="nb-NO" sz="1200" dirty="0">
                <a:solidFill>
                  <a:schemeClr val="tx1"/>
                </a:solidFill>
              </a:rPr>
              <a:t>: A </a:t>
            </a:r>
            <a:r>
              <a:rPr lang="nb-NO" sz="1200" dirty="0" err="1">
                <a:solidFill>
                  <a:schemeClr val="tx1"/>
                </a:solidFill>
              </a:rPr>
              <a:t>multisite</a:t>
            </a:r>
            <a:r>
              <a:rPr lang="nb-NO" sz="1200" dirty="0">
                <a:solidFill>
                  <a:schemeClr val="tx1"/>
                </a:solidFill>
              </a:rPr>
              <a:t> </a:t>
            </a:r>
            <a:r>
              <a:rPr lang="nb-NO" sz="1200" dirty="0" err="1">
                <a:solidFill>
                  <a:schemeClr val="tx1"/>
                </a:solidFill>
              </a:rPr>
              <a:t>qualitative</a:t>
            </a:r>
            <a:r>
              <a:rPr lang="nb-NO" sz="1200" dirty="0">
                <a:solidFill>
                  <a:schemeClr val="tx1"/>
                </a:solidFill>
              </a:rPr>
              <a:t> </a:t>
            </a:r>
            <a:r>
              <a:rPr lang="nb-NO" sz="1200" dirty="0" err="1">
                <a:solidFill>
                  <a:schemeClr val="tx1"/>
                </a:solidFill>
              </a:rPr>
              <a:t>study</a:t>
            </a:r>
            <a:r>
              <a:rPr lang="nb-NO" sz="1200" dirty="0">
                <a:solidFill>
                  <a:schemeClr val="tx1"/>
                </a:solidFill>
              </a:rPr>
              <a:t> </a:t>
            </a:r>
            <a:r>
              <a:rPr lang="nb-NO" sz="1200" dirty="0" err="1">
                <a:solidFill>
                  <a:schemeClr val="tx1"/>
                </a:solidFill>
              </a:rPr>
              <a:t>of</a:t>
            </a:r>
            <a:r>
              <a:rPr lang="nb-NO" sz="1200" dirty="0">
                <a:solidFill>
                  <a:schemeClr val="tx1"/>
                </a:solidFill>
              </a:rPr>
              <a:t> </a:t>
            </a:r>
            <a:r>
              <a:rPr lang="nb-NO" sz="1200" dirty="0" err="1">
                <a:solidFill>
                  <a:schemeClr val="tx1"/>
                </a:solidFill>
              </a:rPr>
              <a:t>nurses</a:t>
            </a:r>
            <a:r>
              <a:rPr lang="nb-NO" sz="1200" dirty="0">
                <a:solidFill>
                  <a:schemeClr val="tx1"/>
                </a:solidFill>
              </a:rPr>
              <a:t> and </a:t>
            </a:r>
            <a:r>
              <a:rPr lang="nb-NO" sz="1200" dirty="0" err="1">
                <a:solidFill>
                  <a:schemeClr val="tx1"/>
                </a:solidFill>
              </a:rPr>
              <a:t>infection</a:t>
            </a:r>
            <a:r>
              <a:rPr lang="nb-NO" sz="1200" dirty="0">
                <a:solidFill>
                  <a:schemeClr val="tx1"/>
                </a:solidFill>
              </a:rPr>
              <a:t> </a:t>
            </a:r>
            <a:r>
              <a:rPr lang="nb-NO" sz="1200" dirty="0" err="1">
                <a:solidFill>
                  <a:schemeClr val="tx1"/>
                </a:solidFill>
              </a:rPr>
              <a:t>preventions</a:t>
            </a:r>
            <a:r>
              <a:rPr lang="nb-NO" sz="1200" dirty="0">
                <a:solidFill>
                  <a:schemeClr val="tx1"/>
                </a:solidFill>
              </a:rPr>
              <a:t>. </a:t>
            </a:r>
            <a:r>
              <a:rPr lang="nb-NO" sz="1200" i="1" dirty="0">
                <a:solidFill>
                  <a:schemeClr val="tx1"/>
                </a:solidFill>
              </a:rPr>
              <a:t>American Journal </a:t>
            </a:r>
            <a:r>
              <a:rPr lang="nb-NO" sz="1200" i="1" dirty="0" err="1">
                <a:solidFill>
                  <a:schemeClr val="tx1"/>
                </a:solidFill>
              </a:rPr>
              <a:t>of</a:t>
            </a:r>
            <a:r>
              <a:rPr lang="nb-NO" sz="1200" i="1" dirty="0">
                <a:solidFill>
                  <a:schemeClr val="tx1"/>
                </a:solidFill>
              </a:rPr>
              <a:t> </a:t>
            </a:r>
            <a:r>
              <a:rPr lang="nb-NO" sz="1200" i="1" dirty="0" err="1">
                <a:solidFill>
                  <a:schemeClr val="tx1"/>
                </a:solidFill>
              </a:rPr>
              <a:t>Infection</a:t>
            </a:r>
            <a:r>
              <a:rPr lang="nb-NO" sz="1200" i="1" dirty="0">
                <a:solidFill>
                  <a:schemeClr val="tx1"/>
                </a:solidFill>
              </a:rPr>
              <a:t> Control</a:t>
            </a:r>
            <a:r>
              <a:rPr lang="nb-NO" sz="1200" i="1" dirty="0"/>
              <a:t>. </a:t>
            </a:r>
            <a:r>
              <a:rPr lang="nb-NO" sz="1200" i="1" u="sng" dirty="0">
                <a:hlinkClick r:id="rId8"/>
              </a:rPr>
              <a:t>https://doi.org/10.1016/j.ajic.2017.12.016</a:t>
            </a:r>
            <a:r>
              <a:rPr lang="nb-NO" sz="1200" dirty="0"/>
              <a:t> </a:t>
            </a:r>
          </a:p>
          <a:p>
            <a:pPr marL="0" indent="0">
              <a:buNone/>
            </a:pPr>
            <a:endParaRPr lang="nb-NO" sz="1200" dirty="0"/>
          </a:p>
          <a:p>
            <a:pPr marL="342900"/>
            <a:r>
              <a:rPr lang="en-US" sz="1200" dirty="0"/>
              <a:t>Courtenay, M. </a:t>
            </a:r>
            <a:r>
              <a:rPr lang="en-US" sz="1200" dirty="0">
                <a:hlinkClick r:id="rId9"/>
              </a:rPr>
              <a:t>Castro-Sánchez, E., </a:t>
            </a:r>
            <a:r>
              <a:rPr lang="en-US" sz="1200" dirty="0" err="1">
                <a:hlinkClick r:id="rId9"/>
              </a:rPr>
              <a:t>R.Gallagher</a:t>
            </a:r>
            <a:r>
              <a:rPr lang="en-US" sz="1200" dirty="0">
                <a:hlinkClick r:id="rId9"/>
              </a:rPr>
              <a:t>, R.</a:t>
            </a:r>
            <a:r>
              <a:rPr lang="en-US" sz="1200" dirty="0"/>
              <a:t> (</a:t>
            </a:r>
            <a:r>
              <a:rPr lang="en-US" sz="1200" dirty="0">
                <a:solidFill>
                  <a:schemeClr val="tx1"/>
                </a:solidFill>
              </a:rPr>
              <a:t>2019). Development of consensus-based international antimicrobial stewardship competencies for undergraduate nurse education, </a:t>
            </a:r>
            <a:r>
              <a:rPr lang="en-US" sz="1200" i="1" dirty="0">
                <a:solidFill>
                  <a:schemeClr val="tx1"/>
                </a:solidFill>
              </a:rPr>
              <a:t>Journal of Hospital infections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u="sng" dirty="0">
                <a:hlinkClick r:id="rId10" tooltip="Go to table of contents for this volume/issue"/>
              </a:rPr>
              <a:t>Volume 103, Issue 3</a:t>
            </a:r>
            <a:r>
              <a:rPr lang="en-US" sz="1200" dirty="0"/>
              <a:t>, November 2019, Pages 244-250, </a:t>
            </a:r>
            <a:r>
              <a:rPr lang="en-US" sz="1200" u="sng" dirty="0">
                <a:hlinkClick r:id="rId11" tooltip="Persistent link using digital object identifier"/>
              </a:rPr>
              <a:t>https://doi.org/10.1016/j.jhin.2019.08.001</a:t>
            </a:r>
            <a:r>
              <a:rPr lang="en-US" sz="1200" u="sng" dirty="0">
                <a:hlinkClick r:id="rId12"/>
              </a:rPr>
              <a:t>Get rights and content</a:t>
            </a:r>
            <a:endParaRPr lang="en-US" sz="1200" u="sng" dirty="0"/>
          </a:p>
          <a:p>
            <a:pPr marL="171450" indent="-171450"/>
            <a:r>
              <a:rPr lang="en-GB" sz="1200" b="0" dirty="0">
                <a:solidFill>
                  <a:srgbClr val="333333"/>
                </a:solidFill>
                <a:effectLst/>
                <a:latin typeface="Inter"/>
              </a:rPr>
              <a:t>Hansen MJT, Storm M, </a:t>
            </a:r>
            <a:r>
              <a:rPr lang="en-GB" sz="1200" b="0" dirty="0" err="1">
                <a:solidFill>
                  <a:srgbClr val="333333"/>
                </a:solidFill>
                <a:effectLst/>
                <a:latin typeface="Inter"/>
              </a:rPr>
              <a:t>Syre</a:t>
            </a:r>
            <a:r>
              <a:rPr lang="en-GB" sz="1200" b="0" dirty="0">
                <a:solidFill>
                  <a:srgbClr val="333333"/>
                </a:solidFill>
                <a:effectLst/>
                <a:latin typeface="Inter"/>
              </a:rPr>
              <a:t> H, Dalen I, </a:t>
            </a:r>
            <a:r>
              <a:rPr lang="en-GB" sz="1200" b="0" dirty="0" err="1">
                <a:solidFill>
                  <a:srgbClr val="333333"/>
                </a:solidFill>
                <a:effectLst/>
                <a:latin typeface="Inter"/>
              </a:rPr>
              <a:t>Husebø</a:t>
            </a:r>
            <a:r>
              <a:rPr lang="en-GB" sz="1200" b="0" dirty="0">
                <a:solidFill>
                  <a:srgbClr val="333333"/>
                </a:solidFill>
                <a:effectLst/>
                <a:latin typeface="Inter"/>
              </a:rPr>
              <a:t> AML. Attitudes and self-efficacy towards infection prevention and control and antibiotic stewardship among nurses: a mixed-methods study. J Clin </a:t>
            </a:r>
            <a:r>
              <a:rPr lang="en-GB" sz="1200" b="0" dirty="0" err="1">
                <a:solidFill>
                  <a:srgbClr val="333333"/>
                </a:solidFill>
                <a:effectLst/>
                <a:latin typeface="Inter"/>
              </a:rPr>
              <a:t>Nurs</a:t>
            </a:r>
            <a:r>
              <a:rPr lang="en-GB" sz="1200" b="0" dirty="0">
                <a:solidFill>
                  <a:srgbClr val="333333"/>
                </a:solidFill>
                <a:effectLst/>
                <a:latin typeface="Inter"/>
              </a:rPr>
              <a:t>. 2023;32(17–18):6268–86. DOI: </a:t>
            </a:r>
            <a:r>
              <a:rPr lang="en-GB" sz="1200" b="0" u="sng" dirty="0">
                <a:effectLst/>
                <a:latin typeface="Inter"/>
                <a:hlinkClick r:id="rId13"/>
              </a:rPr>
              <a:t>10.1111/jocn.16657</a:t>
            </a:r>
            <a:r>
              <a:rPr lang="nb-NO" sz="1000" b="0" dirty="0">
                <a:solidFill>
                  <a:srgbClr val="333333"/>
                </a:solidFill>
                <a:effectLst/>
                <a:latin typeface="Inter"/>
              </a:rPr>
              <a:t>) </a:t>
            </a:r>
            <a:endParaRPr lang="nb-NO" sz="1200" dirty="0"/>
          </a:p>
          <a:p>
            <a:pPr marL="285750" indent="-285750"/>
            <a:r>
              <a:rPr lang="nb-NO" sz="1200" dirty="0">
                <a:solidFill>
                  <a:schemeClr val="tx1"/>
                </a:solidFill>
              </a:rPr>
              <a:t>Helse- og omsorgsdepartementet. (12/2015). Handlingsplan mot </a:t>
            </a:r>
            <a:r>
              <a:rPr lang="nb-NO" sz="1200" dirty="0" err="1">
                <a:solidFill>
                  <a:schemeClr val="tx1"/>
                </a:solidFill>
              </a:rPr>
              <a:t>Antibiotikaresistens</a:t>
            </a:r>
            <a:r>
              <a:rPr lang="nb-NO" sz="1200" dirty="0">
                <a:solidFill>
                  <a:schemeClr val="tx1"/>
                </a:solidFill>
              </a:rPr>
              <a:t> i helsetjenesten. Oslo: Departementenes sikkerhets- og serviceorganisasjon. Hentet </a:t>
            </a:r>
            <a:r>
              <a:rPr lang="nb-NO" sz="1200" dirty="0" err="1"/>
              <a:t>fra:</a:t>
            </a:r>
            <a:r>
              <a:rPr lang="nb-NO" sz="1200" u="sng" dirty="0" err="1">
                <a:hlinkClick r:id="rId7"/>
              </a:rPr>
              <a:t>https</a:t>
            </a:r>
            <a:r>
              <a:rPr lang="nb-NO" sz="1200" u="sng" dirty="0">
                <a:hlinkClick r:id="rId7"/>
              </a:rPr>
              <a:t>://www.regjeringen.no/contentassets/915655269bc04a47928fce917e4b25f5/handlingsplan-antibiotikaresistens.pdf</a:t>
            </a:r>
            <a:endParaRPr lang="nb-NO" sz="1200" dirty="0"/>
          </a:p>
          <a:p>
            <a:pPr marL="285750" indent="-285750"/>
            <a:endParaRPr lang="nb-NO" sz="1200" dirty="0"/>
          </a:p>
          <a:p>
            <a:endParaRPr lang="nb-NO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fld id="{5D310BF4-4FB1-EF42-A6F9-E197B72E94CF}" type="slidenum">
              <a:rPr lang="en-US" sz="1600" smtClean="0">
                <a:solidFill>
                  <a:schemeClr val="tx1"/>
                </a:solidFill>
              </a:rPr>
              <a:pPr/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68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82" y="734291"/>
            <a:ext cx="8229600" cy="1149927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Kilder og henvisninger forts.:</a:t>
            </a:r>
            <a:r>
              <a:rPr lang="nb-NO" dirty="0">
                <a:solidFill>
                  <a:srgbClr val="219993"/>
                </a:solidFill>
              </a:rPr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82" y="1731818"/>
            <a:ext cx="8229600" cy="5126182"/>
          </a:xfrm>
        </p:spPr>
        <p:txBody>
          <a:bodyPr>
            <a:normAutofit fontScale="40000" lnSpcReduction="20000"/>
          </a:bodyPr>
          <a:lstStyle/>
          <a:p>
            <a:pPr marL="342900">
              <a:lnSpc>
                <a:spcPct val="120000"/>
              </a:lnSpc>
            </a:pPr>
            <a:r>
              <a:rPr lang="nb-NO" sz="2500" dirty="0">
                <a:solidFill>
                  <a:schemeClr val="tx1"/>
                </a:solidFill>
              </a:rPr>
              <a:t>Kunnskapsdepartementet (2019) Forskrift om nasjonal retningslinje for sykepleierutdanning Fastsatt av Kunnskapsdepartementet 15.03.2019 Hjemmel: </a:t>
            </a:r>
            <a:r>
              <a:rPr lang="nb-NO" sz="25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LOV-2005-04-01-15-§3-2</a:t>
            </a:r>
            <a:r>
              <a:rPr lang="nb-NO" sz="2500" dirty="0">
                <a:solidFill>
                  <a:schemeClr val="tx1"/>
                </a:solidFill>
              </a:rPr>
              <a:t>   (universitets- og høyskoleloven) (FOR-2019-03-15-412) Hentet fra: </a:t>
            </a:r>
            <a:r>
              <a:rPr lang="nb-NO" sz="2500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https://lovdata.no/dokument/SF/forskrift/</a:t>
            </a:r>
            <a:r>
              <a:rPr lang="nb-NO" sz="25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2019-03-15-412</a:t>
            </a:r>
            <a:endParaRPr lang="nb-NO" sz="2500" u="sng" dirty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</a:pPr>
            <a:r>
              <a:rPr lang="nb-NO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Hansen MJT, Mathisen M, Lunde EB. Når sykepleiere får mer kunnskap om antibiotika, involverer de seg mer. Sykepleien Forskning. 2022;110(90194):e-90194. DOI: 10.4220/Sykepleiens.2022.90194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500" u="sng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2500" dirty="0">
                <a:solidFill>
                  <a:schemeClr val="tx1"/>
                </a:solidFill>
              </a:rPr>
              <a:t>Gillespie, E., Rodrigues, A., Wright, L., Williams, N &amp; Stuart, R. L. (2013). </a:t>
            </a:r>
            <a:r>
              <a:rPr lang="nb-NO" sz="2500" dirty="0" err="1">
                <a:solidFill>
                  <a:schemeClr val="tx1"/>
                </a:solidFill>
              </a:rPr>
              <a:t>Improving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2500" dirty="0" err="1">
                <a:solidFill>
                  <a:schemeClr val="tx1"/>
                </a:solidFill>
              </a:rPr>
              <a:t>antibiotic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  <a:r>
              <a:rPr lang="nb-NO" sz="2500" dirty="0" err="1">
                <a:solidFill>
                  <a:schemeClr val="tx1"/>
                </a:solidFill>
              </a:rPr>
              <a:t>stewardship</a:t>
            </a:r>
            <a:r>
              <a:rPr lang="nb-NO" sz="2500" dirty="0">
                <a:solidFill>
                  <a:schemeClr val="tx1"/>
                </a:solidFill>
              </a:rPr>
              <a:t> by </a:t>
            </a:r>
            <a:r>
              <a:rPr lang="nb-NO" sz="2500" dirty="0" err="1">
                <a:solidFill>
                  <a:schemeClr val="tx1"/>
                </a:solidFill>
              </a:rPr>
              <a:t>involving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  <a:r>
              <a:rPr lang="nb-NO" sz="2500" dirty="0" err="1">
                <a:solidFill>
                  <a:schemeClr val="tx1"/>
                </a:solidFill>
              </a:rPr>
              <a:t>nurses</a:t>
            </a:r>
            <a:r>
              <a:rPr lang="nb-NO" sz="2500" dirty="0">
                <a:solidFill>
                  <a:schemeClr val="tx1"/>
                </a:solidFill>
              </a:rPr>
              <a:t>. </a:t>
            </a:r>
            <a:r>
              <a:rPr lang="nb-NO" sz="2500" i="1" dirty="0">
                <a:solidFill>
                  <a:schemeClr val="tx1"/>
                </a:solidFill>
              </a:rPr>
              <a:t>American Journal </a:t>
            </a:r>
            <a:r>
              <a:rPr lang="nb-NO" sz="2500" i="1" dirty="0" err="1">
                <a:solidFill>
                  <a:schemeClr val="tx1"/>
                </a:solidFill>
              </a:rPr>
              <a:t>of</a:t>
            </a:r>
            <a:r>
              <a:rPr lang="nb-NO" sz="2500" i="1" dirty="0">
                <a:solidFill>
                  <a:schemeClr val="tx1"/>
                </a:solidFill>
              </a:rPr>
              <a:t> </a:t>
            </a:r>
            <a:r>
              <a:rPr lang="nb-NO" sz="2500" i="1" dirty="0" err="1">
                <a:solidFill>
                  <a:schemeClr val="tx1"/>
                </a:solidFill>
              </a:rPr>
              <a:t>Infection</a:t>
            </a:r>
            <a:r>
              <a:rPr lang="nb-NO" sz="2500" i="1" dirty="0">
                <a:solidFill>
                  <a:schemeClr val="tx1"/>
                </a:solidFill>
              </a:rPr>
              <a:t> Control</a:t>
            </a:r>
            <a:r>
              <a:rPr lang="nb-NO" sz="2500" dirty="0">
                <a:solidFill>
                  <a:schemeClr val="tx1"/>
                </a:solidFill>
              </a:rPr>
              <a:t>. </a:t>
            </a:r>
            <a:r>
              <a:rPr lang="nb-NO" sz="2500" i="1" u="sng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</a:t>
            </a:r>
            <a:r>
              <a:rPr lang="nb-NO" sz="2500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10.1016/j.ajic.2012.04.336</a:t>
            </a:r>
            <a:endParaRPr lang="nb-NO" sz="2500" u="sng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25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sz="2500" dirty="0">
                <a:solidFill>
                  <a:schemeClr val="tx1"/>
                </a:solidFill>
              </a:rPr>
              <a:t>Langeland, Anine Bernhoft (2017), Har sykepleierne en rolle i lokal e </a:t>
            </a:r>
            <a:r>
              <a:rPr lang="nb-NO" sz="2500" dirty="0" err="1">
                <a:solidFill>
                  <a:schemeClr val="tx1"/>
                </a:solidFill>
              </a:rPr>
              <a:t>antibiotikastyringsporgram</a:t>
            </a:r>
            <a:r>
              <a:rPr lang="nb-NO" sz="2500" dirty="0">
                <a:solidFill>
                  <a:schemeClr val="tx1"/>
                </a:solidFill>
              </a:rPr>
              <a:t>, og på hvilken måte kan de bidra? Fordypningsoppgave </a:t>
            </a:r>
            <a:r>
              <a:rPr lang="nb-NO" sz="2500" dirty="0" err="1">
                <a:solidFill>
                  <a:schemeClr val="tx1"/>
                </a:solidFill>
              </a:rPr>
              <a:t>Høgskulen</a:t>
            </a:r>
            <a:r>
              <a:rPr lang="nb-NO" sz="2500" dirty="0">
                <a:solidFill>
                  <a:schemeClr val="tx1"/>
                </a:solidFill>
              </a:rPr>
              <a:t> på Vestlandet. Hentet fra: https://www.antibiotika.no/wp-content/uploads/2018/05/Har-sykepleiere-en-rolle-i-lokale-antibiotikastyringsprogram...-Fordypningsoppgave-Anine.pdf</a:t>
            </a:r>
          </a:p>
          <a:p>
            <a:pPr>
              <a:lnSpc>
                <a:spcPct val="120000"/>
              </a:lnSpc>
            </a:pPr>
            <a:r>
              <a:rPr lang="nb-NO" sz="2500" dirty="0" err="1">
                <a:solidFill>
                  <a:schemeClr val="tx1"/>
                </a:solidFill>
              </a:rPr>
              <a:t>Olans</a:t>
            </a:r>
            <a:r>
              <a:rPr lang="nb-NO" sz="2500" dirty="0">
                <a:solidFill>
                  <a:schemeClr val="tx1"/>
                </a:solidFill>
              </a:rPr>
              <a:t>, R. N., </a:t>
            </a:r>
            <a:r>
              <a:rPr lang="nb-NO" sz="2500" dirty="0" err="1">
                <a:solidFill>
                  <a:schemeClr val="tx1"/>
                </a:solidFill>
              </a:rPr>
              <a:t>Olans</a:t>
            </a:r>
            <a:r>
              <a:rPr lang="nb-NO" sz="2500" dirty="0">
                <a:solidFill>
                  <a:schemeClr val="tx1"/>
                </a:solidFill>
              </a:rPr>
              <a:t>, R. D. &amp; </a:t>
            </a:r>
            <a:r>
              <a:rPr lang="nb-NO" sz="2500" dirty="0" err="1">
                <a:solidFill>
                  <a:schemeClr val="tx1"/>
                </a:solidFill>
              </a:rPr>
              <a:t>Demaria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  <a:r>
              <a:rPr lang="nb-NO" sz="2500" dirty="0" err="1">
                <a:solidFill>
                  <a:schemeClr val="tx1"/>
                </a:solidFill>
              </a:rPr>
              <a:t>Jr</a:t>
            </a:r>
            <a:r>
              <a:rPr lang="nb-NO" sz="2500" dirty="0">
                <a:solidFill>
                  <a:schemeClr val="tx1"/>
                </a:solidFill>
              </a:rPr>
              <a:t>, A. (2016). The </a:t>
            </a:r>
            <a:r>
              <a:rPr lang="nb-NO" sz="2500" dirty="0" err="1">
                <a:solidFill>
                  <a:schemeClr val="tx1"/>
                </a:solidFill>
              </a:rPr>
              <a:t>critical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  <a:r>
              <a:rPr lang="nb-NO" sz="2500" dirty="0" err="1">
                <a:solidFill>
                  <a:schemeClr val="tx1"/>
                </a:solidFill>
              </a:rPr>
              <a:t>role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  <a:r>
              <a:rPr lang="nb-NO" sz="2500" dirty="0" err="1">
                <a:solidFill>
                  <a:schemeClr val="tx1"/>
                </a:solidFill>
              </a:rPr>
              <a:t>of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  <a:r>
              <a:rPr lang="nb-NO" sz="2500" dirty="0" err="1">
                <a:solidFill>
                  <a:schemeClr val="tx1"/>
                </a:solidFill>
              </a:rPr>
              <a:t>the</a:t>
            </a:r>
            <a:r>
              <a:rPr lang="nb-NO" sz="2500" dirty="0">
                <a:solidFill>
                  <a:schemeClr val="tx1"/>
                </a:solidFill>
              </a:rPr>
              <a:t> staff </a:t>
            </a:r>
            <a:r>
              <a:rPr lang="nb-NO" sz="2500" dirty="0" err="1">
                <a:solidFill>
                  <a:schemeClr val="tx1"/>
                </a:solidFill>
              </a:rPr>
              <a:t>nurse</a:t>
            </a:r>
            <a:r>
              <a:rPr lang="nb-NO" sz="2500" dirty="0">
                <a:solidFill>
                  <a:schemeClr val="tx1"/>
                </a:solidFill>
              </a:rPr>
              <a:t> in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2500" dirty="0">
                <a:solidFill>
                  <a:schemeClr val="tx1"/>
                </a:solidFill>
              </a:rPr>
              <a:t>antimicrobial </a:t>
            </a:r>
            <a:r>
              <a:rPr lang="nb-NO" sz="2500" dirty="0" err="1">
                <a:solidFill>
                  <a:schemeClr val="tx1"/>
                </a:solidFill>
              </a:rPr>
              <a:t>stewardship</a:t>
            </a:r>
            <a:r>
              <a:rPr lang="nb-NO" sz="2500" dirty="0">
                <a:solidFill>
                  <a:schemeClr val="tx1"/>
                </a:solidFill>
              </a:rPr>
              <a:t> - </a:t>
            </a:r>
            <a:r>
              <a:rPr lang="nb-NO" sz="2500" dirty="0" err="1">
                <a:solidFill>
                  <a:schemeClr val="tx1"/>
                </a:solidFill>
              </a:rPr>
              <a:t>Unrecognized</a:t>
            </a:r>
            <a:r>
              <a:rPr lang="nb-NO" sz="2500" dirty="0">
                <a:solidFill>
                  <a:schemeClr val="tx1"/>
                </a:solidFill>
              </a:rPr>
              <a:t>, </a:t>
            </a:r>
            <a:r>
              <a:rPr lang="nb-NO" sz="2500" dirty="0" err="1">
                <a:solidFill>
                  <a:schemeClr val="tx1"/>
                </a:solidFill>
              </a:rPr>
              <a:t>but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  <a:r>
              <a:rPr lang="nb-NO" sz="2500" dirty="0" err="1">
                <a:solidFill>
                  <a:schemeClr val="tx1"/>
                </a:solidFill>
              </a:rPr>
              <a:t>already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  <a:r>
              <a:rPr lang="nb-NO" sz="2500" dirty="0" err="1">
                <a:solidFill>
                  <a:schemeClr val="tx1"/>
                </a:solidFill>
              </a:rPr>
              <a:t>there</a:t>
            </a:r>
            <a:r>
              <a:rPr lang="nb-NO" sz="2500" dirty="0">
                <a:solidFill>
                  <a:schemeClr val="tx1"/>
                </a:solidFill>
              </a:rPr>
              <a:t>. </a:t>
            </a:r>
            <a:r>
              <a:rPr lang="nb-NO" sz="2500" i="1" dirty="0">
                <a:solidFill>
                  <a:schemeClr val="tx1"/>
                </a:solidFill>
              </a:rPr>
              <a:t>CLINICAL PRACTICE.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  <a:r>
              <a:rPr lang="nb-NO" sz="2500" i="1" u="sng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</a:t>
            </a:r>
            <a:r>
              <a:rPr lang="nb-NO" sz="2500" u="sng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10.1093/cid/civ697</a:t>
            </a:r>
            <a:endParaRPr lang="nb-NO" sz="2500" u="sng" dirty="0">
              <a:solidFill>
                <a:schemeClr val="tx1"/>
              </a:solidFill>
            </a:endParaRPr>
          </a:p>
          <a:p>
            <a:pPr marL="342900">
              <a:lnSpc>
                <a:spcPct val="120000"/>
              </a:lnSpc>
            </a:pPr>
            <a:r>
              <a:rPr lang="nb-NO" sz="2500" dirty="0">
                <a:solidFill>
                  <a:schemeClr val="tx1"/>
                </a:solidFill>
              </a:rPr>
              <a:t>White Paper ANA (American </a:t>
            </a:r>
            <a:r>
              <a:rPr lang="nb-NO" sz="2500" dirty="0" err="1">
                <a:solidFill>
                  <a:schemeClr val="tx1"/>
                </a:solidFill>
              </a:rPr>
              <a:t>Nurses</a:t>
            </a:r>
            <a:r>
              <a:rPr lang="nb-NO" sz="2500" dirty="0">
                <a:solidFill>
                  <a:schemeClr val="tx1"/>
                </a:solidFill>
              </a:rPr>
              <a:t> Association)</a:t>
            </a:r>
          </a:p>
          <a:p>
            <a:pPr marL="342900">
              <a:lnSpc>
                <a:spcPct val="120000"/>
              </a:lnSpc>
            </a:pPr>
            <a:r>
              <a:rPr lang="nb-NO" sz="2500" dirty="0" err="1">
                <a:effectLst/>
                <a:ea typeface="Calibri" panose="020F0502020204030204" pitchFamily="34" charset="0"/>
              </a:rPr>
              <a:t>Dellit</a:t>
            </a:r>
            <a:r>
              <a:rPr lang="nb-NO" sz="2500" dirty="0">
                <a:effectLst/>
                <a:ea typeface="Calibri" panose="020F0502020204030204" pitchFamily="34" charset="0"/>
              </a:rPr>
              <a:t> TH, Owens RC,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McGowan</a:t>
            </a:r>
            <a:r>
              <a:rPr lang="nb-NO" sz="2500" dirty="0">
                <a:effectLst/>
                <a:ea typeface="Calibri" panose="020F0502020204030204" pitchFamily="34" charset="0"/>
              </a:rPr>
              <a:t> JE,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Gerding</a:t>
            </a:r>
            <a:r>
              <a:rPr lang="nb-NO" sz="2500" dirty="0">
                <a:effectLst/>
                <a:ea typeface="Calibri" panose="020F0502020204030204" pitchFamily="34" charset="0"/>
              </a:rPr>
              <a:t> DN, Weinstein RA,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Burke</a:t>
            </a:r>
            <a:r>
              <a:rPr lang="nb-NO" sz="2500" dirty="0">
                <a:effectLst/>
                <a:ea typeface="Calibri" panose="020F0502020204030204" pitchFamily="34" charset="0"/>
              </a:rPr>
              <a:t> JP, et al.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Infectious</a:t>
            </a:r>
            <a:r>
              <a:rPr lang="nb-NO" sz="2500" dirty="0">
                <a:effectLst/>
                <a:ea typeface="Calibri" panose="020F0502020204030204" pitchFamily="34" charset="0"/>
              </a:rPr>
              <a:t>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Diseases</a:t>
            </a:r>
            <a:r>
              <a:rPr lang="nb-NO" sz="2500" dirty="0">
                <a:effectLst/>
                <a:ea typeface="Calibri" panose="020F0502020204030204" pitchFamily="34" charset="0"/>
              </a:rPr>
              <a:t>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Society</a:t>
            </a:r>
            <a:r>
              <a:rPr lang="nb-NO" sz="2500" dirty="0">
                <a:effectLst/>
                <a:ea typeface="Calibri" panose="020F0502020204030204" pitchFamily="34" charset="0"/>
              </a:rPr>
              <a:t>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of</a:t>
            </a:r>
            <a:r>
              <a:rPr lang="nb-NO" sz="2500" dirty="0">
                <a:effectLst/>
                <a:ea typeface="Calibri" panose="020F0502020204030204" pitchFamily="34" charset="0"/>
              </a:rPr>
              <a:t> America and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the</a:t>
            </a:r>
            <a:r>
              <a:rPr lang="nb-NO" sz="2500" dirty="0">
                <a:effectLst/>
                <a:ea typeface="Calibri" panose="020F0502020204030204" pitchFamily="34" charset="0"/>
              </a:rPr>
              <a:t>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Society</a:t>
            </a:r>
            <a:r>
              <a:rPr lang="nb-NO" sz="2500" dirty="0">
                <a:effectLst/>
                <a:ea typeface="Calibri" panose="020F0502020204030204" pitchFamily="34" charset="0"/>
              </a:rPr>
              <a:t> for Healthcare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Epidemiology</a:t>
            </a:r>
            <a:r>
              <a:rPr lang="nb-NO" sz="2500" dirty="0">
                <a:effectLst/>
                <a:ea typeface="Calibri" panose="020F0502020204030204" pitchFamily="34" charset="0"/>
              </a:rPr>
              <a:t>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of</a:t>
            </a:r>
            <a:r>
              <a:rPr lang="nb-NO" sz="2500" dirty="0">
                <a:effectLst/>
                <a:ea typeface="Calibri" panose="020F0502020204030204" pitchFamily="34" charset="0"/>
              </a:rPr>
              <a:t> America Guidelines for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Developing</a:t>
            </a:r>
            <a:r>
              <a:rPr lang="nb-NO" sz="2500" dirty="0">
                <a:effectLst/>
                <a:ea typeface="Calibri" panose="020F0502020204030204" pitchFamily="34" charset="0"/>
              </a:rPr>
              <a:t> an Institutional Program to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Enhance</a:t>
            </a:r>
            <a:r>
              <a:rPr lang="nb-NO" sz="2500" dirty="0">
                <a:effectLst/>
                <a:ea typeface="Calibri" panose="020F0502020204030204" pitchFamily="34" charset="0"/>
              </a:rPr>
              <a:t> Antimicrobial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Stewardship</a:t>
            </a:r>
            <a:r>
              <a:rPr lang="nb-NO" sz="2500" dirty="0">
                <a:effectLst/>
                <a:ea typeface="Calibri" panose="020F0502020204030204" pitchFamily="34" charset="0"/>
              </a:rPr>
              <a:t>.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Clinical</a:t>
            </a:r>
            <a:r>
              <a:rPr lang="nb-NO" sz="2500" dirty="0">
                <a:effectLst/>
                <a:ea typeface="Calibri" panose="020F0502020204030204" pitchFamily="34" charset="0"/>
              </a:rPr>
              <a:t>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Infectious</a:t>
            </a:r>
            <a:r>
              <a:rPr lang="nb-NO" sz="2500" dirty="0">
                <a:effectLst/>
                <a:ea typeface="Calibri" panose="020F0502020204030204" pitchFamily="34" charset="0"/>
              </a:rPr>
              <a:t>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Diseases</a:t>
            </a:r>
            <a:r>
              <a:rPr lang="nb-NO" sz="2500" dirty="0">
                <a:effectLst/>
                <a:ea typeface="Calibri" panose="020F0502020204030204" pitchFamily="34" charset="0"/>
              </a:rPr>
              <a:t>. 2007;44(2):159-77. Tilgjengelig fra: </a:t>
            </a:r>
            <a:r>
              <a:rPr lang="nb-NO" sz="25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7"/>
              </a:rPr>
              <a:t>https://doi.org/10.1086/510393</a:t>
            </a:r>
            <a:endParaRPr lang="nb-NO" sz="2500" dirty="0">
              <a:solidFill>
                <a:schemeClr val="tx1"/>
              </a:solidFill>
            </a:endParaRPr>
          </a:p>
          <a:p>
            <a:pPr marL="342900">
              <a:lnSpc>
                <a:spcPct val="120000"/>
              </a:lnSpc>
            </a:pPr>
            <a:endParaRPr lang="nb-NO" sz="2500" dirty="0">
              <a:solidFill>
                <a:schemeClr val="tx1"/>
              </a:solidFill>
            </a:endParaRPr>
          </a:p>
          <a:p>
            <a:pPr marL="285750" indent="-285750"/>
            <a:r>
              <a:rPr lang="nb-NO" sz="2500" dirty="0" err="1">
                <a:solidFill>
                  <a:schemeClr val="tx1"/>
                </a:solidFill>
              </a:rPr>
              <a:t>Klein,E.Y</a:t>
            </a:r>
            <a:r>
              <a:rPr lang="nb-NO" sz="2500" dirty="0">
                <a:solidFill>
                  <a:schemeClr val="tx1"/>
                </a:solidFill>
              </a:rPr>
              <a:t>., Van </a:t>
            </a:r>
            <a:r>
              <a:rPr lang="nb-NO" sz="2500" dirty="0" err="1">
                <a:solidFill>
                  <a:schemeClr val="tx1"/>
                </a:solidFill>
              </a:rPr>
              <a:t>Boeckel</a:t>
            </a:r>
            <a:r>
              <a:rPr lang="nb-NO" sz="2500" dirty="0">
                <a:solidFill>
                  <a:schemeClr val="tx1"/>
                </a:solidFill>
              </a:rPr>
              <a:t>, T.P., Martinez, E.,M.,</a:t>
            </a:r>
            <a:r>
              <a:rPr lang="nb-NO" sz="2500" dirty="0" err="1">
                <a:solidFill>
                  <a:schemeClr val="tx1"/>
                </a:solidFill>
              </a:rPr>
              <a:t>Pant,S</a:t>
            </a:r>
            <a:r>
              <a:rPr lang="nb-NO" sz="2500" dirty="0">
                <a:solidFill>
                  <a:schemeClr val="tx1"/>
                </a:solidFill>
              </a:rPr>
              <a:t>., </a:t>
            </a:r>
            <a:r>
              <a:rPr lang="nb-NO" sz="2500" dirty="0" err="1">
                <a:solidFill>
                  <a:schemeClr val="tx1"/>
                </a:solidFill>
              </a:rPr>
              <a:t>Gandra</a:t>
            </a:r>
            <a:r>
              <a:rPr lang="nb-NO" sz="2500" dirty="0">
                <a:solidFill>
                  <a:schemeClr val="tx1"/>
                </a:solidFill>
              </a:rPr>
              <a:t>, S., Levin, S.,A., Goossens, H., </a:t>
            </a:r>
            <a:r>
              <a:rPr lang="nb-NO" sz="2500" dirty="0" err="1">
                <a:solidFill>
                  <a:schemeClr val="tx1"/>
                </a:solidFill>
              </a:rPr>
              <a:t>Laxminarayan</a:t>
            </a:r>
            <a:r>
              <a:rPr lang="nb-NO" sz="2500" dirty="0">
                <a:solidFill>
                  <a:schemeClr val="tx1"/>
                </a:solidFill>
              </a:rPr>
              <a:t>, R. (2018) </a:t>
            </a:r>
          </a:p>
          <a:p>
            <a:pPr marL="0" indent="0">
              <a:buNone/>
            </a:pPr>
            <a:r>
              <a:rPr lang="nb-NO" sz="2500" dirty="0">
                <a:solidFill>
                  <a:schemeClr val="tx1"/>
                </a:solidFill>
              </a:rPr>
              <a:t>        Global </a:t>
            </a:r>
            <a:r>
              <a:rPr lang="nb-NO" sz="2500" dirty="0" err="1">
                <a:solidFill>
                  <a:schemeClr val="tx1"/>
                </a:solidFill>
              </a:rPr>
              <a:t>increase</a:t>
            </a:r>
            <a:r>
              <a:rPr lang="nb-NO" sz="2500" dirty="0">
                <a:solidFill>
                  <a:schemeClr val="tx1"/>
                </a:solidFill>
              </a:rPr>
              <a:t> and </a:t>
            </a:r>
            <a:r>
              <a:rPr lang="nb-NO" sz="2500" dirty="0" err="1">
                <a:solidFill>
                  <a:schemeClr val="tx1"/>
                </a:solidFill>
              </a:rPr>
              <a:t>geographic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  <a:r>
              <a:rPr lang="nb-NO" sz="2500" dirty="0" err="1">
                <a:solidFill>
                  <a:schemeClr val="tx1"/>
                </a:solidFill>
              </a:rPr>
              <a:t>convergence</a:t>
            </a:r>
            <a:r>
              <a:rPr lang="nb-NO" sz="2500" dirty="0">
                <a:solidFill>
                  <a:schemeClr val="tx1"/>
                </a:solidFill>
              </a:rPr>
              <a:t> in </a:t>
            </a:r>
            <a:r>
              <a:rPr lang="nb-NO" sz="2500" dirty="0" err="1">
                <a:solidFill>
                  <a:schemeClr val="tx1"/>
                </a:solidFill>
              </a:rPr>
              <a:t>antibiotic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  <a:r>
              <a:rPr lang="nb-NO" sz="2500" dirty="0" err="1">
                <a:solidFill>
                  <a:schemeClr val="tx1"/>
                </a:solidFill>
              </a:rPr>
              <a:t>consumption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  <a:r>
              <a:rPr lang="nb-NO" sz="2500" dirty="0" err="1">
                <a:solidFill>
                  <a:schemeClr val="tx1"/>
                </a:solidFill>
              </a:rPr>
              <a:t>between</a:t>
            </a:r>
            <a:r>
              <a:rPr lang="nb-NO" sz="2500" dirty="0">
                <a:solidFill>
                  <a:schemeClr val="tx1"/>
                </a:solidFill>
              </a:rPr>
              <a:t> 2000 and 2015,</a:t>
            </a:r>
          </a:p>
          <a:p>
            <a:pPr marL="0" indent="0">
              <a:buNone/>
            </a:pPr>
            <a:r>
              <a:rPr lang="nb-NO" sz="2500" dirty="0"/>
              <a:t>        </a:t>
            </a:r>
            <a:r>
              <a:rPr lang="nb-NO" sz="2500" dirty="0" err="1">
                <a:solidFill>
                  <a:schemeClr val="tx1"/>
                </a:solidFill>
              </a:rPr>
              <a:t>Proceedings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  <a:r>
              <a:rPr lang="nb-NO" sz="2500" dirty="0" err="1">
                <a:solidFill>
                  <a:schemeClr val="tx1"/>
                </a:solidFill>
              </a:rPr>
              <a:t>of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  <a:r>
              <a:rPr lang="nb-NO" sz="2500" dirty="0" err="1">
                <a:solidFill>
                  <a:schemeClr val="tx1"/>
                </a:solidFill>
              </a:rPr>
              <a:t>the</a:t>
            </a:r>
            <a:r>
              <a:rPr lang="nb-NO" sz="2500" dirty="0">
                <a:solidFill>
                  <a:schemeClr val="tx1"/>
                </a:solidFill>
              </a:rPr>
              <a:t> National </a:t>
            </a:r>
            <a:r>
              <a:rPr lang="nb-NO" sz="2500" dirty="0" err="1">
                <a:solidFill>
                  <a:schemeClr val="tx1"/>
                </a:solidFill>
              </a:rPr>
              <a:t>Academy</a:t>
            </a:r>
            <a:r>
              <a:rPr lang="nb-NO" sz="2500" dirty="0">
                <a:solidFill>
                  <a:schemeClr val="tx1"/>
                </a:solidFill>
              </a:rPr>
              <a:t> </a:t>
            </a:r>
            <a:r>
              <a:rPr lang="nb-NO" sz="2500" dirty="0" err="1">
                <a:solidFill>
                  <a:schemeClr val="tx1"/>
                </a:solidFill>
              </a:rPr>
              <a:t>of</a:t>
            </a:r>
            <a:r>
              <a:rPr lang="nb-NO" sz="2500" dirty="0">
                <a:solidFill>
                  <a:schemeClr val="tx1"/>
                </a:solidFill>
              </a:rPr>
              <a:t> Sciences </a:t>
            </a:r>
            <a:r>
              <a:rPr lang="nb-NO" sz="2500" dirty="0" err="1">
                <a:solidFill>
                  <a:schemeClr val="tx1"/>
                </a:solidFill>
              </a:rPr>
              <a:t>Apr</a:t>
            </a:r>
            <a:r>
              <a:rPr lang="nb-NO" sz="2500" dirty="0">
                <a:solidFill>
                  <a:schemeClr val="tx1"/>
                </a:solidFill>
              </a:rPr>
              <a:t> 2018, 115 (15) E3463-E3470; DOI: 10.1073/pnas.1717295115</a:t>
            </a:r>
            <a:r>
              <a:rPr lang="nb-NO" sz="2500" dirty="0"/>
              <a:t>. </a:t>
            </a:r>
          </a:p>
          <a:p>
            <a:pPr marL="0" indent="0">
              <a:buNone/>
            </a:pPr>
            <a:r>
              <a:rPr lang="nb-NO" sz="2500" dirty="0">
                <a:solidFill>
                  <a:schemeClr val="tx1"/>
                </a:solidFill>
              </a:rPr>
              <a:t>        </a:t>
            </a:r>
            <a:r>
              <a:rPr lang="en-US" sz="2500" dirty="0">
                <a:solidFill>
                  <a:schemeClr val="tx1"/>
                </a:solidFill>
              </a:rPr>
              <a:t>Hentet </a:t>
            </a:r>
            <a:r>
              <a:rPr lang="en-US" sz="2500" dirty="0" err="1">
                <a:solidFill>
                  <a:schemeClr val="tx1"/>
                </a:solidFill>
              </a:rPr>
              <a:t>fra</a:t>
            </a:r>
            <a:r>
              <a:rPr lang="en-US" sz="2500" dirty="0">
                <a:solidFill>
                  <a:schemeClr val="tx1"/>
                </a:solidFill>
              </a:rPr>
              <a:t>:      </a:t>
            </a:r>
            <a:r>
              <a:rPr lang="en-US" sz="2500" u="sng" dirty="0">
                <a:hlinkClick r:id="rId8"/>
              </a:rPr>
              <a:t>https://www.pnas.org/content/115/15/E3463</a:t>
            </a:r>
            <a:endParaRPr lang="en-US" sz="2500" u="sng" dirty="0"/>
          </a:p>
          <a:p>
            <a:pPr marL="342900">
              <a:lnSpc>
                <a:spcPct val="120000"/>
              </a:lnSpc>
            </a:pPr>
            <a:endParaRPr lang="nb-NO" sz="2500" dirty="0">
              <a:solidFill>
                <a:schemeClr val="tx1"/>
              </a:solidFill>
            </a:endParaRPr>
          </a:p>
          <a:p>
            <a:pPr marL="342900">
              <a:lnSpc>
                <a:spcPct val="120000"/>
              </a:lnSpc>
            </a:pPr>
            <a:r>
              <a:rPr lang="nb-NO" sz="2500" dirty="0">
                <a:solidFill>
                  <a:schemeClr val="tx1"/>
                </a:solidFill>
              </a:rPr>
              <a:t>Bilder hentet fra </a:t>
            </a:r>
            <a:r>
              <a:rPr lang="nb-NO" sz="2500" dirty="0" err="1">
                <a:solidFill>
                  <a:schemeClr val="tx1"/>
                </a:solidFill>
              </a:rPr>
              <a:t>Pixabay</a:t>
            </a:r>
            <a:r>
              <a:rPr lang="nb-NO" sz="2500" dirty="0">
                <a:solidFill>
                  <a:schemeClr val="tx1"/>
                </a:solidFill>
              </a:rPr>
              <a:t>, </a:t>
            </a:r>
            <a:r>
              <a:rPr lang="nb-NO" sz="2500" dirty="0" err="1">
                <a:solidFill>
                  <a:schemeClr val="tx1"/>
                </a:solidFill>
              </a:rPr>
              <a:t>Coulorbox</a:t>
            </a:r>
            <a:r>
              <a:rPr lang="nb-NO" sz="2500" dirty="0">
                <a:solidFill>
                  <a:schemeClr val="tx1"/>
                </a:solidFill>
              </a:rPr>
              <a:t> og private bilder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871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A069D-1ED2-8054-7F93-D3384F75A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CC6C-13EF-A95F-F8BD-985756A7D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2" y="1149500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700" dirty="0"/>
              <a:t>Diskuter med sidemannen-</a:t>
            </a:r>
            <a:br>
              <a:rPr lang="nb-NO" sz="3700" dirty="0"/>
            </a:br>
            <a:r>
              <a:rPr lang="nb-NO" sz="3700" dirty="0"/>
              <a:t>2 eller 3 sammen: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48D25-503E-9BEA-6A31-218A23787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0" r="35843" b="-1"/>
          <a:stretch/>
        </p:blipFill>
        <p:spPr>
          <a:xfrm>
            <a:off x="535482" y="2292500"/>
            <a:ext cx="4038600" cy="359665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35C3F-9DCA-CFF8-45FA-7CD300A58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6482" y="2292500"/>
            <a:ext cx="4417518" cy="3596659"/>
          </a:xfrm>
        </p:spPr>
        <p:txBody>
          <a:bodyPr>
            <a:normAutofit/>
          </a:bodyPr>
          <a:lstStyle/>
          <a:p>
            <a:pPr marL="342900"/>
            <a:r>
              <a:rPr lang="nb-NO" sz="3600" b="1" dirty="0"/>
              <a:t>Vet dere hva antibiotikastyring er?</a:t>
            </a:r>
          </a:p>
          <a:p>
            <a:pPr marL="0" indent="0">
              <a:buNone/>
            </a:pPr>
            <a:r>
              <a:rPr lang="nb-NO" sz="3600" b="1" dirty="0"/>
              <a:t>	- og driver dere    	sykepleiere med 	antibiotikastyring</a:t>
            </a:r>
            <a:r>
              <a:rPr lang="nb-NO" sz="3200" b="1" dirty="0"/>
              <a:t>?</a:t>
            </a:r>
            <a:endParaRPr lang="nb-NO" dirty="0"/>
          </a:p>
        </p:txBody>
      </p:sp>
      <p:sp>
        <p:nvSpPr>
          <p:cNvPr id="5" name="Slide Number Placeholder 3" hidden="1">
            <a:extLst>
              <a:ext uri="{FF2B5EF4-FFF2-40B4-BE49-F238E27FC236}">
                <a16:creationId xmlns:a16="http://schemas.microsoft.com/office/drawing/2014/main" id="{0D56D02E-2040-C7E6-9616-0E8025C4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310BF4-4FB1-EF42-A6F9-E197B72E94C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32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Pasient i seng på sykehus - lege og sykepleier med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" y="2109194"/>
            <a:ext cx="8394766" cy="4591150"/>
          </a:xfrm>
          <a:prstGeom prst="rect">
            <a:avLst/>
          </a:prstGeom>
        </p:spPr>
      </p:pic>
      <p:sp>
        <p:nvSpPr>
          <p:cNvPr id="3" name="Avrundet rektangel 2" descr="Allmenntilstand og respons vitale parametere&#10;"/>
          <p:cNvSpPr/>
          <p:nvPr/>
        </p:nvSpPr>
        <p:spPr>
          <a:xfrm>
            <a:off x="3896422" y="2756545"/>
            <a:ext cx="1954530" cy="54983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97">
              <a:lnSpc>
                <a:spcPct val="115000"/>
              </a:lnSpc>
              <a:spcBef>
                <a:spcPts val="630"/>
              </a:spcBef>
              <a:spcAft>
                <a:spcPts val="750"/>
              </a:spcAft>
              <a:defRPr/>
            </a:pPr>
            <a:r>
              <a:rPr lang="nb-NO" sz="1200" kern="0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Allmenntilstand og respons vitale parametere</a:t>
            </a:r>
            <a:endParaRPr lang="en-GB" sz="1200" kern="0" dirty="0">
              <a:solidFill>
                <a:schemeClr val="bg1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vrundet rektangel 3" descr="Kan ta tabletter?&#10;"/>
          <p:cNvSpPr/>
          <p:nvPr/>
        </p:nvSpPr>
        <p:spPr>
          <a:xfrm>
            <a:off x="6086484" y="4020582"/>
            <a:ext cx="1331901" cy="528725"/>
          </a:xfrm>
          <a:prstGeom prst="roundRect">
            <a:avLst>
              <a:gd name="adj" fmla="val 2218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630"/>
              </a:spcBef>
              <a:spcAft>
                <a:spcPts val="750"/>
              </a:spcAft>
            </a:pP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ta tabletter?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vrundet rektangel 4" descr="Bivirkninger?&#10;"/>
          <p:cNvSpPr/>
          <p:nvPr/>
        </p:nvSpPr>
        <p:spPr>
          <a:xfrm>
            <a:off x="4966336" y="5243225"/>
            <a:ext cx="1007479" cy="34616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630"/>
              </a:spcBef>
              <a:spcAft>
                <a:spcPts val="750"/>
              </a:spcAft>
            </a:pP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Bivirkninger?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vrundet rektangel 5" descr="Allergier?"/>
          <p:cNvSpPr/>
          <p:nvPr/>
        </p:nvSpPr>
        <p:spPr>
          <a:xfrm>
            <a:off x="6289841" y="4920118"/>
            <a:ext cx="1114095" cy="243301"/>
          </a:xfrm>
          <a:prstGeom prst="roundRect">
            <a:avLst>
              <a:gd name="adj" fmla="val 5000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630"/>
              </a:spcBef>
              <a:spcAft>
                <a:spcPts val="750"/>
              </a:spcAft>
            </a:pP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Allergier?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vrundet rektangel 6" descr="Innhente resultat mikrobiologiske prøver&#10;"/>
          <p:cNvSpPr/>
          <p:nvPr/>
        </p:nvSpPr>
        <p:spPr>
          <a:xfrm>
            <a:off x="2349536" y="3513210"/>
            <a:ext cx="1473340" cy="61628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630"/>
              </a:spcBef>
              <a:spcAft>
                <a:spcPts val="750"/>
              </a:spcAft>
            </a:pPr>
            <a:r>
              <a:rPr lang="nb-NO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Innhente resultat mikrobiologiske prøver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 descr="Prøvetaking&#10;"/>
          <p:cNvSpPr/>
          <p:nvPr/>
        </p:nvSpPr>
        <p:spPr>
          <a:xfrm>
            <a:off x="3090361" y="4821828"/>
            <a:ext cx="1024440" cy="43865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Prøvetaking</a:t>
            </a:r>
          </a:p>
        </p:txBody>
      </p:sp>
      <p:sp>
        <p:nvSpPr>
          <p:cNvPr id="11" name="Rounded Rectangle 10" descr="Administrasjon av antibiotika &#10;"/>
          <p:cNvSpPr/>
          <p:nvPr/>
        </p:nvSpPr>
        <p:spPr>
          <a:xfrm>
            <a:off x="4114801" y="4192533"/>
            <a:ext cx="1244171" cy="56625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Administrasjon av antibiotika 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fld id="{5D310BF4-4FB1-EF42-A6F9-E197B72E94CF}" type="slidenum">
              <a:rPr lang="en-US" sz="1600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 descr="kreditering">
            <a:extLst>
              <a:ext uri="{FF2B5EF4-FFF2-40B4-BE49-F238E27FC236}">
                <a16:creationId xmlns:a16="http://schemas.microsoft.com/office/drawing/2014/main" id="{4105A02A-9CDF-EDCB-538D-80E90B5BDA3B}"/>
              </a:ext>
            </a:extLst>
          </p:cNvPr>
          <p:cNvSpPr txBox="1"/>
          <p:nvPr/>
        </p:nvSpPr>
        <p:spPr>
          <a:xfrm>
            <a:off x="5407572" y="6331012"/>
            <a:ext cx="4635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Foto: Katrine Sunde, Helse Bergen</a:t>
            </a:r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181DC95-E43A-9775-B6FB-9D4EFE2816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8412" y="539534"/>
            <a:ext cx="7413339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Gjennom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grunnleggende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sykepleie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utfører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sykepleierprofesjonen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oppgaver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essensielle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antibiotikastyringen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Olans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2017)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3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9A18-4EAC-42A3-7621-6DC83C46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2" y="1149500"/>
            <a:ext cx="8229600" cy="805424"/>
          </a:xfrm>
        </p:spPr>
        <p:txBody>
          <a:bodyPr anchor="ctr">
            <a:normAutofit/>
          </a:bodyPr>
          <a:lstStyle/>
          <a:p>
            <a:r>
              <a:rPr lang="en-US" dirty="0"/>
              <a:t>Antibiotikastyring: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4DA6C-7D7A-E113-DDAD-E7713F5C3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365" y="2159876"/>
            <a:ext cx="6947849" cy="49030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Jobbe</a:t>
            </a:r>
            <a:r>
              <a:rPr lang="en-US" sz="2400" dirty="0"/>
              <a:t> for at:</a:t>
            </a:r>
          </a:p>
          <a:p>
            <a:pPr>
              <a:lnSpc>
                <a:spcPct val="90000"/>
              </a:lnSpc>
            </a:pPr>
            <a:r>
              <a:rPr lang="en-US" sz="2400" b="1" dirty="0" err="1"/>
              <a:t>Dagens</a:t>
            </a:r>
            <a:r>
              <a:rPr lang="en-US" sz="2400" b="1" dirty="0"/>
              <a:t> </a:t>
            </a:r>
            <a:r>
              <a:rPr lang="en-US" sz="2400" b="1" dirty="0" err="1"/>
              <a:t>pasienter</a:t>
            </a:r>
            <a:r>
              <a:rPr lang="en-US" sz="2400" b="1" dirty="0"/>
              <a:t> </a:t>
            </a:r>
            <a:r>
              <a:rPr lang="en-US" sz="2400" b="1" dirty="0" err="1"/>
              <a:t>får</a:t>
            </a:r>
            <a:r>
              <a:rPr lang="en-US" sz="2400" b="1" dirty="0"/>
              <a:t> den </a:t>
            </a:r>
            <a:r>
              <a:rPr lang="en-US" sz="2400" b="1" dirty="0" err="1"/>
              <a:t>beste</a:t>
            </a:r>
            <a:r>
              <a:rPr lang="en-US" sz="2400" b="1" dirty="0"/>
              <a:t> </a:t>
            </a:r>
            <a:r>
              <a:rPr lang="en-US" sz="2400" b="1" dirty="0" err="1"/>
              <a:t>antibiotikabehandlingen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Slik</a:t>
            </a:r>
            <a:r>
              <a:rPr lang="en-US" sz="2400" dirty="0"/>
              <a:t> at: </a:t>
            </a:r>
          </a:p>
          <a:p>
            <a:pPr>
              <a:lnSpc>
                <a:spcPct val="90000"/>
              </a:lnSpc>
            </a:pPr>
            <a:r>
              <a:rPr lang="en-US" sz="2400" b="1" dirty="0" err="1"/>
              <a:t>Morgendagens</a:t>
            </a:r>
            <a:r>
              <a:rPr lang="en-US" sz="2400" b="1" dirty="0"/>
              <a:t> </a:t>
            </a:r>
            <a:r>
              <a:rPr lang="en-US" sz="2400" b="1" dirty="0" err="1"/>
              <a:t>pasienter</a:t>
            </a:r>
            <a:r>
              <a:rPr lang="en-US" sz="2400" b="1" dirty="0"/>
              <a:t> </a:t>
            </a:r>
            <a:r>
              <a:rPr lang="en-US" sz="2400" b="1" dirty="0" err="1"/>
              <a:t>skal</a:t>
            </a:r>
            <a:r>
              <a:rPr lang="en-US" sz="2400" b="1" dirty="0"/>
              <a:t> </a:t>
            </a:r>
            <a:r>
              <a:rPr lang="en-US" sz="2400" b="1" dirty="0" err="1"/>
              <a:t>få</a:t>
            </a:r>
            <a:r>
              <a:rPr lang="en-US" sz="2400" b="1" dirty="0"/>
              <a:t> </a:t>
            </a:r>
            <a:r>
              <a:rPr lang="en-US" sz="2400" b="1" dirty="0" err="1"/>
              <a:t>tilgang</a:t>
            </a:r>
            <a:r>
              <a:rPr lang="en-US" sz="2400" b="1" dirty="0"/>
              <a:t> </a:t>
            </a:r>
            <a:r>
              <a:rPr lang="en-US" sz="2400" b="1" dirty="0" err="1"/>
              <a:t>på</a:t>
            </a:r>
            <a:r>
              <a:rPr lang="en-US" sz="2400" b="1" dirty="0"/>
              <a:t> den </a:t>
            </a:r>
            <a:r>
              <a:rPr lang="en-US" sz="2400" b="1" dirty="0" err="1"/>
              <a:t>samme</a:t>
            </a:r>
            <a:r>
              <a:rPr lang="en-US" sz="2400" b="1" dirty="0"/>
              <a:t> </a:t>
            </a:r>
            <a:r>
              <a:rPr lang="en-US" sz="2400" b="1" dirty="0" err="1"/>
              <a:t>effektive</a:t>
            </a:r>
            <a:r>
              <a:rPr lang="en-US" sz="2400" b="1" dirty="0"/>
              <a:t> </a:t>
            </a:r>
            <a:r>
              <a:rPr lang="en-US" sz="2400" b="1" dirty="0" err="1"/>
              <a:t>antibiotikabehandlingen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Her </a:t>
            </a:r>
            <a:r>
              <a:rPr lang="en-US" sz="2400" dirty="0" err="1"/>
              <a:t>kan</a:t>
            </a:r>
            <a:r>
              <a:rPr lang="en-US" sz="2400" dirty="0"/>
              <a:t> du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sykepleier</a:t>
            </a:r>
            <a:r>
              <a:rPr lang="en-US" sz="2400" dirty="0"/>
              <a:t> </a:t>
            </a:r>
            <a:r>
              <a:rPr lang="en-US" sz="2400" dirty="0" err="1"/>
              <a:t>bidra</a:t>
            </a:r>
            <a:r>
              <a:rPr lang="en-US" sz="2400" dirty="0"/>
              <a:t>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Film om </a:t>
            </a:r>
            <a:r>
              <a:rPr lang="en-US" dirty="0" err="1"/>
              <a:t>antibiotikastyringsprogram</a:t>
            </a:r>
            <a:r>
              <a:rPr lang="en-US" dirty="0"/>
              <a:t>: 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https://vimeo.com/866733838?share=copy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5882E-A33A-7A01-8F59-0777C6A50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82" y="136049"/>
            <a:ext cx="3694318" cy="2423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06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0FCA69-0CD9-D02C-27D9-1C93A027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1" y="1342768"/>
            <a:ext cx="8344907" cy="972064"/>
          </a:xfrm>
        </p:spPr>
        <p:txBody>
          <a:bodyPr>
            <a:noAutofit/>
          </a:bodyPr>
          <a:lstStyle/>
          <a:p>
            <a:r>
              <a:rPr lang="nb-NO" dirty="0" err="1"/>
              <a:t>Antibiotikastyring</a:t>
            </a:r>
            <a:r>
              <a:rPr lang="nb-NO" dirty="0"/>
              <a:t>:</a:t>
            </a:r>
            <a:br>
              <a:rPr lang="nb-NO" sz="3600" dirty="0"/>
            </a:br>
            <a:endParaRPr lang="nb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8E08EA-1787-013F-7515-DD7403D3A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82" y="2147776"/>
            <a:ext cx="8229600" cy="4359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b="1" dirty="0" err="1"/>
              <a:t>Antibiotic</a:t>
            </a:r>
            <a:r>
              <a:rPr lang="nb-NO" sz="2800" b="1" dirty="0"/>
              <a:t> </a:t>
            </a:r>
            <a:r>
              <a:rPr lang="nb-NO" sz="2800" b="1" dirty="0" err="1"/>
              <a:t>Stewarship</a:t>
            </a:r>
            <a:r>
              <a:rPr lang="nb-NO" sz="2800" b="1" dirty="0"/>
              <a:t> </a:t>
            </a:r>
            <a:r>
              <a:rPr lang="nb-NO" sz="2800" dirty="0"/>
              <a:t>–  forvaltning/forvalterskap av antibiotika. </a:t>
            </a:r>
          </a:p>
          <a:p>
            <a:pPr marL="0" indent="0">
              <a:buNone/>
            </a:pPr>
            <a:r>
              <a:rPr lang="nb-NO" sz="2800" b="1" dirty="0"/>
              <a:t>Gode forvaltere </a:t>
            </a:r>
            <a:r>
              <a:rPr lang="nb-NO" sz="2800" dirty="0"/>
              <a:t>av denne </a:t>
            </a:r>
            <a:r>
              <a:rPr lang="nb-NO" sz="2800" b="1" dirty="0"/>
              <a:t>ressursen </a:t>
            </a:r>
          </a:p>
          <a:p>
            <a:pPr marL="0" indent="0" defTabSz="342900">
              <a:buNone/>
              <a:defRPr/>
            </a:pPr>
            <a:r>
              <a:rPr lang="nb-NO" sz="2800" dirty="0"/>
              <a:t>Vær </a:t>
            </a:r>
            <a:r>
              <a:rPr lang="nb-NO" sz="2800" dirty="0" err="1"/>
              <a:t>Antibiotikasmart</a:t>
            </a:r>
            <a:r>
              <a:rPr lang="nb-NO" sz="2800" dirty="0"/>
              <a:t>!</a:t>
            </a:r>
          </a:p>
          <a:p>
            <a:pPr marL="0" indent="0" defTabSz="342900">
              <a:buNone/>
              <a:defRPr/>
            </a:pPr>
            <a:endParaRPr lang="nb-NO" sz="2800" b="1" dirty="0">
              <a:solidFill>
                <a:schemeClr val="tx1"/>
              </a:solidFill>
            </a:endParaRPr>
          </a:p>
          <a:p>
            <a:pPr marL="0" indent="0" defTabSz="342900">
              <a:buNone/>
              <a:defRPr/>
            </a:pPr>
            <a:r>
              <a:rPr lang="en-GB" sz="3200" b="1" dirty="0">
                <a:solidFill>
                  <a:schemeClr val="tx1"/>
                </a:solidFill>
                <a:latin typeface="Calibri (Brødtekst)"/>
              </a:rPr>
              <a:t>Antibiotikastyring: </a:t>
            </a:r>
          </a:p>
          <a:p>
            <a:pPr marL="0" indent="0" defTabSz="342900">
              <a:buNone/>
              <a:defRPr/>
            </a:pPr>
            <a:r>
              <a:rPr lang="en-GB" sz="3200" dirty="0">
                <a:solidFill>
                  <a:prstClr val="black"/>
                </a:solidFill>
                <a:latin typeface="Calibri (Brødtekst)"/>
              </a:rPr>
              <a:t>“</a:t>
            </a:r>
            <a:r>
              <a:rPr lang="en-GB" sz="3200" b="1" dirty="0">
                <a:solidFill>
                  <a:prstClr val="black"/>
                </a:solidFill>
                <a:latin typeface="Calibri (Brødtekst)"/>
              </a:rPr>
              <a:t>et sett </a:t>
            </a:r>
            <a:r>
              <a:rPr lang="en-GB" sz="3200" b="1" dirty="0" err="1">
                <a:solidFill>
                  <a:prstClr val="black"/>
                </a:solidFill>
                <a:latin typeface="Calibri (Brødtekst)"/>
              </a:rPr>
              <a:t>av</a:t>
            </a:r>
            <a:r>
              <a:rPr lang="en-GB" sz="3200" b="1" dirty="0">
                <a:solidFill>
                  <a:prstClr val="black"/>
                </a:solidFill>
                <a:latin typeface="Calibri (Brødtekst)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 (Brødtekst)"/>
              </a:rPr>
              <a:t>koordinerte</a:t>
            </a:r>
            <a:r>
              <a:rPr lang="en-GB" sz="3200" b="1" dirty="0">
                <a:solidFill>
                  <a:prstClr val="black"/>
                </a:solidFill>
                <a:latin typeface="Calibri (Brødtekst)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 (Brødtekst)"/>
              </a:rPr>
              <a:t>tiltak</a:t>
            </a:r>
            <a:r>
              <a:rPr lang="en-GB" sz="3200" b="1" dirty="0">
                <a:solidFill>
                  <a:prstClr val="black"/>
                </a:solidFill>
                <a:latin typeface="Calibri (Brødtekst)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 (Brødtekst)"/>
              </a:rPr>
              <a:t>som</a:t>
            </a:r>
            <a:r>
              <a:rPr lang="en-GB" sz="3200" b="1" dirty="0">
                <a:solidFill>
                  <a:prstClr val="black"/>
                </a:solidFill>
                <a:latin typeface="Calibri (Brødtekst)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 (Brødtekst)"/>
              </a:rPr>
              <a:t>fremmer</a:t>
            </a:r>
            <a:r>
              <a:rPr lang="en-GB" sz="3200" b="1" dirty="0">
                <a:solidFill>
                  <a:prstClr val="black"/>
                </a:solidFill>
                <a:latin typeface="Calibri (Brødtekst)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 (Brødtekst)"/>
              </a:rPr>
              <a:t>ansvarlig</a:t>
            </a:r>
            <a:r>
              <a:rPr lang="en-GB" sz="3200" b="1" dirty="0">
                <a:solidFill>
                  <a:prstClr val="black"/>
                </a:solidFill>
                <a:latin typeface="Calibri (Brødtekst)"/>
              </a:rPr>
              <a:t> antibiotikabruk</a:t>
            </a:r>
            <a:r>
              <a:rPr lang="en-GB" sz="3200" dirty="0">
                <a:solidFill>
                  <a:prstClr val="black"/>
                </a:solidFill>
                <a:latin typeface="Calibri (Brødtekst)"/>
              </a:rPr>
              <a:t>” </a:t>
            </a:r>
            <a:r>
              <a:rPr lang="en-GB" sz="900" dirty="0">
                <a:solidFill>
                  <a:prstClr val="black"/>
                </a:solidFill>
                <a:latin typeface="Calibri (Brødtekst)"/>
              </a:rPr>
              <a:t>(</a:t>
            </a:r>
            <a:r>
              <a:rPr lang="en-GB" sz="900" dirty="0" err="1">
                <a:solidFill>
                  <a:prstClr val="black"/>
                </a:solidFill>
                <a:latin typeface="Calibri (Brødtekst)"/>
              </a:rPr>
              <a:t>Dyar</a:t>
            </a:r>
            <a:r>
              <a:rPr lang="en-GB" sz="900" dirty="0">
                <a:solidFill>
                  <a:prstClr val="black"/>
                </a:solidFill>
                <a:latin typeface="Calibri (Brødtekst)"/>
              </a:rPr>
              <a:t> O. et al. 2017. Clinical microbiology and infection 23(11):793-8)</a:t>
            </a:r>
          </a:p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920EF-C141-5533-8DD4-F56C015CD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42" y="129516"/>
            <a:ext cx="2296158" cy="1456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05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25882E-A33A-7A01-8F59-0777C6A50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01" y="-106756"/>
            <a:ext cx="3380197" cy="2144684"/>
          </a:xfrm>
          <a:prstGeom prst="rect">
            <a:avLst/>
          </a:prstGeom>
          <a:noFill/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48136"/>
            <a:ext cx="914399" cy="709863"/>
          </a:xfrm>
          <a:noFill/>
        </p:spPr>
        <p:txBody>
          <a:bodyPr/>
          <a:lstStyle/>
          <a:p>
            <a:fld id="{5D310BF4-4FB1-EF42-A6F9-E197B72E94CF}" type="slidenum">
              <a:rPr lang="en-US" sz="1600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9" y="2144684"/>
            <a:ext cx="8475785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000" dirty="0"/>
          </a:p>
          <a:p>
            <a:r>
              <a:rPr lang="nb-NO" sz="2400" b="1" dirty="0">
                <a:solidFill>
                  <a:schemeClr val="tx1"/>
                </a:solidFill>
              </a:rPr>
              <a:t>Mål: Optimalisere behandling og minimere ulempene</a:t>
            </a:r>
            <a:r>
              <a:rPr lang="nb-NO" sz="2400" dirty="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nb-NO" sz="2400" dirty="0">
                <a:solidFill>
                  <a:schemeClr val="tx2"/>
                </a:solidFill>
                <a:ea typeface="Aptos" panose="020B0004020202020204" pitchFamily="34" charset="0"/>
                <a:cs typeface="Arial" panose="020B0604020202020204" pitchFamily="34" charset="0"/>
              </a:rPr>
              <a:t>Si</a:t>
            </a:r>
            <a:r>
              <a:rPr lang="nb-NO" sz="24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kre de beste kliniske resultatene </a:t>
            </a:r>
          </a:p>
          <a:p>
            <a:pPr>
              <a:defRPr/>
            </a:pPr>
            <a:endParaRPr lang="nb-NO" sz="24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nb-NO" sz="2400" b="1" dirty="0">
                <a:solidFill>
                  <a:srgbClr val="219993"/>
                </a:solidFill>
              </a:rPr>
              <a:t>Riktig/optimal antibiotikabruk: 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nb-NO" sz="2400" dirty="0"/>
              <a:t>Gi mest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b="1" dirty="0">
                <a:solidFill>
                  <a:srgbClr val="219993"/>
                </a:solidFill>
              </a:rPr>
              <a:t>effektive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/>
              <a:t>og tryggeste behandling av pasientens infeksjon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nb-NO" sz="2400" dirty="0"/>
              <a:t>Minst </a:t>
            </a:r>
            <a:r>
              <a:rPr lang="nb-NO" sz="2400" b="1" dirty="0">
                <a:solidFill>
                  <a:srgbClr val="219993"/>
                </a:solidFill>
              </a:rPr>
              <a:t>mulige bivirkning </a:t>
            </a:r>
            <a:r>
              <a:rPr lang="nb-NO" sz="2400" dirty="0"/>
              <a:t>og påvirkning av kroppens normale </a:t>
            </a:r>
            <a:r>
              <a:rPr lang="nb-NO" sz="2400" b="1" dirty="0">
                <a:solidFill>
                  <a:srgbClr val="219993"/>
                </a:solidFill>
              </a:rPr>
              <a:t>bakterieflora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nb-NO" sz="2400" dirty="0"/>
              <a:t>Minst mulige </a:t>
            </a:r>
            <a:r>
              <a:rPr lang="nb-NO" sz="2400" b="1" dirty="0">
                <a:solidFill>
                  <a:srgbClr val="219993"/>
                </a:solidFill>
              </a:rPr>
              <a:t>resistensutvikling </a:t>
            </a:r>
            <a:r>
              <a:rPr lang="nb-NO" sz="900" b="1" dirty="0"/>
              <a:t>(H</a:t>
            </a:r>
            <a:r>
              <a:rPr lang="nb-NO" sz="900" dirty="0"/>
              <a:t>elsedirektoratet)</a:t>
            </a:r>
          </a:p>
          <a:p>
            <a:pPr>
              <a:defRPr/>
            </a:pPr>
            <a:endParaRPr lang="nb-NO" sz="900" dirty="0">
              <a:cs typeface="Arial" panose="020B0604020202020204" pitchFamily="34" charset="0"/>
            </a:endParaRPr>
          </a:p>
          <a:p>
            <a:endParaRPr lang="nb-NO" sz="2400" b="1" dirty="0"/>
          </a:p>
          <a:p>
            <a:endParaRPr lang="nb-NO" sz="1200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C7DB379-93D9-971B-7B32-6B13660B7B68}"/>
              </a:ext>
            </a:extLst>
          </p:cNvPr>
          <p:cNvSpPr txBox="1">
            <a:spLocks/>
          </p:cNvSpPr>
          <p:nvPr/>
        </p:nvSpPr>
        <p:spPr>
          <a:xfrm>
            <a:off x="535482" y="1132764"/>
            <a:ext cx="8229600" cy="10119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tx1"/>
                </a:solidFill>
              </a:rPr>
              <a:t>Antibiotikastyring</a:t>
            </a:r>
            <a:endParaRPr lang="nb-NO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688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4"/>
  <p:tag name="TPOS" val="2"/>
</p:tagLst>
</file>

<file path=ppt/theme/theme1.xml><?xml version="1.0" encoding="utf-8"?>
<a:theme xmlns:a="http://schemas.openxmlformats.org/drawingml/2006/main" name="AS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2E11955ECAF242ABF298A04537BFBE" ma:contentTypeVersion="15" ma:contentTypeDescription="Opprett et nytt dokument." ma:contentTypeScope="" ma:versionID="81fbc1eb5a3375e704315caddee7b013">
  <xsd:schema xmlns:xsd="http://www.w3.org/2001/XMLSchema" xmlns:xs="http://www.w3.org/2001/XMLSchema" xmlns:p="http://schemas.microsoft.com/office/2006/metadata/properties" xmlns:ns2="5c77bd65-c01a-4f28-b19a-4f430f78a4c3" xmlns:ns3="300916a6-0657-4377-bddc-dadd6a040562" targetNamespace="http://schemas.microsoft.com/office/2006/metadata/properties" ma:root="true" ma:fieldsID="6ec9d2db3b329f758be86c8862afb368" ns2:_="" ns3:_="">
    <xsd:import namespace="5c77bd65-c01a-4f28-b19a-4f430f78a4c3"/>
    <xsd:import namespace="300916a6-0657-4377-bddc-dadd6a0405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7bd65-c01a-4f28-b19a-4f430f78a4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916a6-0657-4377-bddc-dadd6a0405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89f064c-2ef7-430c-8924-900f97317b2d}" ma:internalName="TaxCatchAll" ma:showField="CatchAllData" ma:web="300916a6-0657-4377-bddc-dadd6a0405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0916a6-0657-4377-bddc-dadd6a040562" xsi:nil="true"/>
    <lcf76f155ced4ddcb4097134ff3c332f xmlns="5c77bd65-c01a-4f28-b19a-4f430f78a4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121736-26C9-476A-84E6-BCB03EF8A260}"/>
</file>

<file path=customXml/itemProps2.xml><?xml version="1.0" encoding="utf-8"?>
<ds:datastoreItem xmlns:ds="http://schemas.openxmlformats.org/officeDocument/2006/customXml" ds:itemID="{27102CBC-DC3C-4698-A87E-75E759BA2391}"/>
</file>

<file path=customXml/itemProps3.xml><?xml version="1.0" encoding="utf-8"?>
<ds:datastoreItem xmlns:ds="http://schemas.openxmlformats.org/officeDocument/2006/customXml" ds:itemID="{A39E1538-C6FA-4BE1-B420-3817BF2E55D4}"/>
</file>

<file path=docProps/app.xml><?xml version="1.0" encoding="utf-8"?>
<Properties xmlns="http://schemas.openxmlformats.org/officeDocument/2006/extended-properties" xmlns:vt="http://schemas.openxmlformats.org/officeDocument/2006/docPropsVTypes">
  <Template>ASP</Template>
  <TotalTime>53852</TotalTime>
  <Words>9456</Words>
  <Application>Microsoft Office PowerPoint</Application>
  <PresentationFormat>On-screen Show (4:3)</PresentationFormat>
  <Paragraphs>930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DengXian</vt:lpstr>
      <vt:lpstr>Microsoft YaHei</vt:lpstr>
      <vt:lpstr>-apple-system</vt:lpstr>
      <vt:lpstr>Aptos</vt:lpstr>
      <vt:lpstr>Arial</vt:lpstr>
      <vt:lpstr>Calibri</vt:lpstr>
      <vt:lpstr>Calibri (Brødtekst)</vt:lpstr>
      <vt:lpstr>Inter</vt:lpstr>
      <vt:lpstr>Times New Roman</vt:lpstr>
      <vt:lpstr>Wingdings</vt:lpstr>
      <vt:lpstr>ASP</vt:lpstr>
      <vt:lpstr>SYKEPLEIERENS ROLLE I ARBEIDET MOT ANTIBIOTIKARESISISTENS - </vt:lpstr>
      <vt:lpstr>Bakgrunn </vt:lpstr>
      <vt:lpstr>Bli en antibiotikasmart sykepleier –  i en helsetjeneste som begrenser og forebygger antibiotikaresistens!  DU kan gjøre en forskjell! </vt:lpstr>
      <vt:lpstr>Diskuter med sidemannen- 2 eller 3 sammen:</vt:lpstr>
      <vt:lpstr>Diskuter med sidemannen- 2 eller 3 sammen:</vt:lpstr>
      <vt:lpstr>Gjennom grunnleggende sykepleie utfører sykepleierprofesjonen oppgaver som er essensielle i antibiotikastyringen (Olans, 2017)</vt:lpstr>
      <vt:lpstr>Antibiotikastyring:</vt:lpstr>
      <vt:lpstr>Antibiotikastyring: </vt:lpstr>
      <vt:lpstr>PowerPoint Presentation</vt:lpstr>
      <vt:lpstr> Antibiotikastyring – manglende kunnskap en barriere?</vt:lpstr>
      <vt:lpstr> Antibiotikastyring - et teamarbeid og en sykepleieroppgave!</vt:lpstr>
      <vt:lpstr>Sykepleierens ulike oppgaver i  antibiotikabehandling og -styring</vt:lpstr>
      <vt:lpstr>Sykepleieren – infeksjonsforebygger</vt:lpstr>
      <vt:lpstr>Sykepleieren – smitteverner</vt:lpstr>
      <vt:lpstr>Lise på sykehjem</vt:lpstr>
      <vt:lpstr>Lise på sykehjem</vt:lpstr>
      <vt:lpstr> Sykepleierens ulike oppgaver i antibiotikabehandling og -styring</vt:lpstr>
      <vt:lpstr>Sykepleieren – observatør, datasamler  </vt:lpstr>
      <vt:lpstr>Lise på sykehjem </vt:lpstr>
      <vt:lpstr> Sykepleierens ulike oppgaver i antibiotikabehandling og -styring</vt:lpstr>
      <vt:lpstr>Sykepleieren – prøvetaker</vt:lpstr>
      <vt:lpstr>Sykepleieren – prøvetaker</vt:lpstr>
      <vt:lpstr>Diskuter med sidemannen</vt:lpstr>
      <vt:lpstr>Riktig prøvetaking</vt:lpstr>
      <vt:lpstr> Lise på sykehjem </vt:lpstr>
      <vt:lpstr> Sykepleierens ulike oppgaver i antibiotikabehandling og -styring</vt:lpstr>
      <vt:lpstr>Sykepleieren – medisinadministrator  </vt:lpstr>
      <vt:lpstr>Sykepleieren – medisinadministrator  Still spørsmål!</vt:lpstr>
      <vt:lpstr>Sykepleieren – medisinadministrator   Still spørsmål om varighet og optimalisering </vt:lpstr>
      <vt:lpstr>Diskuter med sidemannen:</vt:lpstr>
      <vt:lpstr>Sykepleieren – revurderer</vt:lpstr>
      <vt:lpstr> Lise på sykehjem</vt:lpstr>
      <vt:lpstr> Sykepleierens ulike oppgaver i antibiotikabehandling og -styring</vt:lpstr>
      <vt:lpstr>Sykepleieren – koordinator </vt:lpstr>
      <vt:lpstr>Sykepleieren –  kommunikator</vt:lpstr>
      <vt:lpstr>Sykepleieren – kommunikator</vt:lpstr>
      <vt:lpstr> Lise på sykehjem </vt:lpstr>
      <vt:lpstr>Film – Lommekort </vt:lpstr>
      <vt:lpstr>Andre antibiotikastyringstiltak:  </vt:lpstr>
      <vt:lpstr>Oppsummering – Sykepleieren kan:</vt:lpstr>
      <vt:lpstr>Kahoot!</vt:lpstr>
      <vt:lpstr>Kilder og henvisninger: </vt:lpstr>
      <vt:lpstr>Kilder og henvisninger forts.: 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Nicolay Jonassen Harbin</dc:creator>
  <cp:lastModifiedBy>Anne Britt Mølsæter</cp:lastModifiedBy>
  <cp:revision>1027</cp:revision>
  <cp:lastPrinted>2025-09-16T13:12:51Z</cp:lastPrinted>
  <dcterms:created xsi:type="dcterms:W3CDTF">2015-11-02T11:09:28Z</dcterms:created>
  <dcterms:modified xsi:type="dcterms:W3CDTF">2025-09-17T21:28:00Z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0x0101006F2E11955ECAF242ABF298A04537BFBE</vt:lpwstr>
  </property>
</Properties>
</file>