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4"/>
  </p:sldMasterIdLst>
  <p:notesMasterIdLst>
    <p:notesMasterId r:id="rId32"/>
  </p:notesMasterIdLst>
  <p:handoutMasterIdLst>
    <p:handoutMasterId r:id="rId33"/>
  </p:handoutMasterIdLst>
  <p:sldIdLst>
    <p:sldId id="524" r:id="rId5"/>
    <p:sldId id="497" r:id="rId6"/>
    <p:sldId id="498" r:id="rId7"/>
    <p:sldId id="503" r:id="rId8"/>
    <p:sldId id="504" r:id="rId9"/>
    <p:sldId id="499" r:id="rId10"/>
    <p:sldId id="500" r:id="rId11"/>
    <p:sldId id="526" r:id="rId12"/>
    <p:sldId id="527" r:id="rId13"/>
    <p:sldId id="403" r:id="rId14"/>
    <p:sldId id="501" r:id="rId15"/>
    <p:sldId id="506" r:id="rId16"/>
    <p:sldId id="513" r:id="rId17"/>
    <p:sldId id="517" r:id="rId18"/>
    <p:sldId id="519" r:id="rId19"/>
    <p:sldId id="520" r:id="rId20"/>
    <p:sldId id="518" r:id="rId21"/>
    <p:sldId id="522" r:id="rId22"/>
    <p:sldId id="523" r:id="rId23"/>
    <p:sldId id="521" r:id="rId24"/>
    <p:sldId id="465" r:id="rId25"/>
    <p:sldId id="467" r:id="rId26"/>
    <p:sldId id="470" r:id="rId27"/>
    <p:sldId id="528" r:id="rId28"/>
    <p:sldId id="468" r:id="rId29"/>
    <p:sldId id="488" r:id="rId30"/>
    <p:sldId id="484" r:id="rId31"/>
  </p:sldIdLst>
  <p:sldSz cx="24380825" cy="1371441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76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odvin, Brita" initials="SB"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993"/>
    <a:srgbClr val="EFECE8"/>
    <a:srgbClr val="E0DBD4"/>
    <a:srgbClr val="363F66"/>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3" autoAdjust="0"/>
    <p:restoredTop sz="74180" autoAdjust="0"/>
  </p:normalViewPr>
  <p:slideViewPr>
    <p:cSldViewPr snapToGrid="0">
      <p:cViewPr varScale="1">
        <p:scale>
          <a:sx n="31" d="100"/>
          <a:sy n="31" d="100"/>
        </p:scale>
        <p:origin x="1258" y="29"/>
      </p:cViewPr>
      <p:guideLst>
        <p:guide orient="horz" pos="4319"/>
        <p:guide pos="7679"/>
      </p:guideLst>
    </p:cSldViewPr>
  </p:slideViewPr>
  <p:notesTextViewPr>
    <p:cViewPr>
      <p:scale>
        <a:sx n="1" d="1"/>
        <a:sy n="1" d="1"/>
      </p:scale>
      <p:origin x="0" y="0"/>
    </p:cViewPr>
  </p:notesTextViewPr>
  <p:sorterViewPr>
    <p:cViewPr>
      <p:scale>
        <a:sx n="60" d="100"/>
        <a:sy n="60" d="100"/>
      </p:scale>
      <p:origin x="0" y="-583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759" cy="497838"/>
          </a:xfrm>
          <a:prstGeom prst="rect">
            <a:avLst/>
          </a:prstGeom>
        </p:spPr>
        <p:txBody>
          <a:bodyPr vert="horz" lIns="91303" tIns="45651" rIns="91303" bIns="45651" rtlCol="0"/>
          <a:lstStyle>
            <a:lvl1pPr algn="l">
              <a:defRPr sz="1200"/>
            </a:lvl1pPr>
          </a:lstStyle>
          <a:p>
            <a:endParaRPr lang="nb-NO"/>
          </a:p>
        </p:txBody>
      </p:sp>
      <p:sp>
        <p:nvSpPr>
          <p:cNvPr id="3" name="Date Placeholder 2"/>
          <p:cNvSpPr>
            <a:spLocks noGrp="1"/>
          </p:cNvSpPr>
          <p:nvPr>
            <p:ph type="dt" sz="quarter" idx="1"/>
          </p:nvPr>
        </p:nvSpPr>
        <p:spPr>
          <a:xfrm>
            <a:off x="3848156" y="1"/>
            <a:ext cx="2944759" cy="497838"/>
          </a:xfrm>
          <a:prstGeom prst="rect">
            <a:avLst/>
          </a:prstGeom>
        </p:spPr>
        <p:txBody>
          <a:bodyPr vert="horz" lIns="91303" tIns="45651" rIns="91303" bIns="45651" rtlCol="0"/>
          <a:lstStyle>
            <a:lvl1pPr algn="r">
              <a:defRPr sz="1200"/>
            </a:lvl1pPr>
          </a:lstStyle>
          <a:p>
            <a:fld id="{49476709-6A5D-431D-8160-72A3CA3F1DCC}" type="datetimeFigureOut">
              <a:rPr lang="nb-NO" smtClean="0"/>
              <a:t>15.09.2025</a:t>
            </a:fld>
            <a:endParaRPr lang="nb-NO"/>
          </a:p>
        </p:txBody>
      </p:sp>
      <p:sp>
        <p:nvSpPr>
          <p:cNvPr id="4" name="Footer Placeholder 3"/>
          <p:cNvSpPr>
            <a:spLocks noGrp="1"/>
          </p:cNvSpPr>
          <p:nvPr>
            <p:ph type="ftr" sz="quarter" idx="2"/>
          </p:nvPr>
        </p:nvSpPr>
        <p:spPr>
          <a:xfrm>
            <a:off x="0" y="9433562"/>
            <a:ext cx="2944759" cy="497838"/>
          </a:xfrm>
          <a:prstGeom prst="rect">
            <a:avLst/>
          </a:prstGeom>
        </p:spPr>
        <p:txBody>
          <a:bodyPr vert="horz" lIns="91303" tIns="45651" rIns="91303" bIns="45651" rtlCol="0" anchor="b"/>
          <a:lstStyle>
            <a:lvl1pPr algn="l">
              <a:defRPr sz="1200"/>
            </a:lvl1pPr>
          </a:lstStyle>
          <a:p>
            <a:endParaRPr lang="nb-NO"/>
          </a:p>
        </p:txBody>
      </p:sp>
      <p:sp>
        <p:nvSpPr>
          <p:cNvPr id="5" name="Slide Number Placeholder 4"/>
          <p:cNvSpPr>
            <a:spLocks noGrp="1"/>
          </p:cNvSpPr>
          <p:nvPr>
            <p:ph type="sldNum" sz="quarter" idx="3"/>
          </p:nvPr>
        </p:nvSpPr>
        <p:spPr>
          <a:xfrm>
            <a:off x="3848156" y="9433562"/>
            <a:ext cx="2944759" cy="497838"/>
          </a:xfrm>
          <a:prstGeom prst="rect">
            <a:avLst/>
          </a:prstGeom>
        </p:spPr>
        <p:txBody>
          <a:bodyPr vert="horz" lIns="91303" tIns="45651" rIns="91303" bIns="45651" rtlCol="0" anchor="b"/>
          <a:lstStyle>
            <a:lvl1pPr algn="r">
              <a:defRPr sz="1200"/>
            </a:lvl1pPr>
          </a:lstStyle>
          <a:p>
            <a:fld id="{41CB19AE-D936-4D2D-8CC9-E5B0533B3423}" type="slidenum">
              <a:rPr lang="nb-NO" smtClean="0"/>
              <a:t>‹#›</a:t>
            </a:fld>
            <a:endParaRPr lang="nb-NO"/>
          </a:p>
        </p:txBody>
      </p:sp>
    </p:spTree>
    <p:extLst>
      <p:ext uri="{BB962C8B-B14F-4D97-AF65-F5344CB8AC3E}">
        <p14:creationId xmlns:p14="http://schemas.microsoft.com/office/powerpoint/2010/main" val="1459610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4283" cy="498295"/>
          </a:xfrm>
          <a:prstGeom prst="rect">
            <a:avLst/>
          </a:prstGeom>
        </p:spPr>
        <p:txBody>
          <a:bodyPr vert="horz" lIns="91303" tIns="45651" rIns="91303" bIns="45651" rtlCol="0"/>
          <a:lstStyle>
            <a:lvl1pPr algn="l">
              <a:defRPr sz="1200"/>
            </a:lvl1pPr>
          </a:lstStyle>
          <a:p>
            <a:endParaRPr lang="nb-NO"/>
          </a:p>
        </p:txBody>
      </p:sp>
      <p:sp>
        <p:nvSpPr>
          <p:cNvPr id="3" name="Plassholder for dato 2"/>
          <p:cNvSpPr>
            <a:spLocks noGrp="1"/>
          </p:cNvSpPr>
          <p:nvPr>
            <p:ph type="dt" idx="1"/>
          </p:nvPr>
        </p:nvSpPr>
        <p:spPr>
          <a:xfrm>
            <a:off x="3848645" y="0"/>
            <a:ext cx="2944283" cy="498295"/>
          </a:xfrm>
          <a:prstGeom prst="rect">
            <a:avLst/>
          </a:prstGeom>
        </p:spPr>
        <p:txBody>
          <a:bodyPr vert="horz" lIns="91303" tIns="45651" rIns="91303" bIns="45651" rtlCol="0"/>
          <a:lstStyle>
            <a:lvl1pPr algn="r">
              <a:defRPr sz="1200"/>
            </a:lvl1pPr>
          </a:lstStyle>
          <a:p>
            <a:fld id="{AFEEBC5B-04F3-4C11-9453-AD70019F1296}" type="datetimeFigureOut">
              <a:rPr lang="nb-NO" smtClean="0"/>
              <a:t>15.09.2025</a:t>
            </a:fld>
            <a:endParaRPr lang="nb-NO"/>
          </a:p>
        </p:txBody>
      </p:sp>
      <p:sp>
        <p:nvSpPr>
          <p:cNvPr id="4" name="Plassholder for lysbilde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303" tIns="45651" rIns="91303" bIns="45651" rtlCol="0" anchor="ctr"/>
          <a:lstStyle/>
          <a:p>
            <a:endParaRPr lang="nb-NO"/>
          </a:p>
        </p:txBody>
      </p:sp>
      <p:sp>
        <p:nvSpPr>
          <p:cNvPr id="5" name="Plassholder for notater 4"/>
          <p:cNvSpPr>
            <a:spLocks noGrp="1"/>
          </p:cNvSpPr>
          <p:nvPr>
            <p:ph type="body" sz="quarter" idx="3"/>
          </p:nvPr>
        </p:nvSpPr>
        <p:spPr>
          <a:xfrm>
            <a:off x="679450" y="4779487"/>
            <a:ext cx="5435600" cy="3910488"/>
          </a:xfrm>
          <a:prstGeom prst="rect">
            <a:avLst/>
          </a:prstGeom>
        </p:spPr>
        <p:txBody>
          <a:bodyPr vert="horz" lIns="91303" tIns="45651" rIns="91303" bIns="45651"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33108"/>
            <a:ext cx="2944283" cy="498294"/>
          </a:xfrm>
          <a:prstGeom prst="rect">
            <a:avLst/>
          </a:prstGeom>
        </p:spPr>
        <p:txBody>
          <a:bodyPr vert="horz" lIns="91303" tIns="45651" rIns="91303" bIns="45651"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33108"/>
            <a:ext cx="2944283" cy="498294"/>
          </a:xfrm>
          <a:prstGeom prst="rect">
            <a:avLst/>
          </a:prstGeom>
        </p:spPr>
        <p:txBody>
          <a:bodyPr vert="horz" lIns="91303" tIns="45651" rIns="91303" bIns="45651"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hf hdr="0" dt="0"/>
  <p:notesStyle>
    <a:lvl1pPr marL="0" algn="l" defTabSz="1828526" rtl="0" eaLnBrk="1" latinLnBrk="0" hangingPunct="1">
      <a:defRPr sz="2400" kern="1200">
        <a:solidFill>
          <a:schemeClr val="tx1"/>
        </a:solidFill>
        <a:latin typeface="+mn-lt"/>
        <a:ea typeface="+mn-ea"/>
        <a:cs typeface="+mn-cs"/>
      </a:defRPr>
    </a:lvl1pPr>
    <a:lvl2pPr marL="914263" algn="l" defTabSz="1828526" rtl="0" eaLnBrk="1" latinLnBrk="0" hangingPunct="1">
      <a:defRPr sz="2400" kern="1200">
        <a:solidFill>
          <a:schemeClr val="tx1"/>
        </a:solidFill>
        <a:latin typeface="+mn-lt"/>
        <a:ea typeface="+mn-ea"/>
        <a:cs typeface="+mn-cs"/>
      </a:defRPr>
    </a:lvl2pPr>
    <a:lvl3pPr marL="1828526" algn="l" defTabSz="1828526" rtl="0" eaLnBrk="1" latinLnBrk="0" hangingPunct="1">
      <a:defRPr sz="2400" kern="1200">
        <a:solidFill>
          <a:schemeClr val="tx1"/>
        </a:solidFill>
        <a:latin typeface="+mn-lt"/>
        <a:ea typeface="+mn-ea"/>
        <a:cs typeface="+mn-cs"/>
      </a:defRPr>
    </a:lvl3pPr>
    <a:lvl4pPr marL="2742789" algn="l" defTabSz="1828526" rtl="0" eaLnBrk="1" latinLnBrk="0" hangingPunct="1">
      <a:defRPr sz="2400" kern="1200">
        <a:solidFill>
          <a:schemeClr val="tx1"/>
        </a:solidFill>
        <a:latin typeface="+mn-lt"/>
        <a:ea typeface="+mn-ea"/>
        <a:cs typeface="+mn-cs"/>
      </a:defRPr>
    </a:lvl4pPr>
    <a:lvl5pPr marL="3657051" algn="l" defTabSz="1828526" rtl="0" eaLnBrk="1" latinLnBrk="0" hangingPunct="1">
      <a:defRPr sz="2400" kern="1200">
        <a:solidFill>
          <a:schemeClr val="tx1"/>
        </a:solidFill>
        <a:latin typeface="+mn-lt"/>
        <a:ea typeface="+mn-ea"/>
        <a:cs typeface="+mn-cs"/>
      </a:defRPr>
    </a:lvl5pPr>
    <a:lvl6pPr marL="4571314" algn="l" defTabSz="1828526" rtl="0" eaLnBrk="1" latinLnBrk="0" hangingPunct="1">
      <a:defRPr sz="2400" kern="1200">
        <a:solidFill>
          <a:schemeClr val="tx1"/>
        </a:solidFill>
        <a:latin typeface="+mn-lt"/>
        <a:ea typeface="+mn-ea"/>
        <a:cs typeface="+mn-cs"/>
      </a:defRPr>
    </a:lvl6pPr>
    <a:lvl7pPr marL="5485577" algn="l" defTabSz="1828526" rtl="0" eaLnBrk="1" latinLnBrk="0" hangingPunct="1">
      <a:defRPr sz="2400" kern="1200">
        <a:solidFill>
          <a:schemeClr val="tx1"/>
        </a:solidFill>
        <a:latin typeface="+mn-lt"/>
        <a:ea typeface="+mn-ea"/>
        <a:cs typeface="+mn-cs"/>
      </a:defRPr>
    </a:lvl7pPr>
    <a:lvl8pPr marL="6399840" algn="l" defTabSz="1828526" rtl="0" eaLnBrk="1" latinLnBrk="0" hangingPunct="1">
      <a:defRPr sz="2400" kern="1200">
        <a:solidFill>
          <a:schemeClr val="tx1"/>
        </a:solidFill>
        <a:latin typeface="+mn-lt"/>
        <a:ea typeface="+mn-ea"/>
        <a:cs typeface="+mn-cs"/>
      </a:defRPr>
    </a:lvl8pPr>
    <a:lvl9pPr marL="7314103" algn="l" defTabSz="1828526"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ubmed/?term=Deschepper%20R%5bAuthor%5d&amp;cauthor=true&amp;cauthor_uid=12401419"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ncbi.nlm.nih.gov/pubmed/?term=Haaijer-Ruskamp%20FM%5bAuthor%5d&amp;cauthor=true&amp;cauthor_uid=12401419" TargetMode="External"/><Relationship Id="rId4" Type="http://schemas.openxmlformats.org/officeDocument/2006/relationships/hyperlink" Target="https://www.ncbi.nlm.nih.gov/pubmed/?term=Vander%20Stichele%20RH%5bAuthor%5d&amp;cauthor=true&amp;cauthor_uid=12401419"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i="1" dirty="0"/>
              <a:t>Sist oppdatert </a:t>
            </a:r>
            <a:r>
              <a:rPr lang="nb-NO" b="1" i="1"/>
              <a:t>og revidert </a:t>
            </a:r>
            <a:r>
              <a:rPr lang="nb-NO" b="1" i="1" dirty="0"/>
              <a:t>september 2025</a:t>
            </a:r>
          </a:p>
        </p:txBody>
      </p:sp>
      <p:sp>
        <p:nvSpPr>
          <p:cNvPr id="4" name="Plassholder for bunntekst 3"/>
          <p:cNvSpPr>
            <a:spLocks noGrp="1"/>
          </p:cNvSpPr>
          <p:nvPr>
            <p:ph type="ftr" sz="quarter" idx="4"/>
          </p:nvPr>
        </p:nvSpPr>
        <p:spPr/>
        <p:txBody>
          <a:bodyPr/>
          <a:lstStyle/>
          <a:p>
            <a:endParaRPr lang="nb-NO"/>
          </a:p>
        </p:txBody>
      </p:sp>
      <p:sp>
        <p:nvSpPr>
          <p:cNvPr id="5" name="Plassholder for lysbildenummer 4"/>
          <p:cNvSpPr>
            <a:spLocks noGrp="1"/>
          </p:cNvSpPr>
          <p:nvPr>
            <p:ph type="sldNum" sz="quarter" idx="5"/>
          </p:nvPr>
        </p:nvSpPr>
        <p:spPr/>
        <p:txBody>
          <a:bodyPr/>
          <a:lstStyle/>
          <a:p>
            <a:fld id="{E28AD8F3-0350-44BA-933B-98872F5805AB}" type="slidenum">
              <a:rPr lang="nb-NO" smtClean="0"/>
              <a:t>1</a:t>
            </a:fld>
            <a:endParaRPr lang="nb-NO"/>
          </a:p>
        </p:txBody>
      </p:sp>
    </p:spTree>
    <p:extLst>
      <p:ext uri="{BB962C8B-B14F-4D97-AF65-F5344CB8AC3E}">
        <p14:creationId xmlns:p14="http://schemas.microsoft.com/office/powerpoint/2010/main" val="2581992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India er et av landene i verden med størst problemer med AMR. </a:t>
            </a:r>
          </a:p>
          <a:p>
            <a:r>
              <a:rPr lang="nb-NO" sz="1200" dirty="0"/>
              <a:t>Spørsmål til studentene: Hvorfor skjer økning primært i lav- og middel-inntektsland?</a:t>
            </a:r>
            <a:r>
              <a:rPr lang="nb-NO" sz="1200" baseline="0" dirty="0"/>
              <a:t> </a:t>
            </a:r>
            <a:r>
              <a:rPr lang="nb-NO" sz="1200" baseline="0" dirty="0" err="1"/>
              <a:t>Mrk</a:t>
            </a:r>
            <a:r>
              <a:rPr lang="nb-NO" sz="1200" baseline="0" dirty="0"/>
              <a:t>: den industrialiserte verden bruker mest, men har ikke endring i bruk. </a:t>
            </a:r>
            <a:endParaRPr lang="nb-NO" sz="1200" dirty="0"/>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12</a:t>
            </a:fld>
            <a:endParaRPr lang="nb-NO"/>
          </a:p>
        </p:txBody>
      </p:sp>
    </p:spTree>
    <p:extLst>
      <p:ext uri="{BB962C8B-B14F-4D97-AF65-F5344CB8AC3E}">
        <p14:creationId xmlns:p14="http://schemas.microsoft.com/office/powerpoint/2010/main" val="2009994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100 trillioner USD er </a:t>
            </a:r>
            <a:r>
              <a:rPr lang="nb-NO" sz="1200" dirty="0" err="1"/>
              <a:t>ca</a:t>
            </a:r>
            <a:r>
              <a:rPr lang="nb-NO" sz="1200" dirty="0"/>
              <a:t> 500 x</a:t>
            </a:r>
            <a:r>
              <a:rPr lang="nb-NO" sz="1200" baseline="0" dirty="0"/>
              <a:t> det norske statsbudsjettet. </a:t>
            </a:r>
          </a:p>
          <a:p>
            <a:r>
              <a:rPr lang="nb-NO" sz="1200" baseline="0" dirty="0"/>
              <a:t>Beskriver at AMR er et av våre største folkehelseproblemer, men også at det er en formidabel utfordring for verdensøkonomien. </a:t>
            </a:r>
          </a:p>
          <a:p>
            <a:r>
              <a:rPr lang="nb-NO" sz="1200" baseline="0" dirty="0" err="1"/>
              <a:t>Mrk</a:t>
            </a:r>
            <a:r>
              <a:rPr lang="nb-NO" sz="1200" baseline="0" dirty="0"/>
              <a:t>: figuren er ikke fullstendig – </a:t>
            </a:r>
            <a:r>
              <a:rPr lang="nb-NO" sz="1200" baseline="0" dirty="0" err="1"/>
              <a:t>iskemisk</a:t>
            </a:r>
            <a:r>
              <a:rPr lang="nb-NO" sz="1200" baseline="0" dirty="0"/>
              <a:t> hjertesykdom er for eksempel ikke inkludert. Men AMR vil uansett bli den viktigste årsak til død i 2050 om utviklingen fortsetter.  </a:t>
            </a:r>
            <a:endParaRPr lang="nb-NO" sz="1200" dirty="0"/>
          </a:p>
        </p:txBody>
      </p:sp>
      <p:sp>
        <p:nvSpPr>
          <p:cNvPr id="4" name="Plassholder for lysbildenummer 3"/>
          <p:cNvSpPr>
            <a:spLocks noGrp="1"/>
          </p:cNvSpPr>
          <p:nvPr>
            <p:ph type="sldNum" sz="quarter" idx="10"/>
          </p:nvPr>
        </p:nvSpPr>
        <p:spPr/>
        <p:txBody>
          <a:bodyPr/>
          <a:lstStyle/>
          <a:p>
            <a:fld id="{7252BBA1-EB2E-9545-9EFF-640F1B754B6F}" type="slidenum">
              <a:rPr lang="nb-NO" smtClean="0"/>
              <a:t>13</a:t>
            </a:fld>
            <a:endParaRPr lang="nb-NO"/>
          </a:p>
        </p:txBody>
      </p:sp>
    </p:spTree>
    <p:extLst>
      <p:ext uri="{BB962C8B-B14F-4D97-AF65-F5344CB8AC3E}">
        <p14:creationId xmlns:p14="http://schemas.microsoft.com/office/powerpoint/2010/main" val="3235597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nb-NO" sz="1200" dirty="0"/>
              <a:t>Antibiotikabruk i Europa: </a:t>
            </a:r>
            <a:r>
              <a:rPr lang="nb-NO" sz="1200" b="0" i="0" kern="1200" dirty="0">
                <a:solidFill>
                  <a:schemeClr val="tx1"/>
                </a:solidFill>
                <a:effectLst/>
                <a:latin typeface="+mn-lt"/>
                <a:ea typeface="+mn-ea"/>
                <a:cs typeface="+mn-cs"/>
              </a:rPr>
              <a:t>Her ser du antibiotikabruk for utvalgte europeiske land i 2017 /den siste store samleoversikten), i definerte døgndoser (DDD) per 1000 innbyggere per dag. </a:t>
            </a:r>
          </a:p>
          <a:p>
            <a:r>
              <a:rPr lang="nb-NO" sz="1200" dirty="0"/>
              <a:t>Her ser dere at det er en stor forskjell i hvor stort </a:t>
            </a:r>
            <a:r>
              <a:rPr lang="nb-NO" sz="1200" dirty="0" err="1"/>
              <a:t>antibiotikaforbruket</a:t>
            </a:r>
            <a:r>
              <a:rPr lang="nb-NO" sz="1200" dirty="0"/>
              <a:t> er for de ulike landene i Europa – som dere ser så er det Nederland og Estland som er de to landene som forbruker minst.</a:t>
            </a:r>
          </a:p>
          <a:p>
            <a:r>
              <a:rPr lang="nb-NO" sz="1200" dirty="0"/>
              <a:t>Som dere ser er Sveige langt oppe på/mot pallen! </a:t>
            </a:r>
          </a:p>
          <a:p>
            <a:r>
              <a:rPr lang="nb-NO" sz="1200" dirty="0"/>
              <a:t>Vi i Norge har som mål å bli blant de tre «beste» landene i verden! – vi bør jo slå Sverige!</a:t>
            </a:r>
            <a:r>
              <a:rPr lang="nb-NO" sz="1200" dirty="0">
                <a:sym typeface="Wingdings" panose="05000000000000000000" pitchFamily="2" charset="2"/>
              </a:rPr>
              <a:t></a:t>
            </a:r>
            <a:endParaRPr lang="nb-NO" sz="1200" dirty="0"/>
          </a:p>
          <a:p>
            <a:r>
              <a:rPr lang="nb-NO" sz="1200" b="0" i="0" kern="1200" dirty="0">
                <a:solidFill>
                  <a:schemeClr val="tx1"/>
                </a:solidFill>
                <a:effectLst/>
                <a:latin typeface="+mn-lt"/>
                <a:ea typeface="+mn-ea"/>
                <a:cs typeface="+mn-cs"/>
              </a:rPr>
              <a:t>Legg også merke til den mørkeblå delen av søylen, "andre antibakterielle midler", som i stor grad representerer </a:t>
            </a:r>
            <a:r>
              <a:rPr lang="nb-NO" sz="1200" b="0" i="0" kern="1200" dirty="0" err="1">
                <a:solidFill>
                  <a:schemeClr val="tx1"/>
                </a:solidFill>
                <a:effectLst/>
                <a:latin typeface="+mn-lt"/>
                <a:ea typeface="+mn-ea"/>
                <a:cs typeface="+mn-cs"/>
              </a:rPr>
              <a:t>metenamin</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Hiprex</a:t>
            </a:r>
            <a:r>
              <a:rPr lang="nb-NO" sz="1200" b="0" i="0" kern="1200" dirty="0">
                <a:solidFill>
                  <a:schemeClr val="tx1"/>
                </a:solidFill>
                <a:effectLst/>
                <a:latin typeface="+mn-lt"/>
                <a:ea typeface="+mn-ea"/>
                <a:cs typeface="+mn-cs"/>
              </a:rPr>
              <a:t>). Her er Norge i </a:t>
            </a:r>
            <a:r>
              <a:rPr lang="nb-NO" sz="1200" b="0" i="0" kern="1200" dirty="0" err="1">
                <a:solidFill>
                  <a:schemeClr val="tx1"/>
                </a:solidFill>
                <a:effectLst/>
                <a:latin typeface="+mn-lt"/>
                <a:ea typeface="+mn-ea"/>
                <a:cs typeface="+mn-cs"/>
              </a:rPr>
              <a:t>europatoppen</a:t>
            </a:r>
            <a:r>
              <a:rPr lang="nb-NO" sz="1200" b="0" i="0" kern="1200" dirty="0">
                <a:solidFill>
                  <a:schemeClr val="tx1"/>
                </a:solidFill>
                <a:effectLst/>
                <a:latin typeface="+mn-lt"/>
                <a:ea typeface="+mn-ea"/>
                <a:cs typeface="+mn-cs"/>
              </a:rPr>
              <a:t>!</a:t>
            </a:r>
          </a:p>
          <a:p>
            <a:r>
              <a:rPr lang="nb-NO" sz="1200" b="1" dirty="0"/>
              <a:t>Kultur – og </a:t>
            </a:r>
            <a:r>
              <a:rPr lang="nb-NO" sz="1200" b="1" dirty="0" err="1"/>
              <a:t>antibiotiaforskjeller</a:t>
            </a:r>
            <a:r>
              <a:rPr lang="nb-NO" sz="1200" b="1" dirty="0"/>
              <a:t>: </a:t>
            </a:r>
          </a:p>
          <a:p>
            <a:pPr fontAlgn="base"/>
            <a:r>
              <a:rPr lang="nb-NO" sz="1200" b="0" i="0" kern="1200" dirty="0">
                <a:solidFill>
                  <a:schemeClr val="tx1"/>
                </a:solidFill>
                <a:effectLst/>
                <a:latin typeface="+mn-lt"/>
                <a:ea typeface="+mn-ea"/>
                <a:cs typeface="+mn-cs"/>
              </a:rPr>
              <a:t>Hvorfor er naboland som Belgia og Nederland i hver sin ende av skalaen? Er det så stor forskjell i hvor mye infeksjoner folk får, eller kan denne forskjellen ha andre årsaker? </a:t>
            </a:r>
            <a:endParaRPr lang="nb-NO" sz="1200" b="1" dirty="0"/>
          </a:p>
          <a:p>
            <a:r>
              <a:rPr lang="nb-NO" sz="1200" dirty="0"/>
              <a:t>Nederland og Belgia er naboland – og populasjonen er sammenlignbar. Hvorfor er det da så ulike forbruk av antibiotika? </a:t>
            </a:r>
          </a:p>
          <a:p>
            <a:r>
              <a:rPr lang="nb-NO" sz="1200" b="1" dirty="0"/>
              <a:t>Man ser at kultur og holdninger har mye å si for forbruket</a:t>
            </a:r>
            <a:r>
              <a:rPr lang="nb-NO" sz="1200" dirty="0"/>
              <a:t>. Hva kaller man sykdommen vanlig forkjølelse eller bronkitt?</a:t>
            </a:r>
          </a:p>
          <a:p>
            <a:r>
              <a:rPr lang="nb-NO" sz="1200" dirty="0"/>
              <a:t>I Belgia kalte de det for bronkitt - noe som man mener øker </a:t>
            </a:r>
            <a:r>
              <a:rPr lang="nb-NO" sz="1200" dirty="0" err="1"/>
              <a:t>antibiotiaforbruket</a:t>
            </a:r>
            <a:r>
              <a:rPr lang="nb-NO" sz="1200" dirty="0"/>
              <a:t> – </a:t>
            </a:r>
          </a:p>
          <a:p>
            <a:r>
              <a:rPr lang="nb-NO" sz="1200" dirty="0"/>
              <a:t>I Nederland en vanlig forkjølelse, noe medfører </a:t>
            </a:r>
            <a:r>
              <a:rPr lang="nb-NO" sz="1200" dirty="0" err="1"/>
              <a:t>midre</a:t>
            </a:r>
            <a:r>
              <a:rPr lang="nb-NO" sz="1200" dirty="0"/>
              <a:t> </a:t>
            </a:r>
            <a:r>
              <a:rPr lang="nb-NO" sz="1200" dirty="0" err="1"/>
              <a:t>antibiotikabruk</a:t>
            </a:r>
            <a:r>
              <a:rPr lang="nb-NO" sz="1200" dirty="0"/>
              <a:t> –  dette har en sammenheng og vises i følgende studie. </a:t>
            </a:r>
          </a:p>
          <a:p>
            <a:pPr defTabSz="1825783">
              <a:defRPr/>
            </a:pPr>
            <a:r>
              <a:rPr lang="nb-NO" sz="1200" dirty="0"/>
              <a:t>Hvor fort man søker lege  - har innvirkning på </a:t>
            </a:r>
            <a:r>
              <a:rPr lang="nb-NO" sz="1200" dirty="0" err="1"/>
              <a:t>antibiotikaforbruket</a:t>
            </a:r>
            <a:endParaRPr lang="nb-NO" sz="1200" dirty="0"/>
          </a:p>
          <a:p>
            <a:r>
              <a:rPr lang="nb-NO" sz="1200" dirty="0"/>
              <a:t>Dette har også en sammenheng med at vi ser at økt legesøkning fører til økt </a:t>
            </a:r>
            <a:r>
              <a:rPr lang="nb-NO" sz="1200" dirty="0" err="1"/>
              <a:t>antibiotikaforbruk</a:t>
            </a:r>
            <a:r>
              <a:rPr lang="nb-NO" sz="1200" dirty="0"/>
              <a:t> – studie utført av </a:t>
            </a:r>
            <a:r>
              <a:rPr lang="nb-NO" sz="1200" dirty="0" err="1"/>
              <a:t>Antibiotikasenteret</a:t>
            </a:r>
            <a:r>
              <a:rPr lang="nb-NO" sz="1200" dirty="0"/>
              <a:t> for primærmedisin– Kilde: Sigurd Høye ved </a:t>
            </a:r>
            <a:r>
              <a:rPr lang="nb-NO" sz="1200" dirty="0" err="1"/>
              <a:t>Antibiotikasenteret</a:t>
            </a:r>
            <a:r>
              <a:rPr lang="nb-NO" sz="1200" dirty="0"/>
              <a:t> for primærmedisin</a:t>
            </a:r>
          </a:p>
          <a:p>
            <a:endParaRPr lang="nb-NO" sz="1200" b="1" dirty="0"/>
          </a:p>
          <a:p>
            <a:r>
              <a:rPr lang="nb-NO" sz="1200" b="1" dirty="0"/>
              <a:t>Kilder: Cross-</a:t>
            </a:r>
            <a:r>
              <a:rPr lang="nb-NO" sz="1200" b="1" dirty="0" err="1"/>
              <a:t>cultural</a:t>
            </a:r>
            <a:r>
              <a:rPr lang="nb-NO" sz="1200" b="1" dirty="0"/>
              <a:t> </a:t>
            </a:r>
            <a:r>
              <a:rPr lang="nb-NO" sz="1200" b="1" dirty="0" err="1"/>
              <a:t>differences</a:t>
            </a:r>
            <a:r>
              <a:rPr lang="nb-NO" sz="1200" b="1" dirty="0"/>
              <a:t> in </a:t>
            </a:r>
            <a:r>
              <a:rPr lang="nb-NO" sz="1200" b="1" dirty="0" err="1"/>
              <a:t>lay</a:t>
            </a:r>
            <a:r>
              <a:rPr lang="nb-NO" sz="1200" b="1" dirty="0"/>
              <a:t> </a:t>
            </a:r>
            <a:r>
              <a:rPr lang="nb-NO" sz="1200" b="1" dirty="0" err="1"/>
              <a:t>attitudes</a:t>
            </a:r>
            <a:r>
              <a:rPr lang="nb-NO" sz="1200" b="1" dirty="0"/>
              <a:t> and </a:t>
            </a:r>
            <a:r>
              <a:rPr lang="nb-NO" sz="1200" b="1" dirty="0" err="1"/>
              <a:t>utilisation</a:t>
            </a:r>
            <a:r>
              <a:rPr lang="nb-NO" sz="1200" b="1" dirty="0"/>
              <a:t> </a:t>
            </a:r>
            <a:r>
              <a:rPr lang="nb-NO" sz="1200" b="1" dirty="0" err="1"/>
              <a:t>of</a:t>
            </a:r>
            <a:r>
              <a:rPr lang="nb-NO" sz="1200" b="1" dirty="0"/>
              <a:t> </a:t>
            </a:r>
            <a:r>
              <a:rPr lang="nb-NO" sz="1200" b="1" dirty="0" err="1"/>
              <a:t>antibiotics</a:t>
            </a:r>
            <a:r>
              <a:rPr lang="nb-NO" sz="1200" b="1" dirty="0"/>
              <a:t> in a </a:t>
            </a:r>
            <a:r>
              <a:rPr lang="nb-NO" sz="1200" b="1" dirty="0" err="1"/>
              <a:t>Belgian</a:t>
            </a:r>
            <a:r>
              <a:rPr lang="nb-NO" sz="1200" b="1" dirty="0"/>
              <a:t> and a Dutch city.</a:t>
            </a:r>
          </a:p>
          <a:p>
            <a:r>
              <a:rPr lang="nb-NO" sz="1200" u="sng" dirty="0" err="1">
                <a:hlinkClick r:id="rId3"/>
              </a:rPr>
              <a:t>Deschepper</a:t>
            </a:r>
            <a:r>
              <a:rPr lang="nb-NO" sz="1200" u="sng" dirty="0">
                <a:hlinkClick r:id="rId3"/>
              </a:rPr>
              <a:t> R</a:t>
            </a:r>
            <a:r>
              <a:rPr lang="nb-NO" sz="1200" baseline="30000" dirty="0"/>
              <a:t>1</a:t>
            </a:r>
            <a:r>
              <a:rPr lang="nb-NO" sz="1200" dirty="0"/>
              <a:t>, </a:t>
            </a:r>
            <a:r>
              <a:rPr lang="nb-NO" sz="1200" u="sng" dirty="0">
                <a:hlinkClick r:id="rId4"/>
              </a:rPr>
              <a:t>Vander </a:t>
            </a:r>
            <a:r>
              <a:rPr lang="nb-NO" sz="1200" u="sng" dirty="0" err="1">
                <a:hlinkClick r:id="rId4"/>
              </a:rPr>
              <a:t>Stichele</a:t>
            </a:r>
            <a:r>
              <a:rPr lang="nb-NO" sz="1200" u="sng" dirty="0">
                <a:hlinkClick r:id="rId4"/>
              </a:rPr>
              <a:t> RH</a:t>
            </a:r>
            <a:r>
              <a:rPr lang="nb-NO" sz="1200" dirty="0"/>
              <a:t>, </a:t>
            </a:r>
            <a:r>
              <a:rPr lang="nb-NO" sz="1200" u="sng" dirty="0" err="1">
                <a:hlinkClick r:id="rId5"/>
              </a:rPr>
              <a:t>Haaijer-Ruskamp</a:t>
            </a:r>
            <a:r>
              <a:rPr lang="nb-NO" sz="1200" u="sng" dirty="0">
                <a:hlinkClick r:id="rId5"/>
              </a:rPr>
              <a:t> FM</a:t>
            </a:r>
            <a:r>
              <a:rPr lang="nb-NO" sz="1200" dirty="0"/>
              <a:t>. (2002)</a:t>
            </a:r>
            <a:r>
              <a:rPr lang="nb-NO" sz="1200" b="1" dirty="0"/>
              <a:t> </a:t>
            </a:r>
            <a:endParaRPr lang="nb-NO" sz="1200" dirty="0"/>
          </a:p>
          <a:p>
            <a:pPr fontAlgn="base"/>
            <a:endParaRPr lang="nb-NO" sz="1200" dirty="0"/>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E28AD8F3-0350-44BA-933B-98872F5805AB}" type="slidenum">
              <a:rPr lang="nb-NO" smtClean="0"/>
              <a:t>14</a:t>
            </a:fld>
            <a:endParaRPr lang="nb-NO"/>
          </a:p>
        </p:txBody>
      </p:sp>
    </p:spTree>
    <p:extLst>
      <p:ext uri="{BB962C8B-B14F-4D97-AF65-F5344CB8AC3E}">
        <p14:creationId xmlns:p14="http://schemas.microsoft.com/office/powerpoint/2010/main" val="305444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dirty="0"/>
              <a:t>DETTE</a:t>
            </a:r>
            <a:r>
              <a:rPr lang="nb-NO" sz="1200" b="1" i="0" baseline="0" dirty="0"/>
              <a:t> LYSBILDET KAN FJERNES</a:t>
            </a:r>
          </a:p>
          <a:p>
            <a:endParaRPr lang="nb-NO" sz="1200" dirty="0"/>
          </a:p>
          <a:p>
            <a:r>
              <a:rPr lang="nb-NO" sz="1200" dirty="0"/>
              <a:t>Over den gule streken er det AB bruk til mennesker</a:t>
            </a:r>
          </a:p>
          <a:p>
            <a:r>
              <a:rPr lang="nb-NO" sz="1200" dirty="0"/>
              <a:t>Under til veterinærmedisin</a:t>
            </a:r>
          </a:p>
          <a:p>
            <a:r>
              <a:rPr lang="nb-NO" sz="1200" dirty="0"/>
              <a:t>Den</a:t>
            </a:r>
            <a:r>
              <a:rPr lang="nb-NO" sz="1200" baseline="0" dirty="0"/>
              <a:t> tynne blå helt nederst er til fisk</a:t>
            </a:r>
            <a:endParaRPr lang="nb-NO" sz="1200" dirty="0"/>
          </a:p>
          <a:p>
            <a:endParaRPr lang="nb-NO" sz="1200" dirty="0"/>
          </a:p>
        </p:txBody>
      </p:sp>
      <p:sp>
        <p:nvSpPr>
          <p:cNvPr id="4" name="Plassholder for lysbildenummer 3"/>
          <p:cNvSpPr>
            <a:spLocks noGrp="1"/>
          </p:cNvSpPr>
          <p:nvPr>
            <p:ph type="sldNum" sz="quarter" idx="10"/>
          </p:nvPr>
        </p:nvSpPr>
        <p:spPr/>
        <p:txBody>
          <a:bodyPr/>
          <a:lstStyle/>
          <a:p>
            <a:fld id="{E0B007A9-2E73-46C5-A2EC-3E7A9D7BC23A}" type="slidenum">
              <a:rPr lang="nb-NO" smtClean="0"/>
              <a:t>15</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004333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25783">
              <a:defRPr/>
            </a:pPr>
            <a:r>
              <a:rPr lang="nb-NO" sz="1200" b="1" dirty="0"/>
              <a:t>I mange av de europeiske landene er resistensen så stor at de ikke kan benytte </a:t>
            </a:r>
            <a:r>
              <a:rPr lang="nb-NO" sz="1200" b="1" dirty="0" err="1"/>
              <a:t>fenoxymetylpenicillin</a:t>
            </a:r>
            <a:r>
              <a:rPr lang="nb-NO" sz="1200" b="1" dirty="0"/>
              <a:t> – smalspektret penicillin</a:t>
            </a:r>
            <a:endParaRPr lang="nb-NO" sz="1200" dirty="0"/>
          </a:p>
          <a:p>
            <a:r>
              <a:rPr lang="nb-NO" sz="1200" dirty="0"/>
              <a:t>Norge er et av landene i Europa som forskriver minst antibiotika. </a:t>
            </a:r>
          </a:p>
          <a:p>
            <a:r>
              <a:rPr lang="nb-NO" sz="1200" dirty="0"/>
              <a:t>Norge har også en høy andel forskrivning av smalspektret antibiotika – vi er på</a:t>
            </a:r>
            <a:r>
              <a:rPr lang="nb-NO" sz="1200" baseline="0" dirty="0"/>
              <a:t> pallen!</a:t>
            </a:r>
            <a:endParaRPr lang="nb-NO" sz="1200" dirty="0"/>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E28AD8F3-0350-44BA-933B-98872F5805AB}" type="slidenum">
              <a:rPr lang="nb-NO" smtClean="0"/>
              <a:t>16</a:t>
            </a:fld>
            <a:endParaRPr lang="nb-NO"/>
          </a:p>
        </p:txBody>
      </p:sp>
    </p:spTree>
    <p:extLst>
      <p:ext uri="{BB962C8B-B14F-4D97-AF65-F5344CB8AC3E}">
        <p14:creationId xmlns:p14="http://schemas.microsoft.com/office/powerpoint/2010/main" val="1775190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dirty="0"/>
              <a:t>Rundt 82 % av totalt antall DDD av </a:t>
            </a:r>
            <a:r>
              <a:rPr lang="nb-NO" sz="1200" dirty="0" err="1"/>
              <a:t>antibakerielle</a:t>
            </a:r>
            <a:r>
              <a:rPr lang="nb-NO" sz="1200" dirty="0"/>
              <a:t> midler forskrives i primærhelsetjenesten, </a:t>
            </a:r>
            <a:r>
              <a:rPr lang="nb-NO" sz="1200" dirty="0" err="1"/>
              <a:t>dvs</a:t>
            </a:r>
            <a:r>
              <a:rPr lang="nb-NO" sz="1200" dirty="0"/>
              <a:t> utenfor helseinstitusjoner.  </a:t>
            </a:r>
          </a:p>
          <a:p>
            <a:r>
              <a:rPr lang="nb-NO" sz="1200" dirty="0"/>
              <a:t>I 2017 var </a:t>
            </a:r>
            <a:r>
              <a:rPr lang="nb-NO" sz="1200" dirty="0" err="1"/>
              <a:t>penicilliner</a:t>
            </a:r>
            <a:r>
              <a:rPr lang="nb-NO" sz="1200" dirty="0"/>
              <a:t> mest brukt i primærhelsetjenesten 54%</a:t>
            </a:r>
          </a:p>
          <a:p>
            <a:r>
              <a:rPr lang="nb-NO" sz="1200" dirty="0"/>
              <a:t>Tannleger forskriver rundt 5% av alle DDD i primærhelsetjenesten</a:t>
            </a:r>
          </a:p>
          <a:p>
            <a:r>
              <a:rPr lang="nb-NO" sz="1200" dirty="0" err="1"/>
              <a:t>Antibiotikasalg</a:t>
            </a:r>
            <a:r>
              <a:rPr lang="nb-NO" sz="1200" dirty="0"/>
              <a:t> til sykehus utgjorde 8% av totalt salg av antibakterielle midler til mennesker i 2017. </a:t>
            </a:r>
          </a:p>
          <a:p>
            <a:endParaRPr lang="en-US" sz="1200" dirty="0"/>
          </a:p>
          <a:p>
            <a:r>
              <a:rPr lang="en-US" sz="1200" dirty="0" err="1"/>
              <a:t>Kilde</a:t>
            </a:r>
            <a:r>
              <a:rPr lang="en-US" sz="1200" dirty="0"/>
              <a:t>: </a:t>
            </a:r>
            <a:r>
              <a:rPr lang="nl-NL" sz="1200" dirty="0"/>
              <a:t>NORM/NORM-VET 2017. </a:t>
            </a:r>
            <a:r>
              <a:rPr lang="en-GB" sz="1200" dirty="0"/>
              <a:t>Usage of Antimicrobial Agents and Occurrence of Antimicrobial Resistance in Norway. </a:t>
            </a:r>
            <a:r>
              <a:rPr lang="nb-NO" sz="1200" dirty="0"/>
              <a:t>Tromsø / Oslo 2018. ISSN:1502-2307 (</a:t>
            </a:r>
            <a:r>
              <a:rPr lang="nb-NO" sz="1200" dirty="0" err="1"/>
              <a:t>print</a:t>
            </a:r>
            <a:r>
              <a:rPr lang="nb-NO" sz="1200" dirty="0"/>
              <a:t>) / 1890-9965 (</a:t>
            </a:r>
            <a:r>
              <a:rPr lang="nb-NO" sz="1200" dirty="0" err="1"/>
              <a:t>electronic</a:t>
            </a:r>
            <a:r>
              <a:rPr lang="nb-NO" sz="1200" dirty="0"/>
              <a:t>).</a:t>
            </a:r>
          </a:p>
          <a:p>
            <a:pPr lvl="0"/>
            <a:r>
              <a:rPr lang="nb-NO" sz="1200" dirty="0"/>
              <a:t>DDD = definerte døgndoser</a:t>
            </a:r>
          </a:p>
          <a:p>
            <a:r>
              <a:rPr lang="nb-NO" sz="1200" dirty="0"/>
              <a:t>DDD-definisjon: antatt gjennomsnittlig døgndose brukt ved preparatets </a:t>
            </a:r>
            <a:r>
              <a:rPr lang="nb-NO" sz="1200" dirty="0" err="1"/>
              <a:t>hovedindikasjon</a:t>
            </a:r>
            <a:r>
              <a:rPr lang="nb-NO" sz="1200" dirty="0"/>
              <a:t> hos voksne</a:t>
            </a:r>
          </a:p>
          <a:p>
            <a:endParaRPr lang="nb-NO" sz="1200" dirty="0"/>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E28AD8F3-0350-44BA-933B-98872F5805AB}" type="slidenum">
              <a:rPr lang="nb-NO" smtClean="0"/>
              <a:t>17</a:t>
            </a:fld>
            <a:endParaRPr lang="nb-NO"/>
          </a:p>
        </p:txBody>
      </p:sp>
    </p:spTree>
    <p:extLst>
      <p:ext uri="{BB962C8B-B14F-4D97-AF65-F5344CB8AC3E}">
        <p14:creationId xmlns:p14="http://schemas.microsoft.com/office/powerpoint/2010/main" val="3999378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dirty="0"/>
              <a:t>Figuren viser </a:t>
            </a:r>
            <a:r>
              <a:rPr lang="nb-NO" sz="1200" dirty="0" err="1"/>
              <a:t>antibiotikabruken</a:t>
            </a:r>
            <a:r>
              <a:rPr lang="nb-NO" sz="1200" dirty="0"/>
              <a:t> per sykehjem på nærmest alle sykehjem i Norge rundt 2016-2020, i DDD: Definerte </a:t>
            </a:r>
            <a:r>
              <a:rPr lang="nb-NO" sz="1200" dirty="0" err="1"/>
              <a:t>DøgnDoser</a:t>
            </a:r>
            <a:r>
              <a:rPr lang="nb-NO" sz="1200" dirty="0"/>
              <a:t>. En linje pr sykehjem. Det er delt på antall liggedøgn, slik at sammenligning mellom sykehjemmene blir pålitelig.</a:t>
            </a:r>
          </a:p>
          <a:p>
            <a:endParaRPr lang="en-US" sz="1200" dirty="0"/>
          </a:p>
          <a:p>
            <a:r>
              <a:rPr lang="en-US" sz="1200" dirty="0" err="1"/>
              <a:t>Poeng</a:t>
            </a:r>
            <a:r>
              <a:rPr lang="en-US" sz="1200" dirty="0"/>
              <a:t>:</a:t>
            </a:r>
          </a:p>
          <a:p>
            <a:r>
              <a:rPr lang="en-US" sz="1200" dirty="0"/>
              <a:t>Det er </a:t>
            </a:r>
            <a:r>
              <a:rPr lang="en-US" sz="1200" dirty="0" err="1"/>
              <a:t>veldig</a:t>
            </a:r>
            <a:r>
              <a:rPr lang="en-US" sz="1200" dirty="0"/>
              <a:t> store</a:t>
            </a:r>
            <a:r>
              <a:rPr lang="en-US" sz="1200" baseline="0" dirty="0"/>
              <a:t> </a:t>
            </a:r>
            <a:r>
              <a:rPr lang="en-US" sz="1200" baseline="0" dirty="0" err="1"/>
              <a:t>forskjeller</a:t>
            </a:r>
            <a:r>
              <a:rPr lang="en-US" sz="1200" baseline="0" dirty="0"/>
              <a:t> </a:t>
            </a:r>
            <a:r>
              <a:rPr lang="en-US" sz="1200" baseline="0" dirty="0" err="1"/>
              <a:t>på</a:t>
            </a:r>
            <a:r>
              <a:rPr lang="en-US" sz="1200" baseline="0" dirty="0"/>
              <a:t> </a:t>
            </a:r>
            <a:r>
              <a:rPr lang="en-US" sz="1200" baseline="0" dirty="0" err="1"/>
              <a:t>hvor</a:t>
            </a:r>
            <a:r>
              <a:rPr lang="en-US" sz="1200" baseline="0" dirty="0"/>
              <a:t> </a:t>
            </a:r>
            <a:r>
              <a:rPr lang="en-US" sz="1200" baseline="0" dirty="0" err="1"/>
              <a:t>mye</a:t>
            </a:r>
            <a:r>
              <a:rPr lang="en-US" sz="1200" baseline="0" dirty="0"/>
              <a:t> </a:t>
            </a:r>
            <a:r>
              <a:rPr lang="en-US" sz="1200" baseline="0" dirty="0" err="1"/>
              <a:t>antibiotika</a:t>
            </a:r>
            <a:r>
              <a:rPr lang="en-US" sz="1200" baseline="0" dirty="0"/>
              <a:t> </a:t>
            </a:r>
            <a:r>
              <a:rPr lang="en-US" sz="1200" baseline="0" dirty="0" err="1"/>
              <a:t>som</a:t>
            </a:r>
            <a:r>
              <a:rPr lang="en-US" sz="1200" baseline="0" dirty="0"/>
              <a:t> </a:t>
            </a:r>
            <a:r>
              <a:rPr lang="en-US" sz="1200" baseline="0" dirty="0" err="1"/>
              <a:t>gis</a:t>
            </a:r>
            <a:r>
              <a:rPr lang="en-US" sz="1200" baseline="0" dirty="0"/>
              <a:t> </a:t>
            </a:r>
            <a:r>
              <a:rPr lang="en-US" sz="1200" baseline="0" dirty="0" err="1"/>
              <a:t>på</a:t>
            </a:r>
            <a:r>
              <a:rPr lang="en-US" sz="1200" baseline="0" dirty="0"/>
              <a:t> </a:t>
            </a:r>
            <a:r>
              <a:rPr lang="en-US" sz="1200" baseline="0" dirty="0" err="1"/>
              <a:t>ulike</a:t>
            </a:r>
            <a:r>
              <a:rPr lang="en-US" sz="1200" baseline="0" dirty="0"/>
              <a:t> </a:t>
            </a:r>
            <a:r>
              <a:rPr lang="en-US" sz="1200" baseline="0" dirty="0" err="1"/>
              <a:t>sykehjem</a:t>
            </a:r>
            <a:r>
              <a:rPr lang="en-US" sz="1200" baseline="0" dirty="0"/>
              <a:t>. </a:t>
            </a:r>
            <a:r>
              <a:rPr lang="en-US" sz="1200" b="0" baseline="0" dirty="0" err="1"/>
              <a:t>Når</a:t>
            </a:r>
            <a:r>
              <a:rPr lang="en-US" sz="1200" b="0" baseline="0" dirty="0"/>
              <a:t> det er </a:t>
            </a:r>
            <a:r>
              <a:rPr lang="en-US" sz="1200" b="0" baseline="0" dirty="0" err="1"/>
              <a:t>så</a:t>
            </a:r>
            <a:r>
              <a:rPr lang="en-US" sz="1200" b="0" baseline="0" dirty="0"/>
              <a:t> store </a:t>
            </a:r>
            <a:r>
              <a:rPr lang="en-US" sz="1200" b="0" baseline="0" dirty="0" err="1"/>
              <a:t>ulikheter</a:t>
            </a:r>
            <a:r>
              <a:rPr lang="en-US" sz="1200" b="0" baseline="0" dirty="0"/>
              <a:t> er det </a:t>
            </a:r>
            <a:r>
              <a:rPr lang="en-US" sz="1200" b="0" baseline="0" dirty="0" err="1"/>
              <a:t>også</a:t>
            </a:r>
            <a:r>
              <a:rPr lang="en-US" sz="1200" b="0" baseline="0" dirty="0"/>
              <a:t> rom for store </a:t>
            </a:r>
            <a:r>
              <a:rPr lang="en-US" sz="1200" b="0" baseline="0" dirty="0" err="1"/>
              <a:t>forbedringer</a:t>
            </a:r>
            <a:r>
              <a:rPr lang="en-US" sz="1200" b="0" baseline="0" dirty="0"/>
              <a:t>. Her </a:t>
            </a:r>
            <a:r>
              <a:rPr lang="en-US" sz="1200" b="0" baseline="0" dirty="0" err="1"/>
              <a:t>kan</a:t>
            </a:r>
            <a:r>
              <a:rPr lang="en-US" sz="1200" b="0" baseline="0" dirty="0"/>
              <a:t> </a:t>
            </a:r>
            <a:r>
              <a:rPr lang="en-US" sz="1200" b="0" baseline="0" dirty="0" err="1"/>
              <a:t>dere</a:t>
            </a:r>
            <a:r>
              <a:rPr lang="en-US" sz="1200" b="0" baseline="0" dirty="0"/>
              <a:t> </a:t>
            </a:r>
            <a:r>
              <a:rPr lang="en-US" sz="1200" b="0" baseline="0" dirty="0" err="1"/>
              <a:t>sykepleiere</a:t>
            </a:r>
            <a:r>
              <a:rPr lang="en-US" sz="1200" b="0" baseline="0" dirty="0"/>
              <a:t> </a:t>
            </a:r>
            <a:r>
              <a:rPr lang="en-US" sz="1200" b="0" baseline="0" dirty="0" err="1"/>
              <a:t>bidra</a:t>
            </a:r>
            <a:r>
              <a:rPr lang="en-US" sz="1200" b="0" baseline="0" dirty="0"/>
              <a:t>.</a:t>
            </a:r>
          </a:p>
          <a:p>
            <a:r>
              <a:rPr lang="en-US" sz="1200" b="0" baseline="0" dirty="0"/>
              <a:t>Graf </a:t>
            </a:r>
            <a:r>
              <a:rPr lang="en-US" sz="1200" b="0" baseline="0" dirty="0" err="1"/>
              <a:t>er</a:t>
            </a:r>
            <a:r>
              <a:rPr lang="en-US" sz="1200" b="0" baseline="0" dirty="0"/>
              <a:t> </a:t>
            </a:r>
            <a:r>
              <a:rPr lang="en-US" sz="1200" b="0" baseline="0" dirty="0" err="1"/>
              <a:t>hentet</a:t>
            </a:r>
            <a:r>
              <a:rPr lang="en-US" sz="1200" b="0" baseline="0" dirty="0"/>
              <a:t> </a:t>
            </a:r>
            <a:r>
              <a:rPr lang="en-US" sz="1200" b="0" baseline="0" dirty="0" err="1"/>
              <a:t>fra</a:t>
            </a:r>
            <a:r>
              <a:rPr lang="en-US" sz="1200" b="0" baseline="0" dirty="0"/>
              <a:t> </a:t>
            </a:r>
            <a:r>
              <a:rPr lang="nb-NO" sz="1200" dirty="0"/>
              <a:t>NORM/NORM-VET 2019. </a:t>
            </a:r>
            <a:r>
              <a:rPr lang="nb-NO" sz="1200" dirty="0" err="1"/>
              <a:t>Usage</a:t>
            </a:r>
            <a:r>
              <a:rPr lang="nb-NO" sz="1200" dirty="0"/>
              <a:t> of Antimicrobial Agents and </a:t>
            </a:r>
            <a:r>
              <a:rPr lang="nb-NO" sz="1200" dirty="0" err="1"/>
              <a:t>Occurrence</a:t>
            </a:r>
            <a:r>
              <a:rPr lang="nb-NO" sz="1200" dirty="0"/>
              <a:t> of Antimicrobial </a:t>
            </a:r>
            <a:r>
              <a:rPr lang="nb-NO" sz="1200" dirty="0" err="1"/>
              <a:t>Resistance</a:t>
            </a:r>
            <a:r>
              <a:rPr lang="nb-NO" sz="1200" dirty="0"/>
              <a:t> in Norway. Tromsø / Oslo 2020. ISSN:1502-2307 (</a:t>
            </a:r>
            <a:r>
              <a:rPr lang="nb-NO" sz="1200" dirty="0" err="1"/>
              <a:t>print</a:t>
            </a:r>
            <a:r>
              <a:rPr lang="nb-NO" sz="1200" dirty="0"/>
              <a:t>) / 1890-9965 (</a:t>
            </a:r>
            <a:r>
              <a:rPr lang="nb-NO" sz="1200" dirty="0" err="1"/>
              <a:t>electronic</a:t>
            </a:r>
            <a:r>
              <a:rPr lang="nb-NO" sz="1200" dirty="0"/>
              <a:t>).</a:t>
            </a:r>
            <a:endParaRPr lang="en-US" sz="1200" b="0" baseline="0" dirty="0"/>
          </a:p>
          <a:p>
            <a:endParaRPr lang="en-US" sz="1200" dirty="0"/>
          </a:p>
        </p:txBody>
      </p:sp>
      <p:sp>
        <p:nvSpPr>
          <p:cNvPr id="4" name="Slide Number Placeholder 3"/>
          <p:cNvSpPr>
            <a:spLocks noGrp="1"/>
          </p:cNvSpPr>
          <p:nvPr>
            <p:ph type="sldNum" sz="quarter" idx="10"/>
          </p:nvPr>
        </p:nvSpPr>
        <p:spPr/>
        <p:txBody>
          <a:bodyPr/>
          <a:lstStyle/>
          <a:p>
            <a:fld id="{57D46B6D-5B73-7A4C-984B-75E154DA9EA3}" type="slidenum">
              <a:rPr lang="en-US" smtClean="0"/>
              <a:t>18</a:t>
            </a:fld>
            <a:endParaRPr lang="en-US" dirty="0"/>
          </a:p>
        </p:txBody>
      </p:sp>
    </p:spTree>
    <p:extLst>
      <p:ext uri="{BB962C8B-B14F-4D97-AF65-F5344CB8AC3E}">
        <p14:creationId xmlns:p14="http://schemas.microsoft.com/office/powerpoint/2010/main" val="3047972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dirty="0"/>
              <a:t>Denne figuren viser </a:t>
            </a:r>
            <a:r>
              <a:rPr lang="nb-NO" sz="1200" dirty="0" err="1"/>
              <a:t>antibiotikabruken</a:t>
            </a:r>
            <a:r>
              <a:rPr lang="nb-NO" sz="1200" dirty="0"/>
              <a:t> utenfor institusjon, altså i hovedsak fastlegepraksis og legevakt</a:t>
            </a:r>
            <a:r>
              <a:rPr lang="nb-NO" sz="1200" baseline="0" dirty="0"/>
              <a:t> – antall </a:t>
            </a:r>
            <a:r>
              <a:rPr lang="nb-NO" sz="1200" baseline="0" dirty="0" err="1"/>
              <a:t>antibiotikaresepter</a:t>
            </a:r>
            <a:r>
              <a:rPr lang="nb-NO" sz="1200" baseline="0" dirty="0"/>
              <a:t> pr 1000 innbyggere i 2019. Det er et nasjonalt mål at bruken skal ned til 250 resepter pr 1000 innbyggere, altså 1 resept pr fjerde innbygger årlig. I 2019 var tallene </a:t>
            </a:r>
            <a:r>
              <a:rPr lang="nb-NO" sz="1200" baseline="0" dirty="0" err="1"/>
              <a:t>ca</a:t>
            </a:r>
            <a:r>
              <a:rPr lang="nb-NO" sz="1200" baseline="0" dirty="0"/>
              <a:t> 350 i Vestfold og Telemark, og </a:t>
            </a:r>
            <a:r>
              <a:rPr lang="nb-NO" sz="1200" baseline="0" dirty="0" err="1"/>
              <a:t>ca</a:t>
            </a:r>
            <a:r>
              <a:rPr lang="nb-NO" sz="1200" baseline="0" dirty="0"/>
              <a:t> 290 i Troms og Finnmark.</a:t>
            </a:r>
          </a:p>
          <a:p>
            <a:endParaRPr lang="nb-NO" sz="1200" baseline="0" dirty="0"/>
          </a:p>
          <a:p>
            <a:r>
              <a:rPr lang="en-US" sz="1200" dirty="0"/>
              <a:t>To </a:t>
            </a:r>
            <a:r>
              <a:rPr lang="en-US" sz="1200" dirty="0" err="1"/>
              <a:t>poeng</a:t>
            </a:r>
            <a:r>
              <a:rPr lang="en-US" sz="1200" dirty="0"/>
              <a:t>:</a:t>
            </a:r>
          </a:p>
          <a:p>
            <a:pPr marL="228600" indent="-228600">
              <a:buAutoNum type="arabicPeriod"/>
            </a:pPr>
            <a:r>
              <a:rPr lang="en-US" sz="1200" dirty="0"/>
              <a:t>Det er </a:t>
            </a:r>
            <a:r>
              <a:rPr lang="en-US" sz="1200" dirty="0" err="1"/>
              <a:t>høyere</a:t>
            </a:r>
            <a:r>
              <a:rPr lang="en-US" sz="1200" dirty="0"/>
              <a:t> </a:t>
            </a:r>
            <a:r>
              <a:rPr lang="en-US" sz="1200" dirty="0" err="1"/>
              <a:t>bruk</a:t>
            </a:r>
            <a:r>
              <a:rPr lang="en-US" sz="1200" dirty="0"/>
              <a:t> </a:t>
            </a:r>
            <a:r>
              <a:rPr lang="en-US" sz="1200" dirty="0" err="1"/>
              <a:t>enn</a:t>
            </a:r>
            <a:r>
              <a:rPr lang="en-US" sz="1200" dirty="0"/>
              <a:t> </a:t>
            </a:r>
            <a:r>
              <a:rPr lang="en-US" sz="1200" dirty="0" err="1"/>
              <a:t>ønskelig</a:t>
            </a:r>
            <a:endParaRPr lang="en-US" sz="1200" dirty="0"/>
          </a:p>
          <a:p>
            <a:pPr marL="228600" indent="-228600">
              <a:buAutoNum type="arabicPeriod"/>
            </a:pPr>
            <a:r>
              <a:rPr lang="en-US" sz="1200" dirty="0"/>
              <a:t>Det er </a:t>
            </a:r>
            <a:r>
              <a:rPr lang="en-US" sz="1200" dirty="0" err="1"/>
              <a:t>en</a:t>
            </a:r>
            <a:r>
              <a:rPr lang="en-US" sz="1200" dirty="0"/>
              <a:t> god del </a:t>
            </a:r>
            <a:r>
              <a:rPr lang="en-US" sz="1200" dirty="0" err="1"/>
              <a:t>variasjon</a:t>
            </a:r>
            <a:r>
              <a:rPr lang="en-US" sz="1200" dirty="0"/>
              <a:t> </a:t>
            </a:r>
            <a:r>
              <a:rPr lang="en-US" sz="1200" dirty="0" err="1"/>
              <a:t>mellom</a:t>
            </a:r>
            <a:r>
              <a:rPr lang="en-US" sz="1200" dirty="0"/>
              <a:t> </a:t>
            </a:r>
            <a:r>
              <a:rPr lang="en-US" sz="1200" dirty="0" err="1"/>
              <a:t>fylkene</a:t>
            </a:r>
            <a:r>
              <a:rPr lang="en-US" sz="1200" dirty="0"/>
              <a:t>. </a:t>
            </a:r>
            <a:r>
              <a:rPr lang="en-US" sz="1200" dirty="0" err="1"/>
              <a:t>Hvis</a:t>
            </a:r>
            <a:r>
              <a:rPr lang="en-US" sz="1200" dirty="0"/>
              <a:t> vi </a:t>
            </a:r>
            <a:r>
              <a:rPr lang="en-US" sz="1200" dirty="0" err="1"/>
              <a:t>hadde</a:t>
            </a:r>
            <a:r>
              <a:rPr lang="en-US" sz="1200" dirty="0"/>
              <a:t> sett </a:t>
            </a:r>
            <a:r>
              <a:rPr lang="en-US" sz="1200" dirty="0" err="1"/>
              <a:t>på</a:t>
            </a:r>
            <a:r>
              <a:rPr lang="en-US" sz="1200" dirty="0"/>
              <a:t> </a:t>
            </a:r>
            <a:r>
              <a:rPr lang="en-US" sz="1200" dirty="0" err="1"/>
              <a:t>kommunenivå</a:t>
            </a:r>
            <a:r>
              <a:rPr lang="en-US" sz="1200" dirty="0"/>
              <a:t>, </a:t>
            </a:r>
            <a:r>
              <a:rPr lang="en-US" sz="1200" dirty="0" err="1"/>
              <a:t>ville</a:t>
            </a:r>
            <a:r>
              <a:rPr lang="en-US" sz="1200" dirty="0"/>
              <a:t> </a:t>
            </a:r>
            <a:r>
              <a:rPr lang="en-US" sz="1200" dirty="0" err="1"/>
              <a:t>variasjonen</a:t>
            </a:r>
            <a:r>
              <a:rPr lang="en-US" sz="1200" dirty="0"/>
              <a:t> </a:t>
            </a:r>
            <a:r>
              <a:rPr lang="en-US" sz="1200" dirty="0" err="1"/>
              <a:t>vært</a:t>
            </a:r>
            <a:r>
              <a:rPr lang="en-US" sz="1200" dirty="0"/>
              <a:t> </a:t>
            </a:r>
            <a:r>
              <a:rPr lang="en-US" sz="1200" dirty="0" err="1"/>
              <a:t>enda</a:t>
            </a:r>
            <a:r>
              <a:rPr lang="en-US" sz="1200" dirty="0"/>
              <a:t> </a:t>
            </a:r>
            <a:r>
              <a:rPr lang="en-US" sz="1200" dirty="0" err="1"/>
              <a:t>større</a:t>
            </a:r>
            <a:r>
              <a:rPr lang="en-US" sz="1200" dirty="0"/>
              <a:t>. Dette </a:t>
            </a:r>
            <a:r>
              <a:rPr lang="en-US" sz="1200" dirty="0" err="1"/>
              <a:t>tyder</a:t>
            </a:r>
            <a:r>
              <a:rPr lang="en-US" sz="1200" dirty="0"/>
              <a:t> </a:t>
            </a:r>
            <a:r>
              <a:rPr lang="en-US" sz="1200" dirty="0" err="1"/>
              <a:t>på</a:t>
            </a:r>
            <a:r>
              <a:rPr lang="en-US" sz="1200" dirty="0"/>
              <a:t> at </a:t>
            </a:r>
            <a:r>
              <a:rPr lang="en-US" sz="1200" dirty="0" err="1"/>
              <a:t>bruken</a:t>
            </a:r>
            <a:r>
              <a:rPr lang="en-US" sz="1200" baseline="0" dirty="0"/>
              <a:t> </a:t>
            </a:r>
            <a:r>
              <a:rPr lang="en-US" sz="1200" baseline="0" dirty="0" err="1"/>
              <a:t>kan</a:t>
            </a:r>
            <a:r>
              <a:rPr lang="en-US" sz="1200" baseline="0" dirty="0"/>
              <a:t> </a:t>
            </a:r>
            <a:r>
              <a:rPr lang="en-US" sz="1200" baseline="0" dirty="0" err="1"/>
              <a:t>forbedres</a:t>
            </a:r>
            <a:r>
              <a:rPr lang="en-US" sz="1200" baseline="0" dirty="0"/>
              <a:t>.</a:t>
            </a:r>
          </a:p>
          <a:p>
            <a:endParaRPr lang="en-US" dirty="0"/>
          </a:p>
        </p:txBody>
      </p:sp>
      <p:sp>
        <p:nvSpPr>
          <p:cNvPr id="4" name="Slide Number Placeholder 3"/>
          <p:cNvSpPr>
            <a:spLocks noGrp="1"/>
          </p:cNvSpPr>
          <p:nvPr>
            <p:ph type="sldNum" sz="quarter" idx="10"/>
          </p:nvPr>
        </p:nvSpPr>
        <p:spPr/>
        <p:txBody>
          <a:bodyPr/>
          <a:lstStyle/>
          <a:p>
            <a:fld id="{57D46B6D-5B73-7A4C-984B-75E154DA9EA3}" type="slidenum">
              <a:rPr lang="en-US" smtClean="0"/>
              <a:t>19</a:t>
            </a:fld>
            <a:endParaRPr lang="en-US" dirty="0"/>
          </a:p>
        </p:txBody>
      </p:sp>
    </p:spTree>
    <p:extLst>
      <p:ext uri="{BB962C8B-B14F-4D97-AF65-F5344CB8AC3E}">
        <p14:creationId xmlns:p14="http://schemas.microsoft.com/office/powerpoint/2010/main" val="903299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dirty="0"/>
              <a:t>Denne figuren viser fordelingen av </a:t>
            </a:r>
            <a:r>
              <a:rPr lang="nb-NO" sz="1200" dirty="0" err="1"/>
              <a:t>antibiotikabruken</a:t>
            </a:r>
            <a:r>
              <a:rPr lang="nb-NO" sz="1200" dirty="0"/>
              <a:t> delt på alder og kjønn i Norge på et år. De minste</a:t>
            </a:r>
            <a:r>
              <a:rPr lang="nb-NO" sz="1200" baseline="0" dirty="0"/>
              <a:t> barna bruker en del, lite i barnealder og så økning i ungdommen. </a:t>
            </a:r>
          </a:p>
          <a:p>
            <a:r>
              <a:rPr lang="nb-NO" sz="1200" baseline="0" dirty="0"/>
              <a:t>Markant kjønnsforskjell fra 20-50 år, deretter økning hos de eldre og stadig kjønnsforskjell.  Hva kan være årsaken til den store kjønnsforskjellen i alder 20-50 år?  </a:t>
            </a:r>
          </a:p>
          <a:p>
            <a:r>
              <a:rPr lang="nb-NO" sz="1200" baseline="0" dirty="0"/>
              <a:t>En del forklares av urinveisinfeksjoner, men kvinner har også mer </a:t>
            </a:r>
            <a:r>
              <a:rPr lang="nb-NO" sz="1200" baseline="0" dirty="0" err="1"/>
              <a:t>antibiotikabruk</a:t>
            </a:r>
            <a:r>
              <a:rPr lang="nb-NO" sz="1200" baseline="0" dirty="0"/>
              <a:t> for luftveisinfeksjoner</a:t>
            </a:r>
          </a:p>
          <a:p>
            <a:r>
              <a:rPr lang="nb-NO" sz="1200" dirty="0"/>
              <a:t>Kvinner</a:t>
            </a:r>
            <a:r>
              <a:rPr lang="nb-NO" sz="1200" baseline="0" dirty="0"/>
              <a:t> og menn i de 3 nordligste fylkene ligger 10% lavere enn resten av landet. Hva kan årsaken være? Hvor mye spiller geografi med lengre avstander til legekontor inn? Har nordlendinger en annen legesøkningsadferd?</a:t>
            </a:r>
            <a:endParaRPr lang="nb-NO" sz="1200" dirty="0"/>
          </a:p>
          <a:p>
            <a:r>
              <a:rPr lang="nb-NO" sz="1200" b="0" dirty="0"/>
              <a:t>Vi ser en plutselig økning rundt 18/19 års alderen – hvorfor? </a:t>
            </a:r>
          </a:p>
          <a:p>
            <a:r>
              <a:rPr lang="nb-NO" sz="1200" b="0" dirty="0"/>
              <a:t>Russetiden ser man fører til en økt og uforsvarlig bruk av antibiotika. </a:t>
            </a:r>
          </a:p>
          <a:p>
            <a:r>
              <a:rPr lang="nb-NO" sz="1200" b="0" dirty="0"/>
              <a:t>Hvorfor bruker kvinner mer antibiotika enn menn?</a:t>
            </a:r>
          </a:p>
          <a:p>
            <a:r>
              <a:rPr lang="nb-NO" sz="1200" b="0" dirty="0"/>
              <a:t> Hva tror dere? </a:t>
            </a:r>
          </a:p>
          <a:p>
            <a:r>
              <a:rPr lang="nb-NO" sz="1200" b="0" dirty="0"/>
              <a:t>Mer kontakt med barn og smitte enn menn via både yrker og egne barn? </a:t>
            </a:r>
          </a:p>
          <a:p>
            <a:r>
              <a:rPr lang="nb-NO" sz="1200" b="0" dirty="0"/>
              <a:t>Kvinner går oftere til legen ?</a:t>
            </a:r>
          </a:p>
          <a:p>
            <a:endParaRPr lang="nb-NO" sz="1600" b="0" dirty="0"/>
          </a:p>
        </p:txBody>
      </p:sp>
      <p:sp>
        <p:nvSpPr>
          <p:cNvPr id="4" name="Slide Number Placeholder 3"/>
          <p:cNvSpPr>
            <a:spLocks noGrp="1"/>
          </p:cNvSpPr>
          <p:nvPr>
            <p:ph type="sldNum" sz="quarter" idx="10"/>
          </p:nvPr>
        </p:nvSpPr>
        <p:spPr/>
        <p:txBody>
          <a:bodyPr/>
          <a:lstStyle/>
          <a:p>
            <a:fld id="{E28AD8F3-0350-44BA-933B-98872F5805AB}" type="slidenum">
              <a:rPr lang="nb-NO" smtClean="0"/>
              <a:t>20</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906332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Store forskjeller mellom land - Lav AMR i Norge sammenlignet med andre land, men AMR er økende. </a:t>
            </a:r>
            <a:r>
              <a:rPr lang="nb-NO" sz="1200" dirty="0" err="1"/>
              <a:t>Staphylococcus</a:t>
            </a:r>
            <a:r>
              <a:rPr lang="nb-NO" sz="1200" dirty="0"/>
              <a:t> </a:t>
            </a:r>
            <a:r>
              <a:rPr lang="nb-NO" sz="1200" dirty="0" err="1"/>
              <a:t>aureus</a:t>
            </a:r>
            <a:r>
              <a:rPr lang="nb-NO" sz="1200" dirty="0"/>
              <a:t>, </a:t>
            </a:r>
            <a:r>
              <a:rPr lang="en-GB" sz="1200" dirty="0" err="1"/>
              <a:t>Andel</a:t>
            </a:r>
            <a:r>
              <a:rPr lang="en-GB" sz="1200" dirty="0"/>
              <a:t> </a:t>
            </a:r>
            <a:r>
              <a:rPr lang="en-GB" sz="1200" dirty="0" err="1"/>
              <a:t>av</a:t>
            </a:r>
            <a:r>
              <a:rPr lang="en-GB" sz="1200" dirty="0"/>
              <a:t> </a:t>
            </a:r>
            <a:r>
              <a:rPr lang="en-GB" sz="1200" dirty="0" err="1"/>
              <a:t>blodprøveisolater</a:t>
            </a:r>
            <a:r>
              <a:rPr lang="en-GB" sz="1200" dirty="0"/>
              <a:t> med </a:t>
            </a:r>
            <a:r>
              <a:rPr lang="en-GB" sz="1200" dirty="0" err="1"/>
              <a:t>resistens</a:t>
            </a:r>
            <a:r>
              <a:rPr lang="en-GB" sz="1200" dirty="0"/>
              <a:t> mot </a:t>
            </a:r>
            <a:r>
              <a:rPr lang="en-GB" sz="1200" dirty="0" err="1"/>
              <a:t>meticillin</a:t>
            </a:r>
            <a:r>
              <a:rPr lang="en-GB" sz="1200" dirty="0"/>
              <a:t> (MRSA).</a:t>
            </a:r>
            <a:r>
              <a:rPr lang="en-GB" sz="1200" baseline="0" dirty="0"/>
              <a:t> </a:t>
            </a:r>
            <a:r>
              <a:rPr lang="nb-NO" sz="1200" dirty="0"/>
              <a:t>Det er en klar sammenheng mellom bruk av bredspektret antibiotika og utvikling av resistente mikrober i en populasjon. Norge er et av landene i Europa som forskriver minst antibiotika. Norge har også en høy andel forskrivning av smalspektret antibiotika. </a:t>
            </a:r>
          </a:p>
          <a:p>
            <a:r>
              <a:rPr lang="nb-NO" sz="1200" dirty="0"/>
              <a:t>Dette er nok mye av grunnen til at vi fortsatt har forholdvis lite </a:t>
            </a:r>
            <a:r>
              <a:rPr lang="nb-NO" sz="1200" dirty="0" err="1"/>
              <a:t>antibiotikaresistens</a:t>
            </a:r>
            <a:r>
              <a:rPr lang="nb-NO" sz="1200" dirty="0"/>
              <a:t> sammenliknet med andre </a:t>
            </a:r>
            <a:r>
              <a:rPr lang="nb-NO" sz="1200" dirty="0" err="1"/>
              <a:t>land.Fordi</a:t>
            </a:r>
            <a:r>
              <a:rPr lang="nb-NO" sz="1200" dirty="0"/>
              <a:t> vi tradisjonelt sett har vært flinke til å ikke benytte så mye bredspektret antibiotika og fordi vi har hatt og har et mindre forbruk så har vi er relativt lav resistens i Norge sammenlignet med resten av Europa. </a:t>
            </a:r>
            <a:r>
              <a:rPr lang="nb-NO" sz="1200" b="1" dirty="0"/>
              <a:t>Så det hjelpe allikevel hva vi gjør lokalt – det er med å bevare den nåværende situasjonen. </a:t>
            </a:r>
            <a:r>
              <a:rPr lang="nb-NO" sz="1200" dirty="0" err="1"/>
              <a:t>Antibiotikaresistens</a:t>
            </a:r>
            <a:r>
              <a:rPr lang="nb-NO" sz="1200" dirty="0"/>
              <a:t> er fortsatt et begrenset problem i Norge, men vi ser en økning.</a:t>
            </a:r>
            <a:r>
              <a:rPr lang="nb-NO" sz="1200" baseline="0" dirty="0"/>
              <a:t> </a:t>
            </a:r>
            <a:r>
              <a:rPr lang="nb-NO" sz="1200" b="1" dirty="0">
                <a:solidFill>
                  <a:srgbClr val="219993"/>
                </a:solidFill>
              </a:rPr>
              <a:t>Relativt lav </a:t>
            </a:r>
            <a:r>
              <a:rPr lang="nb-NO" sz="1200" b="1" dirty="0" err="1">
                <a:solidFill>
                  <a:srgbClr val="219993"/>
                </a:solidFill>
              </a:rPr>
              <a:t>antibiotikaresistens</a:t>
            </a:r>
            <a:r>
              <a:rPr lang="nb-NO" sz="1200" b="1" dirty="0">
                <a:solidFill>
                  <a:srgbClr val="219993"/>
                </a:solidFill>
              </a:rPr>
              <a:t> i Norge,</a:t>
            </a:r>
            <a:r>
              <a:rPr lang="nb-NO" sz="1200" b="1" baseline="0" dirty="0">
                <a:solidFill>
                  <a:srgbClr val="219993"/>
                </a:solidFill>
              </a:rPr>
              <a:t> </a:t>
            </a:r>
            <a:r>
              <a:rPr lang="nb-NO" sz="1200" b="1" dirty="0">
                <a:solidFill>
                  <a:srgbClr val="219993"/>
                </a:solidFill>
              </a:rPr>
              <a:t>men også i Norge øker forekomst av resistens</a:t>
            </a:r>
            <a:endParaRPr lang="nb-NO" sz="1200" dirty="0"/>
          </a:p>
          <a:p>
            <a:r>
              <a:rPr lang="nb-NO" sz="1200" dirty="0"/>
              <a:t>En stor bekymring internasjonalt er det vi kaller ESBL, som står for </a:t>
            </a:r>
            <a:r>
              <a:rPr lang="en-GB" sz="1200" dirty="0"/>
              <a:t>extended spectrum </a:t>
            </a:r>
            <a:r>
              <a:rPr lang="en-GB" sz="1200" dirty="0" err="1"/>
              <a:t>betalactamase</a:t>
            </a:r>
            <a:r>
              <a:rPr lang="en-GB" sz="1200" dirty="0"/>
              <a:t>. </a:t>
            </a:r>
            <a:r>
              <a:rPr lang="en-GB" sz="1200" dirty="0" err="1"/>
              <a:t>Økningen</a:t>
            </a:r>
            <a:r>
              <a:rPr lang="en-GB" sz="1200" dirty="0"/>
              <a:t> </a:t>
            </a:r>
            <a:r>
              <a:rPr lang="en-GB" sz="1200" dirty="0" err="1"/>
              <a:t>gjenspeiler</a:t>
            </a:r>
            <a:r>
              <a:rPr lang="en-GB" sz="1200" dirty="0"/>
              <a:t> </a:t>
            </a:r>
            <a:r>
              <a:rPr lang="en-GB" sz="1200" dirty="0" err="1"/>
              <a:t>trolig</a:t>
            </a:r>
            <a:r>
              <a:rPr lang="en-GB" sz="1200" dirty="0"/>
              <a:t> den </a:t>
            </a:r>
            <a:r>
              <a:rPr lang="en-GB" sz="1200" dirty="0" err="1"/>
              <a:t>internasjonale</a:t>
            </a:r>
            <a:r>
              <a:rPr lang="en-GB" sz="1200" dirty="0"/>
              <a:t> </a:t>
            </a:r>
            <a:r>
              <a:rPr lang="en-GB" sz="1200" dirty="0" err="1"/>
              <a:t>epidemiologien</a:t>
            </a:r>
            <a:r>
              <a:rPr lang="en-GB" sz="1200" dirty="0"/>
              <a:t> </a:t>
            </a:r>
            <a:r>
              <a:rPr lang="en-GB" sz="1200" dirty="0" err="1"/>
              <a:t>og</a:t>
            </a:r>
            <a:r>
              <a:rPr lang="en-GB" sz="1200" dirty="0"/>
              <a:t> </a:t>
            </a:r>
            <a:r>
              <a:rPr lang="en-GB" sz="1200" dirty="0" err="1"/>
              <a:t>reisevirksomhet</a:t>
            </a:r>
            <a:r>
              <a:rPr lang="en-GB" sz="1200" dirty="0"/>
              <a:t> </a:t>
            </a:r>
            <a:r>
              <a:rPr lang="en-GB" sz="1200" dirty="0" err="1"/>
              <a:t>blant</a:t>
            </a:r>
            <a:r>
              <a:rPr lang="en-GB" sz="1200" dirty="0"/>
              <a:t> </a:t>
            </a:r>
            <a:r>
              <a:rPr lang="en-GB" sz="1200" dirty="0" err="1"/>
              <a:t>nordmenn</a:t>
            </a:r>
            <a:endParaRPr lang="en-GB" sz="1200" dirty="0"/>
          </a:p>
          <a:p>
            <a:r>
              <a:rPr lang="en-GB" sz="1200" dirty="0"/>
              <a:t> </a:t>
            </a:r>
            <a:r>
              <a:rPr lang="nb-NO" sz="1200" dirty="0"/>
              <a:t>I praksis betyr det at bakterien har resistensmekanismer som hemmer effekten av de vanligste typene av antibiotika. </a:t>
            </a:r>
          </a:p>
          <a:p>
            <a:endParaRPr lang="nb-NO" sz="1200" b="1"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8AD8F3-0350-44BA-933B-98872F5805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41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2</a:t>
            </a:fld>
            <a:endParaRPr lang="nb-NO"/>
          </a:p>
        </p:txBody>
      </p:sp>
    </p:spTree>
    <p:extLst>
      <p:ext uri="{BB962C8B-B14F-4D97-AF65-F5344CB8AC3E}">
        <p14:creationId xmlns:p14="http://schemas.microsoft.com/office/powerpoint/2010/main" val="1232969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200" dirty="0"/>
              <a:t>Antibiotikaresistens er fortsatt et begrenset problem i Norge, men vi ser en økning forekomst av resistens</a:t>
            </a:r>
          </a:p>
          <a:p>
            <a:r>
              <a:rPr lang="nb-NO" sz="1200" dirty="0"/>
              <a:t>En stor bekymring internasjonalt er det vi kaller ESBL,</a:t>
            </a:r>
            <a:r>
              <a:rPr lang="nb-NO" sz="1200" baseline="0" dirty="0"/>
              <a:t> som står for </a:t>
            </a:r>
            <a:r>
              <a:rPr lang="en-GB" sz="1200" dirty="0"/>
              <a:t>extended spectrum </a:t>
            </a:r>
            <a:r>
              <a:rPr lang="en-GB" sz="1200" dirty="0" err="1"/>
              <a:t>betalactamase</a:t>
            </a:r>
            <a:r>
              <a:rPr lang="en-GB" sz="1200" dirty="0"/>
              <a:t>. </a:t>
            </a:r>
            <a:r>
              <a:rPr lang="nb-NO" sz="1200" dirty="0"/>
              <a:t>I praksis betyr det at bakterien har resistensmekanismer som hemmer effekten av de vanligste typene av antibiotika. </a:t>
            </a:r>
          </a:p>
          <a:p>
            <a:r>
              <a:rPr lang="nb-NO" sz="1200" dirty="0"/>
              <a:t>Her ser dere at fortsatt er det</a:t>
            </a:r>
            <a:r>
              <a:rPr lang="nb-NO" sz="1200" baseline="0" dirty="0"/>
              <a:t> relativt få av </a:t>
            </a:r>
            <a:r>
              <a:rPr lang="en-GB" sz="1200" i="1" dirty="0"/>
              <a:t>Escherichia coli </a:t>
            </a:r>
            <a:r>
              <a:rPr lang="en-GB" sz="1200" dirty="0"/>
              <a:t>og </a:t>
            </a:r>
            <a:r>
              <a:rPr lang="en-GB" sz="1200" i="1" dirty="0" err="1"/>
              <a:t>Klebsiella</a:t>
            </a:r>
            <a:r>
              <a:rPr lang="en-GB" sz="1200" i="1" dirty="0"/>
              <a:t> </a:t>
            </a:r>
            <a:r>
              <a:rPr lang="en-GB" sz="1200" dirty="0" err="1"/>
              <a:t>spp</a:t>
            </a:r>
            <a:r>
              <a:rPr lang="en-GB" sz="1200" dirty="0"/>
              <a:t> </a:t>
            </a:r>
            <a:r>
              <a:rPr lang="en-GB" sz="1200" dirty="0" err="1"/>
              <a:t>isolert</a:t>
            </a:r>
            <a:r>
              <a:rPr lang="en-GB" sz="1200" dirty="0"/>
              <a:t> </a:t>
            </a:r>
            <a:r>
              <a:rPr lang="en-GB" sz="1200" dirty="0" err="1"/>
              <a:t>fra</a:t>
            </a:r>
            <a:r>
              <a:rPr lang="en-GB" sz="1200" dirty="0"/>
              <a:t> </a:t>
            </a:r>
            <a:r>
              <a:rPr lang="en-GB" sz="1200" dirty="0" err="1"/>
              <a:t>blod</a:t>
            </a:r>
            <a:r>
              <a:rPr lang="en-GB" sz="1200" dirty="0"/>
              <a:t> </a:t>
            </a:r>
            <a:r>
              <a:rPr lang="en-GB" sz="1200" dirty="0" err="1"/>
              <a:t>og</a:t>
            </a:r>
            <a:r>
              <a:rPr lang="en-GB" sz="1200" dirty="0"/>
              <a:t> </a:t>
            </a:r>
            <a:r>
              <a:rPr lang="en-GB" sz="1200" dirty="0" err="1"/>
              <a:t>urin</a:t>
            </a:r>
            <a:r>
              <a:rPr lang="en-GB" sz="1200" dirty="0"/>
              <a:t> </a:t>
            </a:r>
            <a:r>
              <a:rPr lang="en-GB" sz="1200" dirty="0" err="1"/>
              <a:t>i</a:t>
            </a:r>
            <a:r>
              <a:rPr lang="en-GB" sz="1200" dirty="0"/>
              <a:t> Norge, men </a:t>
            </a:r>
            <a:r>
              <a:rPr lang="en-GB" sz="1200" dirty="0" err="1"/>
              <a:t>det</a:t>
            </a:r>
            <a:r>
              <a:rPr lang="en-GB" sz="1200" baseline="0" dirty="0"/>
              <a:t> </a:t>
            </a:r>
            <a:r>
              <a:rPr lang="en-GB" sz="1200" baseline="0" dirty="0" err="1"/>
              <a:t>er</a:t>
            </a:r>
            <a:r>
              <a:rPr lang="en-GB" sz="1200" baseline="0" dirty="0"/>
              <a:t> </a:t>
            </a:r>
            <a:r>
              <a:rPr lang="en-GB" sz="1200" baseline="0" dirty="0" err="1"/>
              <a:t>en</a:t>
            </a:r>
            <a:r>
              <a:rPr lang="en-GB" sz="1200" baseline="0" dirty="0"/>
              <a:t> </a:t>
            </a:r>
            <a:r>
              <a:rPr lang="en-GB" sz="1200" baseline="0" dirty="0" err="1"/>
              <a:t>relativt</a:t>
            </a:r>
            <a:r>
              <a:rPr lang="en-GB" sz="1200" baseline="0" dirty="0"/>
              <a:t> </a:t>
            </a:r>
            <a:r>
              <a:rPr lang="en-GB" sz="1200" baseline="0" dirty="0" err="1"/>
              <a:t>kraftig</a:t>
            </a:r>
            <a:r>
              <a:rPr lang="en-GB" sz="1200" baseline="0" dirty="0"/>
              <a:t> </a:t>
            </a:r>
            <a:r>
              <a:rPr lang="en-GB" sz="1200" baseline="0" dirty="0" err="1"/>
              <a:t>økning</a:t>
            </a:r>
            <a:r>
              <a:rPr lang="en-GB" sz="1200" baseline="0" dirty="0"/>
              <a:t> i E-coli med ESBL </a:t>
            </a:r>
            <a:r>
              <a:rPr lang="en-GB" sz="1200" baseline="0" dirty="0" err="1"/>
              <a:t>både</a:t>
            </a:r>
            <a:r>
              <a:rPr lang="en-GB" sz="1200" baseline="0" dirty="0"/>
              <a:t> </a:t>
            </a:r>
            <a:r>
              <a:rPr lang="en-GB" sz="1200" baseline="0" dirty="0" err="1"/>
              <a:t>i</a:t>
            </a:r>
            <a:r>
              <a:rPr lang="en-GB" sz="1200" baseline="0" dirty="0"/>
              <a:t> </a:t>
            </a:r>
            <a:r>
              <a:rPr lang="en-GB" sz="1200" baseline="0" dirty="0" err="1"/>
              <a:t>blod</a:t>
            </a:r>
            <a:r>
              <a:rPr lang="en-GB" sz="1200" baseline="0" dirty="0"/>
              <a:t> </a:t>
            </a:r>
            <a:r>
              <a:rPr lang="en-GB" sz="1200" baseline="0" dirty="0" err="1"/>
              <a:t>og</a:t>
            </a:r>
            <a:r>
              <a:rPr lang="en-GB" sz="1200" baseline="0" dirty="0"/>
              <a:t> </a:t>
            </a:r>
            <a:r>
              <a:rPr lang="en-GB" sz="1200" baseline="0" dirty="0" err="1"/>
              <a:t>urin</a:t>
            </a:r>
            <a:r>
              <a:rPr lang="en-GB" sz="1200" baseline="0" dirty="0"/>
              <a:t>.</a:t>
            </a:r>
          </a:p>
          <a:p>
            <a:r>
              <a:rPr lang="en-GB" sz="1200" baseline="0" dirty="0" err="1"/>
              <a:t>Gjenspeiler</a:t>
            </a:r>
            <a:r>
              <a:rPr lang="en-GB" sz="1200" baseline="0" dirty="0"/>
              <a:t> </a:t>
            </a:r>
            <a:r>
              <a:rPr lang="en-GB" sz="1200" baseline="0" dirty="0" err="1"/>
              <a:t>økningen</a:t>
            </a:r>
            <a:r>
              <a:rPr lang="en-GB" sz="1200" baseline="0" dirty="0"/>
              <a:t> </a:t>
            </a:r>
            <a:r>
              <a:rPr lang="en-GB" sz="1200" baseline="0" dirty="0" err="1"/>
              <a:t>trolig</a:t>
            </a:r>
            <a:r>
              <a:rPr lang="en-GB" sz="1200" baseline="0" dirty="0"/>
              <a:t> den </a:t>
            </a:r>
            <a:r>
              <a:rPr lang="en-GB" sz="1200" baseline="0" dirty="0" err="1"/>
              <a:t>internasjonale</a:t>
            </a:r>
            <a:r>
              <a:rPr lang="en-GB" sz="1200" baseline="0" dirty="0"/>
              <a:t> </a:t>
            </a:r>
            <a:r>
              <a:rPr lang="en-GB" sz="1200" baseline="0" dirty="0" err="1"/>
              <a:t>epidemiologien</a:t>
            </a:r>
            <a:r>
              <a:rPr lang="en-GB" sz="1200" baseline="0" dirty="0"/>
              <a:t> og </a:t>
            </a:r>
            <a:r>
              <a:rPr lang="en-GB" sz="1200" baseline="0" dirty="0" err="1"/>
              <a:t>reisevirksomhet</a:t>
            </a:r>
            <a:r>
              <a:rPr lang="en-GB" sz="1200" baseline="0" dirty="0"/>
              <a:t> </a:t>
            </a:r>
            <a:r>
              <a:rPr lang="en-GB" sz="1200" baseline="0" dirty="0" err="1"/>
              <a:t>blant</a:t>
            </a:r>
            <a:r>
              <a:rPr lang="en-GB" sz="1200" baseline="0" dirty="0"/>
              <a:t> </a:t>
            </a:r>
            <a:r>
              <a:rPr lang="en-GB" sz="1200" baseline="0" dirty="0" err="1"/>
              <a:t>nordmenn</a:t>
            </a:r>
            <a:r>
              <a:rPr lang="en-GB" sz="1200" baseline="0" dirty="0"/>
              <a:t>. </a:t>
            </a:r>
            <a:r>
              <a:rPr lang="nb-NO" sz="1200" dirty="0"/>
              <a:t>Det er en klar sammenheng mellom bruk av bredspektret antibiotika og utvikling av resistente mikrober i en populasjon. </a:t>
            </a:r>
          </a:p>
          <a:p>
            <a:r>
              <a:rPr lang="nb-NO" sz="1200" dirty="0"/>
              <a:t>Norge er et av landene i Europa som forskriver minst antibiotika. Norge har også en høy andel forskrivning av smalspektret antibiotika. </a:t>
            </a:r>
          </a:p>
          <a:p>
            <a:r>
              <a:rPr lang="nb-NO" sz="1200" dirty="0"/>
              <a:t>Dette er nok mye av grunnen til at vi fortsatt har forholdvis lite </a:t>
            </a:r>
            <a:r>
              <a:rPr lang="nb-NO" sz="1200" dirty="0" err="1"/>
              <a:t>antibiotikaresistens</a:t>
            </a:r>
            <a:r>
              <a:rPr lang="nb-NO" sz="1200" dirty="0"/>
              <a:t> sammenliknet med andre land. Fordi vi tradisjonelt sett har vært flinke til å ikke benytte så mye bredspektret antibiotika og fordi vi har hatt og har et mindre forbruk så har vi er relativt lav resistens i Norge sammenlignet med resten av Europa. </a:t>
            </a:r>
            <a:r>
              <a:rPr lang="nb-NO" sz="1200" b="1" dirty="0"/>
              <a:t>Så det hjelpe allikevel hva vi gjør lokalt – det er med å bevare den nåværende situasjonen. </a:t>
            </a:r>
          </a:p>
          <a:p>
            <a:pPr defTabSz="1825783"/>
            <a:endParaRPr lang="nb-NO" sz="1200"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22</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019575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200" b="1" i="0" kern="1200" dirty="0">
                <a:solidFill>
                  <a:schemeClr val="tx1"/>
                </a:solidFill>
                <a:effectLst/>
                <a:latin typeface="+mn-lt"/>
                <a:ea typeface="+mn-ea"/>
                <a:cs typeface="+mn-cs"/>
              </a:rPr>
              <a:t>Jo mer antibiotika som brukes i et land, jo mer antibiotikaresistens finnes de</a:t>
            </a:r>
            <a:r>
              <a:rPr lang="nb-NO" sz="1200" b="1" i="1" kern="1200" dirty="0">
                <a:solidFill>
                  <a:schemeClr val="tx1"/>
                </a:solidFill>
                <a:effectLst/>
                <a:latin typeface="+mn-lt"/>
                <a:ea typeface="+mn-ea"/>
                <a:cs typeface="+mn-cs"/>
              </a:rPr>
              <a:t>r.</a:t>
            </a:r>
            <a:endParaRPr lang="nb-NO" sz="1200" dirty="0"/>
          </a:p>
          <a:p>
            <a:pPr marL="0" marR="0" lvl="0" indent="0" algn="l" defTabSz="1828526" rtl="0" eaLnBrk="1" fontAlgn="auto" latinLnBrk="0" hangingPunct="1">
              <a:lnSpc>
                <a:spcPct val="100000"/>
              </a:lnSpc>
              <a:spcBef>
                <a:spcPts val="0"/>
              </a:spcBef>
              <a:spcAft>
                <a:spcPts val="0"/>
              </a:spcAft>
              <a:buClrTx/>
              <a:buSzTx/>
              <a:buFontTx/>
              <a:buNone/>
              <a:tabLst/>
              <a:defRPr/>
            </a:pPr>
            <a:r>
              <a:rPr lang="nb-NO" sz="1200" dirty="0"/>
              <a:t>Dette er rosinen i pølsa på sammenheng mellom nasjonalt forbruk og penicillinresistente</a:t>
            </a:r>
            <a:r>
              <a:rPr lang="nb-NO" sz="1200" baseline="0" dirty="0"/>
              <a:t> </a:t>
            </a:r>
            <a:r>
              <a:rPr lang="nb-NO" sz="1200" baseline="0" dirty="0" err="1"/>
              <a:t>pneumokokker</a:t>
            </a:r>
            <a:r>
              <a:rPr lang="nb-NO" sz="1200" baseline="0" dirty="0"/>
              <a:t>. Den er som dere ser helt lineær.  Mens vi  Norden og Nederland har lavt forbruk og lav resistens, så er Spania og Frankrike ute å kjøre. Der kan man ikke bruke penicillin eller </a:t>
            </a:r>
            <a:r>
              <a:rPr lang="nb-NO" sz="1200" baseline="0" dirty="0" err="1"/>
              <a:t>amoxicillin</a:t>
            </a:r>
            <a:r>
              <a:rPr lang="nb-NO" sz="1200" baseline="0" dirty="0"/>
              <a:t> ved en pneumoni med stor fare for at antibiotika ikke virker.  Da må man til med mer </a:t>
            </a:r>
            <a:r>
              <a:rPr lang="nb-NO" sz="1200" baseline="0" dirty="0" err="1"/>
              <a:t>bredpektret</a:t>
            </a:r>
            <a:r>
              <a:rPr lang="nb-NO" sz="1200" baseline="0" dirty="0"/>
              <a:t> antibiotika med fare for ytterligere resistensspiral</a:t>
            </a:r>
            <a:endParaRPr lang="nb-NO" sz="1200" i="1" dirty="0"/>
          </a:p>
          <a:p>
            <a:r>
              <a:rPr lang="nb-NO" sz="1200" dirty="0"/>
              <a:t>Det er en direkte sammenheng mellom bruken av antibiotika og fremveksten av resistente bakterier/mikrober. </a:t>
            </a:r>
          </a:p>
          <a:p>
            <a:r>
              <a:rPr lang="nb-NO" sz="1200" dirty="0"/>
              <a:t>Her ser vi Norge med lite forbruke og lite resistens –De blå strekene viser en statistisk tendens. Klar sammenheng mellom bruk av bredspektret antibiotika og utvikling av resistente mikrober i en populasjon. </a:t>
            </a:r>
          </a:p>
          <a:p>
            <a:r>
              <a:rPr lang="nb-NO" sz="1200" dirty="0"/>
              <a:t>Norge er et av landene i Europa som forskriver minst antibiotika. Norge har også en høy andel forskrivning av smalspektret antibiotika. </a:t>
            </a:r>
          </a:p>
          <a:p>
            <a:r>
              <a:rPr lang="nb-NO" sz="1200" dirty="0"/>
              <a:t>Mye av grunnen til at vi fortsatt har forholdvis lite </a:t>
            </a:r>
            <a:r>
              <a:rPr lang="nb-NO" sz="1200" dirty="0" err="1"/>
              <a:t>antibiotikaresistens</a:t>
            </a:r>
            <a:r>
              <a:rPr lang="nb-NO" sz="1200" dirty="0"/>
              <a:t> sammenliknet med andre land. Det er noen land som har lavere forskrivning av antibiotika enn Norge, uten at sykelighet eller dødelighet av infeksjoner er økt av den grunn. </a:t>
            </a:r>
          </a:p>
          <a:p>
            <a:r>
              <a:rPr lang="nb-NO" sz="1200" dirty="0"/>
              <a:t>Derfor et potensial for fortsatt reduksjon i vårt forbruk her til lands. </a:t>
            </a:r>
          </a:p>
          <a:p>
            <a:r>
              <a:rPr lang="nb-NO" sz="1200" dirty="0"/>
              <a:t>Kilde Hermann Goossens, </a:t>
            </a:r>
            <a:r>
              <a:rPr lang="nb-NO" sz="1200" dirty="0" err="1"/>
              <a:t>Lancet</a:t>
            </a:r>
            <a:r>
              <a:rPr lang="nb-NO" sz="1200" dirty="0"/>
              <a:t> 2006</a:t>
            </a:r>
          </a:p>
          <a:p>
            <a:endParaRPr lang="nb-NO" sz="1200" dirty="0"/>
          </a:p>
        </p:txBody>
      </p:sp>
      <p:sp>
        <p:nvSpPr>
          <p:cNvPr id="4" name="Slide Number Placeholder 3"/>
          <p:cNvSpPr>
            <a:spLocks noGrp="1"/>
          </p:cNvSpPr>
          <p:nvPr>
            <p:ph type="sldNum" sz="quarter" idx="10"/>
          </p:nvPr>
        </p:nvSpPr>
        <p:spPr/>
        <p:txBody>
          <a:bodyPr/>
          <a:lstStyle/>
          <a:p>
            <a:fld id="{57D46B6D-5B73-7A4C-984B-75E154DA9EA3}" type="slidenum">
              <a:rPr lang="nb-NO" smtClean="0"/>
              <a:t>23</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563763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1825783">
              <a:defRPr/>
            </a:pPr>
            <a:r>
              <a:rPr lang="nb-NO" sz="1200" b="1" dirty="0"/>
              <a:t>Vi har og Nasjonale strategier og globale planer/strategier i kampen mot resistensutviklingen.</a:t>
            </a:r>
            <a:r>
              <a:rPr lang="nb-NO" sz="1200" b="0" baseline="0" dirty="0"/>
              <a:t> </a:t>
            </a:r>
            <a:r>
              <a:rPr lang="nb-NO" sz="1200" dirty="0"/>
              <a:t>WHO Global Action Plan kom i 2015</a:t>
            </a:r>
          </a:p>
          <a:p>
            <a:endParaRPr lang="nb-NO" sz="1200" dirty="0"/>
          </a:p>
          <a:p>
            <a:pPr fontAlgn="base"/>
            <a:endParaRPr lang="nb-NO" sz="1200" b="1" kern="1200" dirty="0">
              <a:solidFill>
                <a:schemeClr val="tx1"/>
              </a:solidFill>
              <a:effectLst/>
              <a:latin typeface="+mn-lt"/>
              <a:ea typeface="+mn-ea"/>
              <a:cs typeface="+mn-cs"/>
            </a:endParaRPr>
          </a:p>
          <a:p>
            <a:pPr fontAlgn="base"/>
            <a:r>
              <a:rPr lang="nb-NO" sz="1200" b="1" kern="1200" dirty="0">
                <a:solidFill>
                  <a:schemeClr val="tx1"/>
                </a:solidFill>
                <a:effectLst/>
                <a:latin typeface="+mn-lt"/>
                <a:ea typeface="+mn-ea"/>
                <a:cs typeface="+mn-cs"/>
              </a:rPr>
              <a:t>Vaksiner - En suksesshistorie</a:t>
            </a:r>
          </a:p>
          <a:p>
            <a:pPr fontAlgn="base"/>
            <a:r>
              <a:rPr lang="nb-NO" sz="1200" kern="1200" dirty="0">
                <a:solidFill>
                  <a:schemeClr val="tx1"/>
                </a:solidFill>
                <a:effectLst/>
                <a:latin typeface="+mn-lt"/>
                <a:ea typeface="+mn-ea"/>
                <a:cs typeface="+mn-cs"/>
              </a:rPr>
              <a:t>Vaksiner er en av medisinens store suksesshistorier. Siden oppdagelsen har vaksiner gjort en enorm forskjell for infeksjonssykdommers sykelighet og dødelighet verden over, og gjør det fortsatt.</a:t>
            </a:r>
          </a:p>
          <a:p>
            <a:pPr fontAlgn="base"/>
            <a:r>
              <a:rPr lang="nb-NO" sz="1200" kern="1200" dirty="0">
                <a:solidFill>
                  <a:schemeClr val="tx1"/>
                </a:solidFill>
                <a:effectLst/>
                <a:latin typeface="+mn-lt"/>
                <a:ea typeface="+mn-ea"/>
                <a:cs typeface="+mn-cs"/>
              </a:rPr>
              <a:t>Det er viktig å vaksinere også helsepersonell, da man kan ha virus i kroppen uten å føle seg syk. Derfor kan man gå på jobb og smitte sårbare pasienter uten å vite det selv. </a:t>
            </a:r>
          </a:p>
          <a:p>
            <a:pPr marL="0" marR="0" lvl="0" indent="0" algn="l" defTabSz="1828526" rtl="0" eaLnBrk="1" fontAlgn="auto" latinLnBrk="0" hangingPunct="1">
              <a:lnSpc>
                <a:spcPct val="100000"/>
              </a:lnSpc>
              <a:spcBef>
                <a:spcPts val="0"/>
              </a:spcBef>
              <a:spcAft>
                <a:spcPts val="0"/>
              </a:spcAft>
              <a:buClrTx/>
              <a:buSzTx/>
              <a:buFontTx/>
              <a:buNone/>
              <a:tabLst/>
              <a:defRPr/>
            </a:pPr>
            <a:endParaRPr lang="nb-NO" sz="1200" b="1" dirty="0"/>
          </a:p>
          <a:p>
            <a:pPr marL="0" indent="0">
              <a:buNone/>
            </a:pPr>
            <a:endParaRPr lang="nb-NO" sz="1200" b="1" dirty="0"/>
          </a:p>
          <a:p>
            <a:pPr marL="0" indent="0">
              <a:buNone/>
            </a:pPr>
            <a:endParaRPr lang="nb-NO" sz="1200" dirty="0"/>
          </a:p>
          <a:p>
            <a:endParaRPr lang="nb-NO" sz="1200"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24</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995582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25</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727339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26</a:t>
            </a:fld>
            <a:endParaRPr lang="nb-NO"/>
          </a:p>
        </p:txBody>
      </p:sp>
    </p:spTree>
    <p:extLst>
      <p:ext uri="{BB962C8B-B14F-4D97-AF65-F5344CB8AC3E}">
        <p14:creationId xmlns:p14="http://schemas.microsoft.com/office/powerpoint/2010/main" val="849570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27</a:t>
            </a:fld>
            <a:endParaRPr lang="nb-NO"/>
          </a:p>
        </p:txBody>
      </p:sp>
    </p:spTree>
    <p:extLst>
      <p:ext uri="{BB962C8B-B14F-4D97-AF65-F5344CB8AC3E}">
        <p14:creationId xmlns:p14="http://schemas.microsoft.com/office/powerpoint/2010/main" val="322020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526"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mn-lt"/>
                <a:ea typeface="+mn-ea"/>
                <a:cs typeface="+mn-cs"/>
              </a:rPr>
              <a:t>Bakterier er små, hardføre, selvstendige enkeltceller. De er over alt - hver og en av oss er hjem til langt flere bakterier enn vi har egne celler. </a:t>
            </a:r>
          </a:p>
          <a:p>
            <a:r>
              <a:rPr lang="nb-NO" sz="1100" dirty="0"/>
              <a:t>Det første</a:t>
            </a:r>
            <a:r>
              <a:rPr lang="nb-NO" sz="1100" baseline="0" dirty="0"/>
              <a:t> barnet møter da det blir født er bakterier fra mor. 99% av alle bakterier er ufarlige eller vi er avhengige av dem. </a:t>
            </a:r>
          </a:p>
          <a:p>
            <a:r>
              <a:rPr lang="nb-NO" sz="1100" b="1" kern="1200" dirty="0">
                <a:solidFill>
                  <a:schemeClr val="tx1"/>
                </a:solidFill>
                <a:effectLst/>
                <a:latin typeface="+mn-lt"/>
                <a:ea typeface="+mn-ea"/>
                <a:cs typeface="+mn-cs"/>
              </a:rPr>
              <a:t>Disse bakteriene er kroppens normalflora. </a:t>
            </a:r>
            <a:r>
              <a:rPr lang="nb-NO" sz="1100" dirty="0"/>
              <a:t>Normalfloraen</a:t>
            </a:r>
            <a:r>
              <a:rPr lang="nb-NO" sz="1100" baseline="0" dirty="0"/>
              <a:t> er viktig for god helse!</a:t>
            </a:r>
          </a:p>
          <a:p>
            <a:r>
              <a:rPr lang="nb-NO" sz="1100" baseline="0" dirty="0"/>
              <a:t>Normalfloraen er virker som en slags rustning mot fremmende sykdomsfremkallende bakterier får innpass og lager infeksjon –</a:t>
            </a:r>
          </a:p>
          <a:p>
            <a:r>
              <a:rPr lang="nb-NO" sz="1100" baseline="0" dirty="0"/>
              <a:t>Vi har er kanskje oppdratt til å lært avsky bakterier – men det er bare et fåtall av dem som gjør oss syke – og det er de vil må «holde» oss unna og forhindre at de sprer seg!!</a:t>
            </a:r>
          </a:p>
          <a:p>
            <a:r>
              <a:rPr lang="nb-NO" sz="1100" baseline="0" dirty="0"/>
              <a:t>OG bakterier er smarte - de kan endre seg og utvikle RESISTENS mot antibiotika!! </a:t>
            </a:r>
          </a:p>
          <a:p>
            <a:r>
              <a:rPr lang="nb-NO" sz="1100" baseline="0" dirty="0"/>
              <a:t>Kilde Sofie Berg: Vidunderkuren 2018</a:t>
            </a:r>
          </a:p>
          <a:p>
            <a:endParaRPr lang="en-US" sz="1100" dirty="0"/>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E28AD8F3-0350-44BA-933B-98872F5805AB}" type="slidenum">
              <a:rPr lang="nb-NO" smtClean="0"/>
              <a:t>3</a:t>
            </a:fld>
            <a:endParaRPr lang="nb-NO"/>
          </a:p>
        </p:txBody>
      </p:sp>
    </p:spTree>
    <p:extLst>
      <p:ext uri="{BB962C8B-B14F-4D97-AF65-F5344CB8AC3E}">
        <p14:creationId xmlns:p14="http://schemas.microsoft.com/office/powerpoint/2010/main" val="122354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100" dirty="0"/>
              <a:t>Antimikrobielle midler – også kalt antibiotika, er det viktigste redskapet vi har for å bekjempe infeksjonssykdommer, som i global sammenheng tar flest liv </a:t>
            </a:r>
          </a:p>
          <a:p>
            <a:pPr marL="0" marR="0" lvl="0" indent="0" algn="l" defTabSz="1828526" rtl="0" eaLnBrk="1" fontAlgn="auto" latinLnBrk="0" hangingPunct="1">
              <a:lnSpc>
                <a:spcPct val="100000"/>
              </a:lnSpc>
              <a:spcBef>
                <a:spcPts val="0"/>
              </a:spcBef>
              <a:spcAft>
                <a:spcPts val="0"/>
              </a:spcAft>
              <a:buClrTx/>
              <a:buSzTx/>
              <a:buFontTx/>
              <a:buNone/>
              <a:tabLst/>
              <a:defRPr/>
            </a:pPr>
            <a:r>
              <a:rPr lang="nb-NO" sz="1100" dirty="0"/>
              <a:t>Antibiotika har </a:t>
            </a:r>
            <a:r>
              <a:rPr lang="nb-NO" sz="1100" dirty="0">
                <a:solidFill>
                  <a:srgbClr val="219993"/>
                </a:solidFill>
              </a:rPr>
              <a:t>bivirkninger </a:t>
            </a:r>
            <a:r>
              <a:rPr lang="nb-NO" sz="1100" dirty="0"/>
              <a:t>for den </a:t>
            </a:r>
            <a:r>
              <a:rPr lang="nb-NO" sz="1100" dirty="0">
                <a:solidFill>
                  <a:srgbClr val="219993"/>
                </a:solidFill>
              </a:rPr>
              <a:t>enkelte </a:t>
            </a:r>
            <a:r>
              <a:rPr lang="nb-NO" sz="1100" dirty="0"/>
              <a:t>og den har også </a:t>
            </a:r>
            <a:r>
              <a:rPr lang="nb-NO" sz="1100" dirty="0">
                <a:solidFill>
                  <a:srgbClr val="219993"/>
                </a:solidFill>
              </a:rPr>
              <a:t>økologiske </a:t>
            </a:r>
            <a:r>
              <a:rPr lang="nb-NO" sz="1100" dirty="0"/>
              <a:t>bivirkninger </a:t>
            </a:r>
          </a:p>
          <a:p>
            <a:r>
              <a:rPr lang="nb-NO" sz="1100" kern="1200" dirty="0">
                <a:solidFill>
                  <a:schemeClr val="tx1"/>
                </a:solidFill>
                <a:effectLst/>
                <a:latin typeface="+mn-lt"/>
                <a:ea typeface="+mn-ea"/>
                <a:cs typeface="+mn-cs"/>
              </a:rPr>
              <a:t>Antibiotika er medisiner som behandler bakterielle infeksjoner ved å drepe eller hemme veksten av bakteriene. </a:t>
            </a:r>
          </a:p>
          <a:p>
            <a:r>
              <a:rPr lang="nb-NO" sz="1100" kern="1200" dirty="0">
                <a:solidFill>
                  <a:schemeClr val="tx1"/>
                </a:solidFill>
                <a:effectLst/>
                <a:latin typeface="+mn-lt"/>
                <a:ea typeface="+mn-ea"/>
                <a:cs typeface="+mn-cs"/>
              </a:rPr>
              <a:t>Det har ikke effekt på virus, sopp, betennelse eller andre årsaker til sykdom</a:t>
            </a:r>
            <a:endParaRPr lang="nb-NO" sz="1100" dirty="0"/>
          </a:p>
          <a:p>
            <a:endParaRPr lang="nb-NO" sz="1100" dirty="0"/>
          </a:p>
          <a:p>
            <a:r>
              <a:rPr lang="nb-NO" sz="1100" dirty="0"/>
              <a:t>Antibiotika angriper bakterier forskjellig og virker forskjellig på bakteriene: </a:t>
            </a:r>
          </a:p>
          <a:p>
            <a:r>
              <a:rPr lang="nb-NO" sz="1100" dirty="0" err="1"/>
              <a:t>Baktericide</a:t>
            </a:r>
            <a:r>
              <a:rPr lang="nb-NO" sz="1100" dirty="0"/>
              <a:t> dreper – bakteriostatiske hemmer </a:t>
            </a:r>
          </a:p>
          <a:p>
            <a:endParaRPr lang="nb-NO" sz="1100" dirty="0"/>
          </a:p>
          <a:p>
            <a:pPr marL="0" marR="0" lvl="0" indent="0" algn="l" defTabSz="1828526" rtl="0" eaLnBrk="1" fontAlgn="auto" latinLnBrk="0" hangingPunct="1">
              <a:lnSpc>
                <a:spcPct val="100000"/>
              </a:lnSpc>
              <a:spcBef>
                <a:spcPts val="0"/>
              </a:spcBef>
              <a:spcAft>
                <a:spcPts val="0"/>
              </a:spcAft>
              <a:buClrTx/>
              <a:buSzTx/>
              <a:buFontTx/>
              <a:buNone/>
              <a:tabLst/>
              <a:defRPr/>
            </a:pPr>
            <a:r>
              <a:rPr lang="nb-NO" sz="1100" dirty="0"/>
              <a:t>Uten virksom antibiotika blir vi en helsetjeneste uten våpen!</a:t>
            </a:r>
          </a:p>
          <a:p>
            <a:pPr marL="0" marR="0" lvl="0" indent="0" algn="l" defTabSz="1828526"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1828526"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mn-lt"/>
                <a:ea typeface="+mn-ea"/>
                <a:cs typeface="+mn-cs"/>
              </a:rPr>
              <a:t>Antibiotika ødelegger normalfloraen (sannsynligvis midlertidig) og øker risikoen for at multiresistente bakterier får "fotfeste". </a:t>
            </a:r>
          </a:p>
          <a:p>
            <a:pPr marL="0" marR="0" lvl="0" indent="0" algn="l" defTabSz="1828526" rtl="0" eaLnBrk="1" fontAlgn="auto" latinLnBrk="0" hangingPunct="1">
              <a:lnSpc>
                <a:spcPct val="100000"/>
              </a:lnSpc>
              <a:spcBef>
                <a:spcPts val="0"/>
              </a:spcBef>
              <a:spcAft>
                <a:spcPts val="0"/>
              </a:spcAft>
              <a:buClrTx/>
              <a:buSzTx/>
              <a:buFontTx/>
              <a:buNone/>
              <a:tabLst/>
              <a:defRPr/>
            </a:pPr>
            <a:r>
              <a:rPr lang="nb-NO" sz="1100" kern="1200" dirty="0">
                <a:solidFill>
                  <a:schemeClr val="tx1"/>
                </a:solidFill>
                <a:effectLst/>
                <a:latin typeface="+mn-lt"/>
                <a:ea typeface="+mn-ea"/>
                <a:cs typeface="+mn-cs"/>
              </a:rPr>
              <a:t>På toppen av dette kommer faren for bivirkninger og komplikasjoner til antibiotikakuren.</a:t>
            </a:r>
          </a:p>
          <a:p>
            <a:pPr marL="0" marR="0" lvl="0" indent="0" algn="l" defTabSz="1828526" rtl="0" eaLnBrk="1" fontAlgn="auto" latinLnBrk="0" hangingPunct="1">
              <a:lnSpc>
                <a:spcPct val="100000"/>
              </a:lnSpc>
              <a:spcBef>
                <a:spcPts val="0"/>
              </a:spcBef>
              <a:spcAft>
                <a:spcPts val="0"/>
              </a:spcAft>
              <a:buClrTx/>
              <a:buSzTx/>
              <a:buFontTx/>
              <a:buNone/>
              <a:tabLst/>
              <a:defRPr/>
            </a:pPr>
            <a:endParaRPr lang="nb-NO" sz="1100" dirty="0"/>
          </a:p>
          <a:p>
            <a:endParaRPr lang="nb-NO" sz="1100" dirty="0"/>
          </a:p>
        </p:txBody>
      </p:sp>
      <p:sp>
        <p:nvSpPr>
          <p:cNvPr id="4" name="Slide Number Placeholder 3"/>
          <p:cNvSpPr>
            <a:spLocks noGrp="1"/>
          </p:cNvSpPr>
          <p:nvPr>
            <p:ph type="sldNum" sz="quarter" idx="10"/>
          </p:nvPr>
        </p:nvSpPr>
        <p:spPr/>
        <p:txBody>
          <a:bodyPr/>
          <a:lstStyle/>
          <a:p>
            <a:fld id="{E28AD8F3-0350-44BA-933B-98872F5805AB}" type="slidenum">
              <a:rPr lang="nb-NO" smtClean="0"/>
              <a:t>4</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1771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1825783"/>
            <a:r>
              <a:rPr lang="nb-NO" sz="1100" dirty="0"/>
              <a:t>Det første antibiotikum, penicillin, ble oppdaget ved en tilfeldighet av den </a:t>
            </a:r>
            <a:r>
              <a:rPr lang="nb-NO" sz="1100" b="1" dirty="0"/>
              <a:t>skotske legen Alexander Fleming </a:t>
            </a:r>
            <a:r>
              <a:rPr lang="nb-NO" sz="1100" dirty="0"/>
              <a:t>(1881–1955) i 1928.</a:t>
            </a:r>
          </a:p>
          <a:p>
            <a:r>
              <a:rPr lang="nb-NO" sz="1100" dirty="0"/>
              <a:t>Da den kom på begynnelsen av 40 tallet, ble den kalt mirakelmedisinen – med god grunn! Ingen hadde sett noe lignende!</a:t>
            </a:r>
          </a:p>
          <a:p>
            <a:r>
              <a:rPr lang="nb-NO" sz="1100" dirty="0"/>
              <a:t>Under krigen han det reklameplakater om penicillinet i USA, men hardt sårede soldater</a:t>
            </a:r>
          </a:p>
          <a:p>
            <a:r>
              <a:rPr lang="nb-NO" sz="1100" dirty="0"/>
              <a:t> </a:t>
            </a:r>
          </a:p>
          <a:p>
            <a:pPr defTabSz="1825783"/>
            <a:r>
              <a:rPr lang="nb-NO" sz="1100" b="1" dirty="0"/>
              <a:t>Allerede i 1945 advarte han i sin takketale mot resistens- Så dette har vært en varslet utvikling</a:t>
            </a:r>
          </a:p>
          <a:p>
            <a:pPr defTabSz="1825783"/>
            <a:r>
              <a:rPr lang="nb-NO" sz="1100" dirty="0"/>
              <a:t> - vi vil ikke tilbake til tiden før Alexander Fleming oppdaget Penicillinen.</a:t>
            </a:r>
          </a:p>
          <a:p>
            <a:pPr fontAlgn="base"/>
            <a:r>
              <a:rPr lang="nb-NO" sz="1100" kern="1200" dirty="0">
                <a:solidFill>
                  <a:schemeClr val="tx1"/>
                </a:solidFill>
                <a:effectLst/>
                <a:latin typeface="+mn-lt"/>
                <a:ea typeface="+mn-ea"/>
                <a:cs typeface="+mn-cs"/>
              </a:rPr>
              <a:t>Allerede i </a:t>
            </a:r>
            <a:r>
              <a:rPr lang="nb-NO" sz="1100" kern="1200" dirty="0" err="1">
                <a:solidFill>
                  <a:schemeClr val="tx1"/>
                </a:solidFill>
                <a:effectLst/>
                <a:latin typeface="+mn-lt"/>
                <a:ea typeface="+mn-ea"/>
                <a:cs typeface="+mn-cs"/>
              </a:rPr>
              <a:t>antibiotikaens</a:t>
            </a:r>
            <a:r>
              <a:rPr lang="nb-NO" sz="1100" kern="1200" dirty="0">
                <a:solidFill>
                  <a:schemeClr val="tx1"/>
                </a:solidFill>
                <a:effectLst/>
                <a:latin typeface="+mn-lt"/>
                <a:ea typeface="+mn-ea"/>
                <a:cs typeface="+mn-cs"/>
              </a:rPr>
              <a:t> spede begynnelse så en at bakterier kunne utvikle motstandskraft mot antibiotika. En stund tenkte vi at vi kunne løse problemet med å finne nye typer antibiotika, men de senere tiårene har strømmen av nye typer antibiotika som kommer på markedet nærmest tørket inn. Samtidig har bakterienes resistensutvikling og spredningen av resistens økt på.</a:t>
            </a:r>
          </a:p>
          <a:p>
            <a:pPr fontAlgn="base"/>
            <a:r>
              <a:rPr lang="nb-NO" sz="1100" kern="1200" dirty="0">
                <a:solidFill>
                  <a:schemeClr val="tx1"/>
                </a:solidFill>
                <a:effectLst/>
                <a:latin typeface="+mn-lt"/>
                <a:ea typeface="+mn-ea"/>
                <a:cs typeface="+mn-cs"/>
              </a:rPr>
              <a:t> </a:t>
            </a:r>
          </a:p>
          <a:p>
            <a:pPr lvl="0"/>
            <a:endParaRPr lang="nb-NO" sz="1100" dirty="0"/>
          </a:p>
          <a:p>
            <a:pPr lvl="0"/>
            <a:endParaRPr lang="nb-NO" sz="1100" dirty="0"/>
          </a:p>
          <a:p>
            <a:endParaRPr lang="nb-NO" sz="1100" dirty="0"/>
          </a:p>
          <a:p>
            <a:endParaRPr lang="nb-NO" sz="1100"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5</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936632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6</a:t>
            </a:fld>
            <a:endParaRPr lang="nb-NO"/>
          </a:p>
        </p:txBody>
      </p:sp>
    </p:spTree>
    <p:extLst>
      <p:ext uri="{BB962C8B-B14F-4D97-AF65-F5344CB8AC3E}">
        <p14:creationId xmlns:p14="http://schemas.microsoft.com/office/powerpoint/2010/main" val="344182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a:t>Det viktige poenget med dette lysbildet er at bakterier kan dele egenskaper med sine «naboer», og at disse naboene kan være bakterier av helt andre typer. Dvs. at ikke-sykdomsfremkallende bakterier som utvikler resistens, for eksempel </a:t>
            </a:r>
            <a:r>
              <a:rPr lang="nb-NO" sz="1100" dirty="0" err="1"/>
              <a:t>pga</a:t>
            </a:r>
            <a:r>
              <a:rPr lang="nb-NO" sz="1100" dirty="0"/>
              <a:t> bruk av antibiotika i landbruket, kan overføre denne</a:t>
            </a:r>
            <a:r>
              <a:rPr lang="nb-NO" sz="1100" baseline="0" dirty="0"/>
              <a:t> egenskapen til sykdomsfremkallende bakterier som kan gi infeksjoner hos mennesker. </a:t>
            </a:r>
          </a:p>
          <a:p>
            <a:r>
              <a:rPr lang="nb-NO" sz="1100" baseline="0" dirty="0"/>
              <a:t>Den vertikale resistens-utviklingen representerer den tradisjonelle tenkningen at noen bakterier kan utvikle resistens </a:t>
            </a:r>
            <a:r>
              <a:rPr lang="nb-NO" sz="1100" baseline="0" dirty="0" err="1"/>
              <a:t>feks</a:t>
            </a:r>
            <a:r>
              <a:rPr lang="nb-NO" sz="1100" baseline="0" dirty="0"/>
              <a:t> under behandling med antibiotika, og overføre denne egenskapen til sine etterkommere. Som dannet grunnlaget for at det var så viktig å fullføre en antibiotikakur, noe som ikke nødvendigvis er riktig. </a:t>
            </a:r>
          </a:p>
          <a:p>
            <a:r>
              <a:rPr lang="nb-NO" sz="1100" baseline="0" dirty="0"/>
              <a:t>Det er sannsynligvis den horisontale gen-overføringen som er viktigst.   </a:t>
            </a:r>
            <a:endParaRPr lang="nb-NO" sz="1100" dirty="0"/>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7</a:t>
            </a:fld>
            <a:endParaRPr lang="nb-NO"/>
          </a:p>
        </p:txBody>
      </p:sp>
    </p:spTree>
    <p:extLst>
      <p:ext uri="{BB962C8B-B14F-4D97-AF65-F5344CB8AC3E}">
        <p14:creationId xmlns:p14="http://schemas.microsoft.com/office/powerpoint/2010/main" val="2447081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Poeng: Det er tomt øverst til høyre i figuren; ingen nye typer antibiotika</a:t>
            </a:r>
            <a:endParaRPr lang="en-GB" dirty="0"/>
          </a:p>
        </p:txBody>
      </p:sp>
      <p:sp>
        <p:nvSpPr>
          <p:cNvPr id="4" name="Footer Placeholder 3"/>
          <p:cNvSpPr>
            <a:spLocks noGrp="1"/>
          </p:cNvSpPr>
          <p:nvPr>
            <p:ph type="ftr" sz="quarter" idx="4"/>
          </p:nvPr>
        </p:nvSpPr>
        <p:spPr/>
        <p:txBody>
          <a:bodyPr/>
          <a:lstStyle/>
          <a:p>
            <a:endParaRPr lang="nb-NO"/>
          </a:p>
        </p:txBody>
      </p:sp>
      <p:sp>
        <p:nvSpPr>
          <p:cNvPr id="5" name="Slide Number Placeholder 4"/>
          <p:cNvSpPr>
            <a:spLocks noGrp="1"/>
          </p:cNvSpPr>
          <p:nvPr>
            <p:ph type="sldNum" sz="quarter" idx="5"/>
          </p:nvPr>
        </p:nvSpPr>
        <p:spPr/>
        <p:txBody>
          <a:bodyPr/>
          <a:lstStyle/>
          <a:p>
            <a:fld id="{E28AD8F3-0350-44BA-933B-98872F5805AB}" type="slidenum">
              <a:rPr lang="nb-NO" smtClean="0"/>
              <a:t>8</a:t>
            </a:fld>
            <a:endParaRPr lang="nb-NO"/>
          </a:p>
        </p:txBody>
      </p:sp>
    </p:spTree>
    <p:extLst>
      <p:ext uri="{BB962C8B-B14F-4D97-AF65-F5344CB8AC3E}">
        <p14:creationId xmlns:p14="http://schemas.microsoft.com/office/powerpoint/2010/main" val="252783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Flere filmer finnes under: </a:t>
            </a:r>
            <a:r>
              <a:rPr lang="nb-NO" sz="2400" dirty="0">
                <a:latin typeface="+mn-lt"/>
              </a:rPr>
              <a:t>https://www.antibiotika.no/asp/kurs-og-undervisning/sykepleierstudenter/undervisningsmateriell/aktuelle-videoer-til-sykepleierundervisning/</a:t>
            </a:r>
            <a:endParaRPr lang="nb-NO" dirty="0"/>
          </a:p>
        </p:txBody>
      </p:sp>
      <p:sp>
        <p:nvSpPr>
          <p:cNvPr id="4" name="Plassholder for bunntekst 3"/>
          <p:cNvSpPr>
            <a:spLocks noGrp="1"/>
          </p:cNvSpPr>
          <p:nvPr>
            <p:ph type="ftr" sz="quarter" idx="10"/>
          </p:nvPr>
        </p:nvSpPr>
        <p:spPr/>
        <p:txBody>
          <a:bodyPr/>
          <a:lstStyle/>
          <a:p>
            <a:endParaRPr lang="nb-NO"/>
          </a:p>
        </p:txBody>
      </p:sp>
      <p:sp>
        <p:nvSpPr>
          <p:cNvPr id="5" name="Plassholder for lysbildenummer 4"/>
          <p:cNvSpPr>
            <a:spLocks noGrp="1"/>
          </p:cNvSpPr>
          <p:nvPr>
            <p:ph type="sldNum" sz="quarter" idx="11"/>
          </p:nvPr>
        </p:nvSpPr>
        <p:spPr/>
        <p:txBody>
          <a:bodyPr/>
          <a:lstStyle/>
          <a:p>
            <a:fld id="{E28AD8F3-0350-44BA-933B-98872F5805AB}" type="slidenum">
              <a:rPr lang="nb-NO" smtClean="0"/>
              <a:t>11</a:t>
            </a:fld>
            <a:endParaRPr lang="nb-NO"/>
          </a:p>
        </p:txBody>
      </p:sp>
    </p:spTree>
    <p:extLst>
      <p:ext uri="{BB962C8B-B14F-4D97-AF65-F5344CB8AC3E}">
        <p14:creationId xmlns:p14="http://schemas.microsoft.com/office/powerpoint/2010/main" val="2503290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603" y="3586847"/>
            <a:ext cx="18285619" cy="3432267"/>
          </a:xfrm>
        </p:spPr>
        <p:txBody>
          <a:bodyPr anchor="b"/>
          <a:lstStyle>
            <a:lvl1pPr algn="ctr">
              <a:defRPr sz="11998"/>
            </a:lvl1pPr>
          </a:lstStyle>
          <a:p>
            <a:r>
              <a:rPr lang="en-US"/>
              <a:t>Click to edit Master title style</a:t>
            </a:r>
          </a:p>
        </p:txBody>
      </p:sp>
      <p:sp>
        <p:nvSpPr>
          <p:cNvPr id="3" name="Subtitle 2"/>
          <p:cNvSpPr>
            <a:spLocks noGrp="1"/>
          </p:cNvSpPr>
          <p:nvPr>
            <p:ph type="subTitle" idx="1"/>
          </p:nvPr>
        </p:nvSpPr>
        <p:spPr>
          <a:xfrm>
            <a:off x="3047603" y="7203242"/>
            <a:ext cx="18285619" cy="3311141"/>
          </a:xfrm>
        </p:spPr>
        <p:txBody>
          <a:bodyPr/>
          <a:lstStyle>
            <a:lvl1pPr marL="0" indent="0" algn="ctr">
              <a:buNone/>
              <a:defRPr sz="4799"/>
            </a:lvl1pPr>
            <a:lvl2pPr marL="914263" indent="0" algn="ctr">
              <a:buNone/>
              <a:defRPr sz="3999"/>
            </a:lvl2pPr>
            <a:lvl3pPr marL="1828526" indent="0" algn="ctr">
              <a:buNone/>
              <a:defRPr sz="3599"/>
            </a:lvl3pPr>
            <a:lvl4pPr marL="2742789" indent="0" algn="ctr">
              <a:buNone/>
              <a:defRPr sz="3200"/>
            </a:lvl4pPr>
            <a:lvl5pPr marL="3657051" indent="0" algn="ctr">
              <a:buNone/>
              <a:defRPr sz="3200"/>
            </a:lvl5pPr>
            <a:lvl6pPr marL="4571314" indent="0" algn="ctr">
              <a:buNone/>
              <a:defRPr sz="3200"/>
            </a:lvl6pPr>
            <a:lvl7pPr marL="5485577" indent="0" algn="ctr">
              <a:buNone/>
              <a:defRPr sz="3200"/>
            </a:lvl7pPr>
            <a:lvl8pPr marL="6399840" indent="0" algn="ctr">
              <a:buNone/>
              <a:defRPr sz="3200"/>
            </a:lvl8pPr>
            <a:lvl9pPr marL="7314103" indent="0" algn="ctr">
              <a:buNone/>
              <a:defRPr sz="3200"/>
            </a:lvl9pPr>
          </a:lstStyle>
          <a:p>
            <a:r>
              <a:rPr lang="en-US"/>
              <a:t>Click to edit Master subtitle style</a:t>
            </a:r>
          </a:p>
        </p:txBody>
      </p:sp>
      <p:pic>
        <p:nvPicPr>
          <p:cNvPr id="7" name="Picture 6"/>
          <p:cNvPicPr>
            <a:picLocks noChangeAspect="1"/>
          </p:cNvPicPr>
          <p:nvPr/>
        </p:nvPicPr>
        <p:blipFill rotWithShape="1">
          <a:blip r:embed="rId2"/>
          <a:srcRect l="16185" t="16030" r="21211" b="24444"/>
          <a:stretch/>
        </p:blipFill>
        <p:spPr>
          <a:xfrm>
            <a:off x="17856474" y="447413"/>
            <a:ext cx="5078359" cy="253921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73" y="0"/>
            <a:ext cx="7068380" cy="3366638"/>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0268" t="23514" r="13192" b="22380"/>
          <a:stretch/>
        </p:blipFill>
        <p:spPr>
          <a:xfrm>
            <a:off x="8521606" y="453777"/>
            <a:ext cx="7910474" cy="2532851"/>
          </a:xfrm>
          <a:prstGeom prst="rect">
            <a:avLst/>
          </a:prstGeom>
        </p:spPr>
      </p:pic>
    </p:spTree>
    <p:extLst>
      <p:ext uri="{BB962C8B-B14F-4D97-AF65-F5344CB8AC3E}">
        <p14:creationId xmlns:p14="http://schemas.microsoft.com/office/powerpoint/2010/main" val="310788105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nb-NO"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218771467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7528" y="730166"/>
            <a:ext cx="5257115" cy="116223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182" y="730166"/>
            <a:ext cx="15466586" cy="1162233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nb-NO"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312614491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 innholdsdel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30654" y="3650829"/>
            <a:ext cx="10007379" cy="83049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12847320" y="3650829"/>
            <a:ext cx="10211796" cy="83049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Plassholder for dato 8">
            <a:extLst>
              <a:ext uri="{FF2B5EF4-FFF2-40B4-BE49-F238E27FC236}">
                <a16:creationId xmlns:a16="http://schemas.microsoft.com/office/drawing/2014/main" id="{2B81E3DB-807F-4EF4-A3B5-F22DEF73D6DE}"/>
              </a:ext>
            </a:extLst>
          </p:cNvPr>
          <p:cNvSpPr>
            <a:spLocks noGrp="1"/>
          </p:cNvSpPr>
          <p:nvPr>
            <p:ph type="dt" sz="half" idx="10"/>
          </p:nvPr>
        </p:nvSpPr>
        <p:spPr/>
        <p:txBody>
          <a:bodyPr/>
          <a:lstStyle/>
          <a:p>
            <a:endParaRPr lang="nb-NO" dirty="0"/>
          </a:p>
        </p:txBody>
      </p:sp>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2030654" y="1436689"/>
            <a:ext cx="21028462" cy="1288045"/>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2377821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345943" y="4608577"/>
            <a:ext cx="10023704" cy="7506939"/>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a:t>Klikk ikonet for å legge til et bilde</a:t>
            </a:r>
            <a:endParaRPr lang="en-US" dirty="0"/>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2030653" y="4354288"/>
            <a:ext cx="9304097" cy="7209062"/>
          </a:xfrm>
          <a:prstGeom prst="rect">
            <a:avLst/>
          </a:prstGeom>
        </p:spPr>
        <p:txBody>
          <a:bodyPr lIns="0" tIns="0" rIns="0" bIns="0"/>
          <a:lstStyle/>
          <a:p>
            <a:pPr lvl="0"/>
            <a:r>
              <a:rPr lang="nb-NO"/>
              <a:t>Klikk for å redigere tekststiler i malen</a:t>
            </a:r>
          </a:p>
        </p:txBody>
      </p:sp>
      <p:sp>
        <p:nvSpPr>
          <p:cNvPr id="2" name="Plassholder for dato 1">
            <a:extLst>
              <a:ext uri="{FF2B5EF4-FFF2-40B4-BE49-F238E27FC236}">
                <a16:creationId xmlns:a16="http://schemas.microsoft.com/office/drawing/2014/main" id="{596A1558-62C3-465B-B3E0-3C4E501403BE}"/>
              </a:ext>
            </a:extLst>
          </p:cNvPr>
          <p:cNvSpPr>
            <a:spLocks noGrp="1"/>
          </p:cNvSpPr>
          <p:nvPr>
            <p:ph type="dt" sz="half" idx="13"/>
          </p:nvPr>
        </p:nvSpPr>
        <p:spPr/>
        <p:txBody>
          <a:bodyPr/>
          <a:lstStyle/>
          <a:p>
            <a:endParaRPr lang="nb-NO" dirty="0"/>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2030654" y="1436689"/>
            <a:ext cx="21028462" cy="1288045"/>
          </a:xfrm>
        </p:spPr>
        <p:txBody>
          <a:bodyPr>
            <a:spAutoFit/>
          </a:bodyPr>
          <a:lstStyle>
            <a:lvl1pPr>
              <a:defRPr/>
            </a:lvl1pPr>
          </a:lstStyle>
          <a:p>
            <a:r>
              <a:rPr lang="nb-NO"/>
              <a:t>Klikk for å redigere tittelstil</a:t>
            </a:r>
            <a:endParaRPr lang="en-US" dirty="0"/>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a:t>Klikk for å redigere tekststiler i malen</a:t>
            </a:r>
          </a:p>
        </p:txBody>
      </p:sp>
    </p:spTree>
    <p:extLst>
      <p:ext uri="{BB962C8B-B14F-4D97-AF65-F5344CB8AC3E}">
        <p14:creationId xmlns:p14="http://schemas.microsoft.com/office/powerpoint/2010/main" val="4171600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87021" y="0"/>
            <a:ext cx="5193803" cy="2900178"/>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3574800" y="8446294"/>
            <a:ext cx="3149850" cy="461665"/>
          </a:xfrm>
          <a:prstGeom prst="rect">
            <a:avLst/>
          </a:prstGeom>
        </p:spPr>
        <p:txBody>
          <a:bodyPr lIns="0" tIns="0" rIns="0" bIns="0">
            <a:spAutoFit/>
          </a:bodyPr>
          <a:lstStyle>
            <a:lvl1pPr marL="0" indent="0">
              <a:buNone/>
              <a:defRPr sz="2500">
                <a:solidFill>
                  <a:schemeClr val="accent4"/>
                </a:solidFill>
              </a:defRPr>
            </a:lvl1pPr>
          </a:lstStyle>
          <a:p>
            <a:pPr lvl="0"/>
            <a:r>
              <a:rPr lang="nb-NO" dirty="0"/>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accent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2044032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578250" y="3773272"/>
            <a:ext cx="23219302" cy="9361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692579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85177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128582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965753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583273" y="583273"/>
            <a:ext cx="23219302" cy="2822753"/>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583273" y="3773272"/>
            <a:ext cx="23219302" cy="93611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26290" y="0"/>
            <a:ext cx="4954534" cy="2697485"/>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3574798" y="5817963"/>
            <a:ext cx="15612221" cy="1600438"/>
          </a:xfrm>
        </p:spPr>
        <p:txBody>
          <a:bodyPr lIns="0" tIns="0" rIns="0" bIns="0" anchor="b" anchorCtr="0">
            <a:spAutoFit/>
          </a:bodyPr>
          <a:lstStyle>
            <a:lvl1pPr marL="0" indent="0">
              <a:lnSpc>
                <a:spcPct val="100000"/>
              </a:lnSpc>
              <a:spcBef>
                <a:spcPts val="0"/>
              </a:spcBef>
              <a:spcAft>
                <a:spcPts val="0"/>
              </a:spcAft>
              <a:buNone/>
              <a:defRPr sz="10400">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3574799" y="7543783"/>
            <a:ext cx="15612221" cy="830997"/>
          </a:xfrm>
        </p:spPr>
        <p:txBody>
          <a:bodyPr lIns="0" tIns="0" rIns="0" bIns="0">
            <a:spAutoFit/>
          </a:bodyPr>
          <a:lstStyle>
            <a:lvl1pPr marL="0" indent="0">
              <a:lnSpc>
                <a:spcPct val="100000"/>
              </a:lnSpc>
              <a:spcBef>
                <a:spcPts val="0"/>
              </a:spcBef>
              <a:spcAft>
                <a:spcPts val="0"/>
              </a:spcAft>
              <a:buNone/>
              <a:defRPr sz="54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45803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183" y="3650828"/>
            <a:ext cx="20243118" cy="8701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8356985" y="12691736"/>
            <a:ext cx="5485686" cy="730166"/>
          </a:xfrm>
        </p:spPr>
        <p:txBody>
          <a:bodyPr/>
          <a:lstStyle>
            <a:lvl1pPr>
              <a:defRPr sz="3200">
                <a:solidFill>
                  <a:schemeClr val="accent1">
                    <a:lumMod val="50000"/>
                  </a:schemeClr>
                </a:solidFill>
              </a:defRPr>
            </a:lvl1pPr>
          </a:lstStyle>
          <a:p>
            <a:fld id="{E000BCC4-082B-4402-924D-14514480239B}" type="slidenum">
              <a:rPr lang="nb-NO" smtClean="0"/>
              <a:t>‹#›</a:t>
            </a:fld>
            <a:endParaRPr lang="nb-NO"/>
          </a:p>
        </p:txBody>
      </p:sp>
      <p:pic>
        <p:nvPicPr>
          <p:cNvPr id="7" name="Picture 6"/>
          <p:cNvPicPr>
            <a:picLocks noChangeAspect="1"/>
          </p:cNvPicPr>
          <p:nvPr/>
        </p:nvPicPr>
        <p:blipFill rotWithShape="1">
          <a:blip r:embed="rId2"/>
          <a:srcRect l="16185" t="16030" r="31888" b="41303"/>
          <a:stretch/>
        </p:blipFill>
        <p:spPr>
          <a:xfrm>
            <a:off x="22221044" y="11902974"/>
            <a:ext cx="1659420" cy="717007"/>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320" t="15202" r="66851" b="19952"/>
          <a:stretch/>
        </p:blipFill>
        <p:spPr>
          <a:xfrm>
            <a:off x="22800887" y="9548786"/>
            <a:ext cx="1041784" cy="107867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0268" t="23514" r="68195" b="28256"/>
          <a:stretch/>
        </p:blipFill>
        <p:spPr>
          <a:xfrm>
            <a:off x="22800887" y="10674760"/>
            <a:ext cx="1063442" cy="1078677"/>
          </a:xfrm>
          <a:prstGeom prst="rect">
            <a:avLst/>
          </a:prstGeom>
        </p:spPr>
      </p:pic>
    </p:spTree>
    <p:extLst>
      <p:ext uri="{BB962C8B-B14F-4D97-AF65-F5344CB8AC3E}">
        <p14:creationId xmlns:p14="http://schemas.microsoft.com/office/powerpoint/2010/main" val="1697622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583273" y="583273"/>
            <a:ext cx="23219302" cy="12551169"/>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2030654" y="1436689"/>
            <a:ext cx="21028462" cy="1288045"/>
          </a:xfrm>
        </p:spPr>
        <p:txBody>
          <a:bodyPr>
            <a:spAutoFit/>
          </a:bodyPr>
          <a:lstStyle>
            <a:lvl1pPr>
              <a:defRPr/>
            </a:lvl1pPr>
          </a:lstStyle>
          <a:p>
            <a:r>
              <a:rPr lang="nb-NO"/>
              <a:t>Klikk for å redigere tittelstil</a:t>
            </a:r>
            <a:endParaRPr lang="en-US" dirty="0"/>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a:t>Klikk for å redigere tekststiler i malen</a:t>
            </a:r>
          </a:p>
        </p:txBody>
      </p:sp>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2030653" y="4354288"/>
            <a:ext cx="21028462" cy="7281452"/>
          </a:xfrm>
          <a:prstGeom prst="rect">
            <a:avLst/>
          </a:prstGeom>
        </p:spPr>
        <p:txBody>
          <a:bodyPr lIns="0" tIns="0" rIns="0" bIns="0"/>
          <a:lstStyle/>
          <a:p>
            <a:pPr lvl="0"/>
            <a:r>
              <a:rPr lang="nb-NO"/>
              <a:t>Klikk for å redigere tekststiler i malen</a:t>
            </a:r>
          </a:p>
        </p:txBody>
      </p:sp>
      <p:sp>
        <p:nvSpPr>
          <p:cNvPr id="14" name="TekstSylinder 13">
            <a:extLst>
              <a:ext uri="{FF2B5EF4-FFF2-40B4-BE49-F238E27FC236}">
                <a16:creationId xmlns:a16="http://schemas.microsoft.com/office/drawing/2014/main" id="{A5802A09-1244-437C-B1BA-C96CFC86F407}"/>
              </a:ext>
            </a:extLst>
          </p:cNvPr>
          <p:cNvSpPr txBox="1"/>
          <p:nvPr userDrawn="1"/>
        </p:nvSpPr>
        <p:spPr>
          <a:xfrm>
            <a:off x="2030655" y="12580620"/>
            <a:ext cx="515696"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600" b="1" dirty="0">
                <a:solidFill>
                  <a:schemeClr val="accent6"/>
                </a:solidFill>
                <a:latin typeface="Arial" panose="020B0604020202020204" pitchFamily="34" charset="0"/>
                <a:cs typeface="Arial" panose="020B0604020202020204" pitchFamily="34" charset="0"/>
              </a:rPr>
              <a:t>FHI - </a:t>
            </a:r>
            <a:r>
              <a:rPr lang="nb-NO" sz="1600" dirty="0">
                <a:solidFill>
                  <a:schemeClr val="accent6"/>
                </a:solidFill>
                <a:latin typeface="Arial" panose="020B0604020202020204" pitchFamily="34" charset="0"/>
                <a:cs typeface="Arial" panose="020B0604020202020204" pitchFamily="34" charset="0"/>
              </a:rPr>
              <a:t> </a:t>
            </a:r>
          </a:p>
        </p:txBody>
      </p:sp>
      <p:sp>
        <p:nvSpPr>
          <p:cNvPr id="6" name="Plassholder for dato 5">
            <a:extLst>
              <a:ext uri="{FF2B5EF4-FFF2-40B4-BE49-F238E27FC236}">
                <a16:creationId xmlns:a16="http://schemas.microsoft.com/office/drawing/2014/main" id="{463A727C-8736-49BF-8ADE-F780822BD707}"/>
              </a:ext>
            </a:extLst>
          </p:cNvPr>
          <p:cNvSpPr>
            <a:spLocks noGrp="1"/>
          </p:cNvSpPr>
          <p:nvPr>
            <p:ph type="dt" sz="half" idx="13"/>
          </p:nvPr>
        </p:nvSpPr>
        <p:spPr/>
        <p:txBody>
          <a:bodyPr/>
          <a:lstStyle/>
          <a:p>
            <a:endParaRPr lang="nb-NO" dirty="0"/>
          </a:p>
        </p:txBody>
      </p:sp>
    </p:spTree>
    <p:extLst>
      <p:ext uri="{BB962C8B-B14F-4D97-AF65-F5344CB8AC3E}">
        <p14:creationId xmlns:p14="http://schemas.microsoft.com/office/powerpoint/2010/main" val="1432827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030654" y="3009976"/>
            <a:ext cx="20318400" cy="9108000"/>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a:t>Klikk ikonet for å legge til et bilde</a:t>
            </a:r>
            <a:endParaRPr lang="en-US" dirty="0"/>
          </a:p>
        </p:txBody>
      </p:sp>
      <p:sp>
        <p:nvSpPr>
          <p:cNvPr id="2" name="Plassholder for dato 1">
            <a:extLst>
              <a:ext uri="{FF2B5EF4-FFF2-40B4-BE49-F238E27FC236}">
                <a16:creationId xmlns:a16="http://schemas.microsoft.com/office/drawing/2014/main" id="{AE809B7F-3D7E-4EF3-A940-ECD54BD14B25}"/>
              </a:ext>
            </a:extLst>
          </p:cNvPr>
          <p:cNvSpPr>
            <a:spLocks noGrp="1"/>
          </p:cNvSpPr>
          <p:nvPr>
            <p:ph type="dt" sz="half" idx="10"/>
          </p:nvPr>
        </p:nvSpPr>
        <p:spPr/>
        <p:txBody>
          <a:bodyPr/>
          <a:lstStyle/>
          <a:p>
            <a:endParaRPr lang="nb-NO" dirty="0"/>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2030654" y="1436689"/>
            <a:ext cx="21028462" cy="1288045"/>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3005231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030654" y="3773272"/>
            <a:ext cx="20318400" cy="8344704"/>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a:t>Klikk ikonet for å legge til et bilde</a:t>
            </a:r>
            <a:endParaRPr lang="en-US" dirty="0"/>
          </a:p>
        </p:txBody>
      </p:sp>
      <p:sp>
        <p:nvSpPr>
          <p:cNvPr id="2" name="Plassholder for dato 1">
            <a:extLst>
              <a:ext uri="{FF2B5EF4-FFF2-40B4-BE49-F238E27FC236}">
                <a16:creationId xmlns:a16="http://schemas.microsoft.com/office/drawing/2014/main" id="{F4704D7D-ED5F-45E6-9CDF-D81C65F6E360}"/>
              </a:ext>
            </a:extLst>
          </p:cNvPr>
          <p:cNvSpPr>
            <a:spLocks noGrp="1"/>
          </p:cNvSpPr>
          <p:nvPr>
            <p:ph type="dt" sz="half" idx="12"/>
          </p:nvPr>
        </p:nvSpPr>
        <p:spPr/>
        <p:txBody>
          <a:bodyPr/>
          <a:lstStyle/>
          <a:p>
            <a:endParaRPr lang="nb-NO" dirty="0"/>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2030654" y="1436689"/>
            <a:ext cx="21028462" cy="1288045"/>
          </a:xfrm>
        </p:spPr>
        <p:txBody>
          <a:bodyPr>
            <a:spAutoFit/>
          </a:bodyPr>
          <a:lstStyle>
            <a:lvl1pPr>
              <a:defRPr/>
            </a:lvl1pPr>
          </a:lstStyle>
          <a:p>
            <a:r>
              <a:rPr lang="nb-NO"/>
              <a:t>Klikk for å redigere tittelstil</a:t>
            </a:r>
            <a:endParaRPr lang="en-US" dirty="0"/>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2030413" y="2727089"/>
            <a:ext cx="2102846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a:t>Klikk for å redigere tekststiler i malen</a:t>
            </a:r>
          </a:p>
        </p:txBody>
      </p:sp>
    </p:spTree>
    <p:extLst>
      <p:ext uri="{BB962C8B-B14F-4D97-AF65-F5344CB8AC3E}">
        <p14:creationId xmlns:p14="http://schemas.microsoft.com/office/powerpoint/2010/main" val="2342291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345944" y="1411376"/>
            <a:ext cx="10009251" cy="10704138"/>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a:t>Klikk ikonet for å legge til et bilde</a:t>
            </a:r>
            <a:endParaRPr lang="nb-NO" dirty="0"/>
          </a:p>
        </p:txBody>
      </p:sp>
      <p:sp>
        <p:nvSpPr>
          <p:cNvPr id="7" name="Plassholder for tekst 10">
            <a:extLst>
              <a:ext uri="{FF2B5EF4-FFF2-40B4-BE49-F238E27FC236}">
                <a16:creationId xmlns:a16="http://schemas.microsoft.com/office/drawing/2014/main" id="{E2DB21F9-8659-47FA-BBFD-0368B66FAB67}"/>
              </a:ext>
            </a:extLst>
          </p:cNvPr>
          <p:cNvSpPr>
            <a:spLocks noGrp="1"/>
          </p:cNvSpPr>
          <p:nvPr>
            <p:ph type="body" sz="quarter" idx="12"/>
          </p:nvPr>
        </p:nvSpPr>
        <p:spPr>
          <a:xfrm>
            <a:off x="2030653" y="6000750"/>
            <a:ext cx="9304097" cy="5562599"/>
          </a:xfrm>
          <a:prstGeom prst="rect">
            <a:avLst/>
          </a:prstGeom>
        </p:spPr>
        <p:txBody>
          <a:bodyPr lIns="0" tIns="0" rIns="0" bIns="0"/>
          <a:lstStyle/>
          <a:p>
            <a:pPr lvl="0"/>
            <a:r>
              <a:rPr lang="nb-NO"/>
              <a:t>Klikk for å redigere tekststiler i malen</a:t>
            </a:r>
          </a:p>
        </p:txBody>
      </p:sp>
      <p:sp>
        <p:nvSpPr>
          <p:cNvPr id="11" name="Plassholder for dato 10">
            <a:extLst>
              <a:ext uri="{FF2B5EF4-FFF2-40B4-BE49-F238E27FC236}">
                <a16:creationId xmlns:a16="http://schemas.microsoft.com/office/drawing/2014/main" id="{30D48CFD-DDBA-47C2-BE7F-9D3C6FA7CCB6}"/>
              </a:ext>
            </a:extLst>
          </p:cNvPr>
          <p:cNvSpPr>
            <a:spLocks noGrp="1"/>
          </p:cNvSpPr>
          <p:nvPr>
            <p:ph type="dt" sz="half" idx="13"/>
          </p:nvPr>
        </p:nvSpPr>
        <p:spPr/>
        <p:txBody>
          <a:bodyPr/>
          <a:lstStyle/>
          <a:p>
            <a:endParaRPr lang="nb-NO" dirty="0"/>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2030654" y="1436689"/>
            <a:ext cx="9304096" cy="2576090"/>
          </a:xfrm>
        </p:spPr>
        <p:txBody>
          <a:bodyPr wrap="square">
            <a:normAutofit/>
          </a:bodyPr>
          <a:lstStyle>
            <a:lvl1pPr>
              <a:defRPr/>
            </a:lvl1pPr>
          </a:lstStyle>
          <a:p>
            <a:r>
              <a:rPr lang="nb-NO"/>
              <a:t>Klikk for å redigere tittelstil</a:t>
            </a:r>
            <a:endParaRPr lang="en-US" dirty="0"/>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2030413" y="4032657"/>
            <a:ext cx="9304096"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a:t>Klikk for å redigere tekststiler i malen</a:t>
            </a:r>
          </a:p>
        </p:txBody>
      </p:sp>
    </p:spTree>
    <p:extLst>
      <p:ext uri="{BB962C8B-B14F-4D97-AF65-F5344CB8AC3E}">
        <p14:creationId xmlns:p14="http://schemas.microsoft.com/office/powerpoint/2010/main" val="4067580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345944" y="1411376"/>
            <a:ext cx="10009251" cy="10704138"/>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a:t>Klikk ikonet for å legge til et bilde</a:t>
            </a:r>
            <a:endParaRPr lang="nb-NO" dirty="0"/>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2030654" y="1411376"/>
            <a:ext cx="10009251" cy="10704138"/>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a:t>Klikk ikonet for å legge til et bilde</a:t>
            </a:r>
            <a:endParaRPr lang="nb-NO" dirty="0"/>
          </a:p>
        </p:txBody>
      </p:sp>
      <p:sp>
        <p:nvSpPr>
          <p:cNvPr id="2" name="Plassholder for dato 1">
            <a:extLst>
              <a:ext uri="{FF2B5EF4-FFF2-40B4-BE49-F238E27FC236}">
                <a16:creationId xmlns:a16="http://schemas.microsoft.com/office/drawing/2014/main" id="{14473398-51B0-43A7-B4D9-98E04D9A7608}"/>
              </a:ext>
            </a:extLst>
          </p:cNvPr>
          <p:cNvSpPr>
            <a:spLocks noGrp="1"/>
          </p:cNvSpPr>
          <p:nvPr>
            <p:ph type="dt" sz="half" idx="12"/>
          </p:nvPr>
        </p:nvSpPr>
        <p:spPr/>
        <p:txBody>
          <a:bodyPr/>
          <a:lstStyle/>
          <a:p>
            <a:endParaRPr lang="nb-NO" dirty="0"/>
          </a:p>
        </p:txBody>
      </p:sp>
    </p:spTree>
    <p:extLst>
      <p:ext uri="{BB962C8B-B14F-4D97-AF65-F5344CB8AC3E}">
        <p14:creationId xmlns:p14="http://schemas.microsoft.com/office/powerpoint/2010/main" val="429461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1"/>
            <a:ext cx="24380825" cy="13714413"/>
          </a:xfrm>
          <a:solidFill>
            <a:schemeClr val="bg1">
              <a:lumMod val="65000"/>
            </a:schemeClr>
          </a:solidFill>
        </p:spPr>
        <p:txBody>
          <a:bodyPr anchor="t"/>
          <a:lstStyle>
            <a:lvl1pPr marL="0" indent="0" algn="ctr">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nb-NO"/>
              <a:t>Klikk ikonet for å legge til et bilde</a:t>
            </a:r>
            <a:endParaRPr lang="nb-NO" dirty="0"/>
          </a:p>
        </p:txBody>
      </p:sp>
    </p:spTree>
    <p:extLst>
      <p:ext uri="{BB962C8B-B14F-4D97-AF65-F5344CB8AC3E}">
        <p14:creationId xmlns:p14="http://schemas.microsoft.com/office/powerpoint/2010/main" val="2318130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6" name="Plassholder for tekst 10">
            <a:extLst>
              <a:ext uri="{FF2B5EF4-FFF2-40B4-BE49-F238E27FC236}">
                <a16:creationId xmlns:a16="http://schemas.microsoft.com/office/drawing/2014/main" id="{65E46652-8D46-4033-BF2F-A8A2CCF7DA40}"/>
              </a:ext>
            </a:extLst>
          </p:cNvPr>
          <p:cNvSpPr>
            <a:spLocks noGrp="1"/>
          </p:cNvSpPr>
          <p:nvPr>
            <p:ph type="body" sz="quarter" idx="13"/>
          </p:nvPr>
        </p:nvSpPr>
        <p:spPr>
          <a:xfrm>
            <a:off x="2030653" y="4354288"/>
            <a:ext cx="9697522" cy="7209062"/>
          </a:xfrm>
          <a:prstGeom prst="rect">
            <a:avLst/>
          </a:prstGeom>
        </p:spPr>
        <p:txBody>
          <a:bodyPr lIns="0" tIns="0" rIns="0" bIns="0"/>
          <a:lstStyle/>
          <a:p>
            <a:pPr lvl="0"/>
            <a:r>
              <a:rPr lang="nb-NO"/>
              <a:t>Klikk for å redigere tekststiler i malen</a:t>
            </a:r>
          </a:p>
        </p:txBody>
      </p:sp>
      <p:sp>
        <p:nvSpPr>
          <p:cNvPr id="17" name="Plassholder for tekst 10">
            <a:extLst>
              <a:ext uri="{FF2B5EF4-FFF2-40B4-BE49-F238E27FC236}">
                <a16:creationId xmlns:a16="http://schemas.microsoft.com/office/drawing/2014/main" id="{1886C3AB-A33A-4B40-A58D-B717FF2A1493}"/>
              </a:ext>
            </a:extLst>
          </p:cNvPr>
          <p:cNvSpPr>
            <a:spLocks noGrp="1"/>
          </p:cNvSpPr>
          <p:nvPr>
            <p:ph type="body" sz="quarter" idx="14"/>
          </p:nvPr>
        </p:nvSpPr>
        <p:spPr>
          <a:xfrm>
            <a:off x="13361352" y="4354288"/>
            <a:ext cx="9697522" cy="7209062"/>
          </a:xfrm>
          <a:prstGeom prst="rect">
            <a:avLst/>
          </a:prstGeom>
        </p:spPr>
        <p:txBody>
          <a:bodyPr lIns="0" tIns="0" rIns="0" bIns="0"/>
          <a:lstStyle/>
          <a:p>
            <a:pPr lvl="0"/>
            <a:r>
              <a:rPr lang="nb-NO"/>
              <a:t>Klikk for å redigere tekststiler i malen</a:t>
            </a:r>
          </a:p>
        </p:txBody>
      </p:sp>
      <p:sp>
        <p:nvSpPr>
          <p:cNvPr id="18" name="Plassholder for dato 17">
            <a:extLst>
              <a:ext uri="{FF2B5EF4-FFF2-40B4-BE49-F238E27FC236}">
                <a16:creationId xmlns:a16="http://schemas.microsoft.com/office/drawing/2014/main" id="{03E9C817-A94E-4A47-B829-C98F4A0F40F5}"/>
              </a:ext>
            </a:extLst>
          </p:cNvPr>
          <p:cNvSpPr>
            <a:spLocks noGrp="1"/>
          </p:cNvSpPr>
          <p:nvPr>
            <p:ph type="dt" sz="half" idx="15"/>
          </p:nvPr>
        </p:nvSpPr>
        <p:spPr/>
        <p:txBody>
          <a:bodyPr/>
          <a:lstStyle/>
          <a:p>
            <a:endParaRPr lang="nb-NO" dirty="0"/>
          </a:p>
        </p:txBody>
      </p:sp>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2030654" y="1436689"/>
            <a:ext cx="21028462" cy="1288045"/>
          </a:xfrm>
        </p:spPr>
        <p:txBody>
          <a:bodyPr>
            <a:spAutoFit/>
          </a:bodyPr>
          <a:lstStyle>
            <a:lvl1pPr>
              <a:defRPr/>
            </a:lvl1pPr>
          </a:lstStyle>
          <a:p>
            <a:r>
              <a:rPr lang="nb-NO"/>
              <a:t>Klikk for å redigere tittelstil</a:t>
            </a:r>
            <a:endParaRPr lang="en-US" dirty="0"/>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2030413" y="2727089"/>
            <a:ext cx="969752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13361352" y="2727089"/>
            <a:ext cx="9697522" cy="846386"/>
          </a:xfrm>
        </p:spPr>
        <p:txBody>
          <a:bodyPr wrap="square">
            <a:spAutoFit/>
          </a:bodyPr>
          <a:lstStyle>
            <a:lvl1pPr marL="0" indent="0">
              <a:lnSpc>
                <a:spcPct val="100000"/>
              </a:lnSpc>
              <a:spcAft>
                <a:spcPts val="0"/>
              </a:spcAft>
              <a:buNone/>
              <a:defRPr sz="5500">
                <a:solidFill>
                  <a:schemeClr val="accent4"/>
                </a:solidFill>
              </a:defRPr>
            </a:lvl1pPr>
            <a:lvl2pPr marL="720000" indent="0">
              <a:buNone/>
              <a:defRPr/>
            </a:lvl2pPr>
          </a:lstStyle>
          <a:p>
            <a:pPr lvl="0"/>
            <a:r>
              <a:rPr lang="nb-NO"/>
              <a:t>Klikk for å redigere tekststiler i malen</a:t>
            </a:r>
          </a:p>
        </p:txBody>
      </p:sp>
    </p:spTree>
    <p:extLst>
      <p:ext uri="{BB962C8B-B14F-4D97-AF65-F5344CB8AC3E}">
        <p14:creationId xmlns:p14="http://schemas.microsoft.com/office/powerpoint/2010/main" val="380821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483" y="3419081"/>
            <a:ext cx="21028462" cy="5704814"/>
          </a:xfrm>
        </p:spPr>
        <p:txBody>
          <a:bodyPr anchor="b"/>
          <a:lstStyle>
            <a:lvl1pPr>
              <a:defRPr sz="11998"/>
            </a:lvl1pPr>
          </a:lstStyle>
          <a:p>
            <a:r>
              <a:rPr lang="en-US"/>
              <a:t>Click to edit Master title style</a:t>
            </a:r>
          </a:p>
        </p:txBody>
      </p:sp>
      <p:sp>
        <p:nvSpPr>
          <p:cNvPr id="3" name="Text Placeholder 2"/>
          <p:cNvSpPr>
            <a:spLocks noGrp="1"/>
          </p:cNvSpPr>
          <p:nvPr>
            <p:ph type="body" idx="1"/>
          </p:nvPr>
        </p:nvSpPr>
        <p:spPr>
          <a:xfrm>
            <a:off x="1663483" y="9177865"/>
            <a:ext cx="21028462" cy="3000027"/>
          </a:xfrm>
        </p:spPr>
        <p:txBody>
          <a:bodyPr/>
          <a:lstStyle>
            <a:lvl1pPr marL="0" indent="0">
              <a:buNone/>
              <a:defRPr sz="4799">
                <a:solidFill>
                  <a:schemeClr val="tx1">
                    <a:tint val="75000"/>
                  </a:schemeClr>
                </a:solidFill>
              </a:defRPr>
            </a:lvl1pPr>
            <a:lvl2pPr marL="914263" indent="0">
              <a:buNone/>
              <a:defRPr sz="3999">
                <a:solidFill>
                  <a:schemeClr val="tx1">
                    <a:tint val="75000"/>
                  </a:schemeClr>
                </a:solidFill>
              </a:defRPr>
            </a:lvl2pPr>
            <a:lvl3pPr marL="1828526" indent="0">
              <a:buNone/>
              <a:defRPr sz="3599">
                <a:solidFill>
                  <a:schemeClr val="tx1">
                    <a:tint val="75000"/>
                  </a:schemeClr>
                </a:solidFill>
              </a:defRPr>
            </a:lvl3pPr>
            <a:lvl4pPr marL="2742789" indent="0">
              <a:buNone/>
              <a:defRPr sz="3200">
                <a:solidFill>
                  <a:schemeClr val="tx1">
                    <a:tint val="75000"/>
                  </a:schemeClr>
                </a:solidFill>
              </a:defRPr>
            </a:lvl4pPr>
            <a:lvl5pPr marL="3657051" indent="0">
              <a:buNone/>
              <a:defRPr sz="3200">
                <a:solidFill>
                  <a:schemeClr val="tx1">
                    <a:tint val="75000"/>
                  </a:schemeClr>
                </a:solidFill>
              </a:defRPr>
            </a:lvl5pPr>
            <a:lvl6pPr marL="4571314" indent="0">
              <a:buNone/>
              <a:defRPr sz="3200">
                <a:solidFill>
                  <a:schemeClr val="tx1">
                    <a:tint val="75000"/>
                  </a:schemeClr>
                </a:solidFill>
              </a:defRPr>
            </a:lvl6pPr>
            <a:lvl7pPr marL="5485577" indent="0">
              <a:buNone/>
              <a:defRPr sz="3200">
                <a:solidFill>
                  <a:schemeClr val="tx1">
                    <a:tint val="75000"/>
                  </a:schemeClr>
                </a:solidFill>
              </a:defRPr>
            </a:lvl7pPr>
            <a:lvl8pPr marL="6399840" indent="0">
              <a:buNone/>
              <a:defRPr sz="3200">
                <a:solidFill>
                  <a:schemeClr val="tx1">
                    <a:tint val="75000"/>
                  </a:schemeClr>
                </a:solidFill>
              </a:defRPr>
            </a:lvl8pPr>
            <a:lvl9pPr marL="7314103"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nb-NO"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9966069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182" y="3650828"/>
            <a:ext cx="10361851" cy="8701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2792" y="3650828"/>
            <a:ext cx="10361851" cy="8701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nb-NO"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358318182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357" y="730167"/>
            <a:ext cx="21028462" cy="2650819"/>
          </a:xfrm>
        </p:spPr>
        <p:txBody>
          <a:bodyPr/>
          <a:lstStyle/>
          <a:p>
            <a:r>
              <a:rPr lang="en-US"/>
              <a:t>Click to edit Master title style</a:t>
            </a:r>
          </a:p>
        </p:txBody>
      </p:sp>
      <p:sp>
        <p:nvSpPr>
          <p:cNvPr id="3" name="Text Placeholder 2"/>
          <p:cNvSpPr>
            <a:spLocks noGrp="1"/>
          </p:cNvSpPr>
          <p:nvPr>
            <p:ph type="body" idx="1"/>
          </p:nvPr>
        </p:nvSpPr>
        <p:spPr>
          <a:xfrm>
            <a:off x="1679358" y="3361937"/>
            <a:ext cx="10314231" cy="1647633"/>
          </a:xfrm>
        </p:spPr>
        <p:txBody>
          <a:bodyPr anchor="b"/>
          <a:lstStyle>
            <a:lvl1pPr marL="0" indent="0">
              <a:buNone/>
              <a:defRPr sz="4799" b="1"/>
            </a:lvl1pPr>
            <a:lvl2pPr marL="914263" indent="0">
              <a:buNone/>
              <a:defRPr sz="3999" b="1"/>
            </a:lvl2pPr>
            <a:lvl3pPr marL="1828526" indent="0">
              <a:buNone/>
              <a:defRPr sz="3599" b="1"/>
            </a:lvl3pPr>
            <a:lvl4pPr marL="2742789" indent="0">
              <a:buNone/>
              <a:defRPr sz="3200" b="1"/>
            </a:lvl4pPr>
            <a:lvl5pPr marL="3657051" indent="0">
              <a:buNone/>
              <a:defRPr sz="3200" b="1"/>
            </a:lvl5pPr>
            <a:lvl6pPr marL="4571314" indent="0">
              <a:buNone/>
              <a:defRPr sz="3200" b="1"/>
            </a:lvl6pPr>
            <a:lvl7pPr marL="5485577" indent="0">
              <a:buNone/>
              <a:defRPr sz="3200" b="1"/>
            </a:lvl7pPr>
            <a:lvl8pPr marL="6399840" indent="0">
              <a:buNone/>
              <a:defRPr sz="3200" b="1"/>
            </a:lvl8pPr>
            <a:lvl9pPr marL="7314103" indent="0">
              <a:buNone/>
              <a:defRPr sz="3200" b="1"/>
            </a:lvl9pPr>
          </a:lstStyle>
          <a:p>
            <a:pPr lvl="0"/>
            <a:r>
              <a:rPr lang="en-US"/>
              <a:t>Edit Master text styles</a:t>
            </a:r>
          </a:p>
        </p:txBody>
      </p:sp>
      <p:sp>
        <p:nvSpPr>
          <p:cNvPr id="4" name="Content Placeholder 3"/>
          <p:cNvSpPr>
            <a:spLocks noGrp="1"/>
          </p:cNvSpPr>
          <p:nvPr>
            <p:ph sz="half" idx="2"/>
          </p:nvPr>
        </p:nvSpPr>
        <p:spPr>
          <a:xfrm>
            <a:off x="1679358" y="5009570"/>
            <a:ext cx="10314231" cy="73683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2793" y="3361937"/>
            <a:ext cx="10365026" cy="1647633"/>
          </a:xfrm>
        </p:spPr>
        <p:txBody>
          <a:bodyPr anchor="b"/>
          <a:lstStyle>
            <a:lvl1pPr marL="0" indent="0">
              <a:buNone/>
              <a:defRPr sz="4799" b="1"/>
            </a:lvl1pPr>
            <a:lvl2pPr marL="914263" indent="0">
              <a:buNone/>
              <a:defRPr sz="3999" b="1"/>
            </a:lvl2pPr>
            <a:lvl3pPr marL="1828526" indent="0">
              <a:buNone/>
              <a:defRPr sz="3599" b="1"/>
            </a:lvl3pPr>
            <a:lvl4pPr marL="2742789" indent="0">
              <a:buNone/>
              <a:defRPr sz="3200" b="1"/>
            </a:lvl4pPr>
            <a:lvl5pPr marL="3657051" indent="0">
              <a:buNone/>
              <a:defRPr sz="3200" b="1"/>
            </a:lvl5pPr>
            <a:lvl6pPr marL="4571314" indent="0">
              <a:buNone/>
              <a:defRPr sz="3200" b="1"/>
            </a:lvl6pPr>
            <a:lvl7pPr marL="5485577" indent="0">
              <a:buNone/>
              <a:defRPr sz="3200" b="1"/>
            </a:lvl7pPr>
            <a:lvl8pPr marL="6399840" indent="0">
              <a:buNone/>
              <a:defRPr sz="3200" b="1"/>
            </a:lvl8pPr>
            <a:lvl9pPr marL="7314103" indent="0">
              <a:buNone/>
              <a:defRPr sz="3200" b="1"/>
            </a:lvl9pPr>
          </a:lstStyle>
          <a:p>
            <a:pPr lvl="0"/>
            <a:r>
              <a:rPr lang="en-US"/>
              <a:t>Edit Master text styles</a:t>
            </a:r>
          </a:p>
        </p:txBody>
      </p:sp>
      <p:sp>
        <p:nvSpPr>
          <p:cNvPr id="6" name="Content Placeholder 5"/>
          <p:cNvSpPr>
            <a:spLocks noGrp="1"/>
          </p:cNvSpPr>
          <p:nvPr>
            <p:ph sz="quarter" idx="4"/>
          </p:nvPr>
        </p:nvSpPr>
        <p:spPr>
          <a:xfrm>
            <a:off x="12342793" y="5009570"/>
            <a:ext cx="10365026" cy="73683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nb-NO"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179599117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lgn="l"/>
            <a:r>
              <a:rPr lang="en-US" sz="4800"/>
              <a:t>ASP, FHI og KAS</a:t>
            </a:r>
            <a:endParaRPr lang="en-US" sz="4800" dirty="0"/>
          </a:p>
        </p:txBody>
      </p:sp>
      <p:sp>
        <p:nvSpPr>
          <p:cNvPr id="5" name="Slide Number Placeholder 4"/>
          <p:cNvSpPr>
            <a:spLocks noGrp="1"/>
          </p:cNvSpPr>
          <p:nvPr>
            <p:ph type="sldNum" sz="quarter" idx="12"/>
          </p:nvPr>
        </p:nvSpPr>
        <p:spPr/>
        <p:txBody>
          <a:bodyPr/>
          <a:lstStyle/>
          <a:p>
            <a:fld id="{5D310BF4-4FB1-EF42-A6F9-E197B72E94CF}" type="slidenum">
              <a:rPr lang="en-US" smtClean="0"/>
              <a:pPr/>
              <a:t>‹#›</a:t>
            </a:fld>
            <a:endParaRPr lang="en-US" dirty="0"/>
          </a:p>
        </p:txBody>
      </p:sp>
    </p:spTree>
    <p:extLst>
      <p:ext uri="{BB962C8B-B14F-4D97-AF65-F5344CB8AC3E}">
        <p14:creationId xmlns:p14="http://schemas.microsoft.com/office/powerpoint/2010/main" val="79426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b-NO"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158560910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358" y="914294"/>
            <a:ext cx="7863450" cy="3200030"/>
          </a:xfrm>
        </p:spPr>
        <p:txBody>
          <a:bodyPr anchor="b"/>
          <a:lstStyle>
            <a:lvl1pPr>
              <a:defRPr sz="6399"/>
            </a:lvl1pPr>
          </a:lstStyle>
          <a:p>
            <a:r>
              <a:rPr lang="en-US"/>
              <a:t>Click to edit Master title style</a:t>
            </a:r>
          </a:p>
        </p:txBody>
      </p:sp>
      <p:sp>
        <p:nvSpPr>
          <p:cNvPr id="3" name="Content Placeholder 2"/>
          <p:cNvSpPr>
            <a:spLocks noGrp="1"/>
          </p:cNvSpPr>
          <p:nvPr>
            <p:ph idx="1"/>
          </p:nvPr>
        </p:nvSpPr>
        <p:spPr>
          <a:xfrm>
            <a:off x="10365026" y="1974623"/>
            <a:ext cx="12342793" cy="9746122"/>
          </a:xfrm>
        </p:spPr>
        <p:txBody>
          <a:bodyPr/>
          <a:lstStyle>
            <a:lvl1pPr>
              <a:defRPr sz="6399"/>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358" y="4114324"/>
            <a:ext cx="7863450" cy="7622294"/>
          </a:xfrm>
        </p:spPr>
        <p:txBody>
          <a:bodyPr/>
          <a:lstStyle>
            <a:lvl1pPr marL="0" indent="0">
              <a:buNone/>
              <a:defRPr sz="3200"/>
            </a:lvl1pPr>
            <a:lvl2pPr marL="914263" indent="0">
              <a:buNone/>
              <a:defRPr sz="2800"/>
            </a:lvl2pPr>
            <a:lvl3pPr marL="1828526" indent="0">
              <a:buNone/>
              <a:defRPr sz="2400"/>
            </a:lvl3pPr>
            <a:lvl4pPr marL="2742789" indent="0">
              <a:buNone/>
              <a:defRPr sz="2000"/>
            </a:lvl4pPr>
            <a:lvl5pPr marL="3657051" indent="0">
              <a:buNone/>
              <a:defRPr sz="2000"/>
            </a:lvl5pPr>
            <a:lvl6pPr marL="4571314" indent="0">
              <a:buNone/>
              <a:defRPr sz="2000"/>
            </a:lvl6pPr>
            <a:lvl7pPr marL="5485577" indent="0">
              <a:buNone/>
              <a:defRPr sz="2000"/>
            </a:lvl7pPr>
            <a:lvl8pPr marL="6399840" indent="0">
              <a:buNone/>
              <a:defRPr sz="2000"/>
            </a:lvl8pPr>
            <a:lvl9pPr marL="7314103"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endParaRPr lang="nb-NO"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125933638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358" y="914294"/>
            <a:ext cx="7863450" cy="3200030"/>
          </a:xfrm>
        </p:spPr>
        <p:txBody>
          <a:bodyPr anchor="b"/>
          <a:lstStyle>
            <a:lvl1pPr>
              <a:defRPr sz="6399"/>
            </a:lvl1pPr>
          </a:lstStyle>
          <a:p>
            <a:r>
              <a:rPr lang="en-US"/>
              <a:t>Click to edit Master title style</a:t>
            </a:r>
          </a:p>
        </p:txBody>
      </p:sp>
      <p:sp>
        <p:nvSpPr>
          <p:cNvPr id="3" name="Picture Placeholder 2"/>
          <p:cNvSpPr>
            <a:spLocks noGrp="1"/>
          </p:cNvSpPr>
          <p:nvPr>
            <p:ph type="pic" idx="1"/>
          </p:nvPr>
        </p:nvSpPr>
        <p:spPr>
          <a:xfrm>
            <a:off x="10365026" y="1974623"/>
            <a:ext cx="12342793" cy="9746122"/>
          </a:xfrm>
        </p:spPr>
        <p:txBody>
          <a:bodyPr/>
          <a:lstStyle>
            <a:lvl1pPr marL="0" indent="0">
              <a:buNone/>
              <a:defRPr sz="6399"/>
            </a:lvl1pPr>
            <a:lvl2pPr marL="914263" indent="0">
              <a:buNone/>
              <a:defRPr sz="5599"/>
            </a:lvl2pPr>
            <a:lvl3pPr marL="1828526" indent="0">
              <a:buNone/>
              <a:defRPr sz="4799"/>
            </a:lvl3pPr>
            <a:lvl4pPr marL="2742789" indent="0">
              <a:buNone/>
              <a:defRPr sz="3999"/>
            </a:lvl4pPr>
            <a:lvl5pPr marL="3657051" indent="0">
              <a:buNone/>
              <a:defRPr sz="3999"/>
            </a:lvl5pPr>
            <a:lvl6pPr marL="4571314" indent="0">
              <a:buNone/>
              <a:defRPr sz="3999"/>
            </a:lvl6pPr>
            <a:lvl7pPr marL="5485577" indent="0">
              <a:buNone/>
              <a:defRPr sz="3999"/>
            </a:lvl7pPr>
            <a:lvl8pPr marL="6399840" indent="0">
              <a:buNone/>
              <a:defRPr sz="3999"/>
            </a:lvl8pPr>
            <a:lvl9pPr marL="7314103" indent="0">
              <a:buNone/>
              <a:defRPr sz="3999"/>
            </a:lvl9pPr>
          </a:lstStyle>
          <a:p>
            <a:r>
              <a:rPr lang="en-US"/>
              <a:t>Click icon to add picture</a:t>
            </a:r>
          </a:p>
        </p:txBody>
      </p:sp>
      <p:sp>
        <p:nvSpPr>
          <p:cNvPr id="4" name="Text Placeholder 3"/>
          <p:cNvSpPr>
            <a:spLocks noGrp="1"/>
          </p:cNvSpPr>
          <p:nvPr>
            <p:ph type="body" sz="half" idx="2"/>
          </p:nvPr>
        </p:nvSpPr>
        <p:spPr>
          <a:xfrm>
            <a:off x="1679358" y="4114324"/>
            <a:ext cx="7863450" cy="7622294"/>
          </a:xfrm>
        </p:spPr>
        <p:txBody>
          <a:bodyPr/>
          <a:lstStyle>
            <a:lvl1pPr marL="0" indent="0">
              <a:buNone/>
              <a:defRPr sz="3200"/>
            </a:lvl1pPr>
            <a:lvl2pPr marL="914263" indent="0">
              <a:buNone/>
              <a:defRPr sz="2800"/>
            </a:lvl2pPr>
            <a:lvl3pPr marL="1828526" indent="0">
              <a:buNone/>
              <a:defRPr sz="2400"/>
            </a:lvl3pPr>
            <a:lvl4pPr marL="2742789" indent="0">
              <a:buNone/>
              <a:defRPr sz="2000"/>
            </a:lvl4pPr>
            <a:lvl5pPr marL="3657051" indent="0">
              <a:buNone/>
              <a:defRPr sz="2000"/>
            </a:lvl5pPr>
            <a:lvl6pPr marL="4571314" indent="0">
              <a:buNone/>
              <a:defRPr sz="2000"/>
            </a:lvl6pPr>
            <a:lvl7pPr marL="5485577" indent="0">
              <a:buNone/>
              <a:defRPr sz="2000"/>
            </a:lvl7pPr>
            <a:lvl8pPr marL="6399840" indent="0">
              <a:buNone/>
              <a:defRPr sz="2000"/>
            </a:lvl8pPr>
            <a:lvl9pPr marL="7314103"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endParaRPr lang="nb-NO"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5D7C0-D997-482D-8CFB-8162979E020B}" type="slidenum">
              <a:rPr lang="en-US" smtClean="0"/>
              <a:t>‹#›</a:t>
            </a:fld>
            <a:endParaRPr lang="en-US"/>
          </a:p>
        </p:txBody>
      </p:sp>
    </p:spTree>
    <p:extLst>
      <p:ext uri="{BB962C8B-B14F-4D97-AF65-F5344CB8AC3E}">
        <p14:creationId xmlns:p14="http://schemas.microsoft.com/office/powerpoint/2010/main" val="285898948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182" y="730167"/>
            <a:ext cx="21028462" cy="26508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182" y="3650828"/>
            <a:ext cx="21028462" cy="87016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182" y="12711230"/>
            <a:ext cx="5485686" cy="730166"/>
          </a:xfrm>
          <a:prstGeom prst="rect">
            <a:avLst/>
          </a:prstGeom>
        </p:spPr>
        <p:txBody>
          <a:bodyPr vert="horz" lIns="91440" tIns="45720" rIns="91440" bIns="45720" rtlCol="0" anchor="ctr"/>
          <a:lstStyle>
            <a:lvl1pPr algn="l">
              <a:defRPr sz="2400">
                <a:solidFill>
                  <a:schemeClr val="tx1">
                    <a:tint val="75000"/>
                  </a:schemeClr>
                </a:solidFill>
              </a:defRPr>
            </a:lvl1pPr>
          </a:lstStyle>
          <a:p>
            <a:endParaRPr lang="nb-NO" dirty="0"/>
          </a:p>
        </p:txBody>
      </p:sp>
      <p:sp>
        <p:nvSpPr>
          <p:cNvPr id="5" name="Footer Placeholder 4"/>
          <p:cNvSpPr>
            <a:spLocks noGrp="1"/>
          </p:cNvSpPr>
          <p:nvPr>
            <p:ph type="ftr" sz="quarter" idx="3"/>
          </p:nvPr>
        </p:nvSpPr>
        <p:spPr>
          <a:xfrm>
            <a:off x="8076149" y="12711230"/>
            <a:ext cx="8228528" cy="730166"/>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18957" y="12711230"/>
            <a:ext cx="5485686" cy="730166"/>
          </a:xfrm>
          <a:prstGeom prst="rect">
            <a:avLst/>
          </a:prstGeom>
        </p:spPr>
        <p:txBody>
          <a:bodyPr vert="horz" lIns="91440" tIns="45720" rIns="91440" bIns="45720" rtlCol="0" anchor="ctr"/>
          <a:lstStyle>
            <a:lvl1pPr algn="r">
              <a:defRPr sz="2400">
                <a:solidFill>
                  <a:schemeClr val="tx1">
                    <a:tint val="75000"/>
                  </a:schemeClr>
                </a:solidFill>
              </a:defRPr>
            </a:lvl1pPr>
          </a:lstStyle>
          <a:p>
            <a:fld id="{0F95D7C0-D997-482D-8CFB-8162979E020B}" type="slidenum">
              <a:rPr lang="en-US" smtClean="0"/>
              <a:t>‹#›</a:t>
            </a:fld>
            <a:endParaRPr lang="en-US"/>
          </a:p>
        </p:txBody>
      </p:sp>
    </p:spTree>
    <p:extLst>
      <p:ext uri="{BB962C8B-B14F-4D97-AF65-F5344CB8AC3E}">
        <p14:creationId xmlns:p14="http://schemas.microsoft.com/office/powerpoint/2010/main" val="34825898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 id="2147483700" r:id="rId13"/>
    <p:sldLayoutId id="2147483661" r:id="rId14"/>
    <p:sldLayoutId id="2147483672" r:id="rId15"/>
    <p:sldLayoutId id="2147483673" r:id="rId16"/>
    <p:sldLayoutId id="2147483674" r:id="rId17"/>
    <p:sldLayoutId id="2147483675" r:id="rId18"/>
    <p:sldLayoutId id="2147483676" r:id="rId19"/>
    <p:sldLayoutId id="2147483662" r:id="rId20"/>
    <p:sldLayoutId id="2147483669" r:id="rId21"/>
    <p:sldLayoutId id="2147483678" r:id="rId22"/>
    <p:sldLayoutId id="2147483680" r:id="rId23"/>
    <p:sldLayoutId id="2147483681" r:id="rId24"/>
    <p:sldLayoutId id="2147483682" r:id="rId25"/>
    <p:sldLayoutId id="2147483665" r:id="rId26"/>
  </p:sldLayoutIdLst>
  <p:hf hdr="0" dt="0"/>
  <p:txStyles>
    <p:titleStyle>
      <a:lvl1pPr algn="l" defTabSz="1828526" rtl="0" eaLnBrk="1" latinLnBrk="0" hangingPunct="1">
        <a:lnSpc>
          <a:spcPct val="90000"/>
        </a:lnSpc>
        <a:spcBef>
          <a:spcPct val="0"/>
        </a:spcBef>
        <a:buNone/>
        <a:defRPr sz="8799" kern="1200">
          <a:solidFill>
            <a:schemeClr val="tx1"/>
          </a:solidFill>
          <a:latin typeface="+mj-lt"/>
          <a:ea typeface="+mj-ea"/>
          <a:cs typeface="+mj-cs"/>
        </a:defRPr>
      </a:lvl1pPr>
    </p:titleStyle>
    <p:bodyStyle>
      <a:lvl1pPr marL="457131" indent="-457131" algn="l" defTabSz="1828526"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394" indent="-457131" algn="l" defTabSz="1828526"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657" indent="-457131" algn="l" defTabSz="1828526"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920"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4183"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nrk.no/skole/?mediaId=23921&amp;page=objectives&amp;learningProgramme=LK20" TargetMode="External"/><Relationship Id="rId7" Type="http://schemas.openxmlformats.org/officeDocument/2006/relationships/hyperlink" Target="https://www.youtube.com/watch?v=kqmFcIMkIV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youtube.com/watch?v=znnp-Ivj2ek" TargetMode="External"/><Relationship Id="rId4" Type="http://schemas.openxmlformats.org/officeDocument/2006/relationships/image" Target="../media/image15.png"/><Relationship Id="rId9" Type="http://schemas.openxmlformats.org/officeDocument/2006/relationships/hyperlink" Target="https://www.youtube.com/watch?v=plVk4NVIUh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ibsys-almaprimo.hosted.exlibrisgroup.com/primo-explore/fulldisplay?docid=TN_sciversesciencedirect_elsevierS1473-3099(18)30605-4&amp;context=PC&amp;vid=UIO&amp;lang=no_NO&amp;search_scope=default_scope&amp;adaptor=primo_central_multiple_fe&amp;tab=default_tab&amp;query=any,contains,attributable%20deaths%20and%20disability&amp;sortby=rank&amp;offset=0" TargetMode="External"/><Relationship Id="rId7" Type="http://schemas.openxmlformats.org/officeDocument/2006/relationships/hyperlink" Target="https://www.fhi.no/globalassets/dokumenterfiler/rapporter/2020/norm-norm-vet-rapport/norm-norm-vet-2019_komplett.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thelancet.com/journals/laninf/article/PIIS1473-3099(18)30513-9/fulltext" TargetMode="External"/><Relationship Id="rId5" Type="http://schemas.openxmlformats.org/officeDocument/2006/relationships/hyperlink" Target="https://www.pnas.org/content/115/15/E3463" TargetMode="External"/><Relationship Id="rId4" Type="http://schemas.openxmlformats.org/officeDocument/2006/relationships/hyperlink" Target="https://amr-review.org/sites/default/files/Report-52.15.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603" y="3586847"/>
            <a:ext cx="18285619" cy="5269770"/>
          </a:xfrm>
        </p:spPr>
        <p:txBody>
          <a:bodyPr/>
          <a:lstStyle/>
          <a:p>
            <a:r>
              <a:rPr lang="nb-NO" dirty="0" err="1"/>
              <a:t>Antibiotikaresistens</a:t>
            </a:r>
            <a:r>
              <a:rPr lang="nb-NO" dirty="0"/>
              <a:t> </a:t>
            </a:r>
            <a:br>
              <a:rPr lang="nb-NO" dirty="0"/>
            </a:br>
            <a:r>
              <a:rPr lang="nb-NO" dirty="0"/>
              <a:t>nasjonalt og globalt</a:t>
            </a:r>
          </a:p>
        </p:txBody>
      </p:sp>
    </p:spTree>
    <p:extLst>
      <p:ext uri="{BB962C8B-B14F-4D97-AF65-F5344CB8AC3E}">
        <p14:creationId xmlns:p14="http://schemas.microsoft.com/office/powerpoint/2010/main" val="188922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E9E54A1-AAD8-3FF0-49D0-68A6F691212C}"/>
              </a:ext>
            </a:extLst>
          </p:cNvPr>
          <p:cNvSpPr>
            <a:spLocks noGrp="1" noChangeArrowheads="1"/>
          </p:cNvSpPr>
          <p:nvPr>
            <p:ph type="title"/>
          </p:nvPr>
        </p:nvSpPr>
        <p:spPr/>
        <p:txBody>
          <a:bodyPr>
            <a:normAutofit/>
          </a:bodyPr>
          <a:lstStyle/>
          <a:p>
            <a:r>
              <a:rPr lang="nb-NO" altLang="en-US" sz="8800" dirty="0" err="1">
                <a:latin typeface="+mn-lt"/>
              </a:rPr>
              <a:t>Antibiotikabruk</a:t>
            </a:r>
            <a:r>
              <a:rPr lang="nb-NO" altLang="en-US" sz="8800" dirty="0">
                <a:latin typeface="+mn-lt"/>
              </a:rPr>
              <a:t> / </a:t>
            </a:r>
            <a:r>
              <a:rPr lang="nb-NO" altLang="en-US" sz="8800" dirty="0" err="1">
                <a:latin typeface="+mn-lt"/>
              </a:rPr>
              <a:t>antibiotikaresistens</a:t>
            </a:r>
            <a:endParaRPr lang="nb-NO" altLang="en-US" sz="8800" dirty="0">
              <a:latin typeface="+mn-lt"/>
            </a:endParaRPr>
          </a:p>
        </p:txBody>
      </p:sp>
      <p:sp>
        <p:nvSpPr>
          <p:cNvPr id="3" name="Content Placeholder 2" descr="Ingen nye antibiotika">
            <a:extLst>
              <a:ext uri="{FF2B5EF4-FFF2-40B4-BE49-F238E27FC236}">
                <a16:creationId xmlns:a16="http://schemas.microsoft.com/office/drawing/2014/main" id="{347B7C9A-F4EA-EC7D-4324-0C642B88656B}"/>
              </a:ext>
            </a:extLst>
          </p:cNvPr>
          <p:cNvSpPr>
            <a:spLocks noGrp="1"/>
          </p:cNvSpPr>
          <p:nvPr>
            <p:ph idx="1"/>
          </p:nvPr>
        </p:nvSpPr>
        <p:spPr>
          <a:xfrm>
            <a:off x="1918566" y="3330190"/>
            <a:ext cx="4123847" cy="2444467"/>
          </a:xfrm>
        </p:spPr>
        <p:txBody>
          <a:bodyPr>
            <a:normAutofit/>
          </a:bodyPr>
          <a:lstStyle/>
          <a:p>
            <a:pPr marL="0" indent="0">
              <a:buNone/>
              <a:defRPr/>
            </a:pPr>
            <a:r>
              <a:rPr lang="nb-NO" sz="6399" dirty="0"/>
              <a:t>Ingen nye antibiotika</a:t>
            </a:r>
          </a:p>
          <a:p>
            <a:pPr>
              <a:defRPr/>
            </a:pPr>
            <a:endParaRPr lang="nb-NO" dirty="0"/>
          </a:p>
        </p:txBody>
      </p:sp>
      <p:sp>
        <p:nvSpPr>
          <p:cNvPr id="4" name="Content Placeholder 2" descr="Unødvendig antibiotikabruk">
            <a:extLst>
              <a:ext uri="{FF2B5EF4-FFF2-40B4-BE49-F238E27FC236}">
                <a16:creationId xmlns:a16="http://schemas.microsoft.com/office/drawing/2014/main" id="{30E08A68-7AB4-5AD7-D974-85F38950986F}"/>
              </a:ext>
            </a:extLst>
          </p:cNvPr>
          <p:cNvSpPr txBox="1">
            <a:spLocks/>
          </p:cNvSpPr>
          <p:nvPr/>
        </p:nvSpPr>
        <p:spPr bwMode="auto">
          <a:xfrm>
            <a:off x="9825313" y="10854070"/>
            <a:ext cx="5796879" cy="2482563"/>
          </a:xfrm>
          <a:prstGeom prst="rect">
            <a:avLst/>
          </a:prstGeom>
          <a:noFill/>
          <a:ln w="9525">
            <a:noFill/>
            <a:miter lim="800000"/>
            <a:headEnd/>
            <a:tailEnd/>
          </a:ln>
        </p:spPr>
        <p:txBody>
          <a:bodyPr lIns="102860" tIns="51430" rIns="102860" bIns="51430"/>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a:lstStyle>
          <a:p>
            <a:pPr marL="0" indent="0">
              <a:buNone/>
              <a:defRPr/>
            </a:pPr>
            <a:r>
              <a:rPr lang="nb-NO" sz="6399" kern="0" dirty="0"/>
              <a:t>(Unødvendig) antibiotikabruk</a:t>
            </a:r>
          </a:p>
        </p:txBody>
      </p:sp>
      <p:sp>
        <p:nvSpPr>
          <p:cNvPr id="5" name="Content Placeholder 2" descr="Import/spredning">
            <a:extLst>
              <a:ext uri="{FF2B5EF4-FFF2-40B4-BE49-F238E27FC236}">
                <a16:creationId xmlns:a16="http://schemas.microsoft.com/office/drawing/2014/main" id="{60244B22-23B1-D9CA-38EC-94DC396E9283}"/>
              </a:ext>
            </a:extLst>
          </p:cNvPr>
          <p:cNvSpPr txBox="1">
            <a:spLocks/>
          </p:cNvSpPr>
          <p:nvPr/>
        </p:nvSpPr>
        <p:spPr bwMode="auto">
          <a:xfrm>
            <a:off x="19205985" y="3330190"/>
            <a:ext cx="4247658" cy="2015893"/>
          </a:xfrm>
          <a:prstGeom prst="rect">
            <a:avLst/>
          </a:prstGeom>
          <a:noFill/>
          <a:ln w="9525">
            <a:noFill/>
            <a:miter lim="800000"/>
            <a:headEnd/>
            <a:tailEnd/>
          </a:ln>
        </p:spPr>
        <p:txBody>
          <a:bodyPr lIns="102860" tIns="51430" rIns="102860" bIns="51430"/>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a:lstStyle>
          <a:p>
            <a:pPr marL="0" indent="0">
              <a:buNone/>
              <a:defRPr/>
            </a:pPr>
            <a:r>
              <a:rPr lang="nb-NO" sz="6399" kern="0" dirty="0"/>
              <a:t>Import/ spredning</a:t>
            </a:r>
          </a:p>
        </p:txBody>
      </p:sp>
      <p:pic>
        <p:nvPicPr>
          <p:cNvPr id="7" name="Picture 6" descr="tegning av en &quot;superbug&quot; resistent bakterie">
            <a:extLst>
              <a:ext uri="{FF2B5EF4-FFF2-40B4-BE49-F238E27FC236}">
                <a16:creationId xmlns:a16="http://schemas.microsoft.com/office/drawing/2014/main" id="{CFF69EF5-56D6-B221-2C91-37C1CE49B2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0597" y="3196551"/>
            <a:ext cx="7526447" cy="61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descr="pil">
            <a:extLst>
              <a:ext uri="{FF2B5EF4-FFF2-40B4-BE49-F238E27FC236}">
                <a16:creationId xmlns:a16="http://schemas.microsoft.com/office/drawing/2014/main" id="{859C053B-7816-7B4B-14F5-BD82F0C98110}"/>
              </a:ext>
            </a:extLst>
          </p:cNvPr>
          <p:cNvSpPr/>
          <p:nvPr/>
        </p:nvSpPr>
        <p:spPr bwMode="auto">
          <a:xfrm rot="1811267">
            <a:off x="7204837" y="4781948"/>
            <a:ext cx="901596" cy="473021"/>
          </a:xfrm>
          <a:prstGeom prst="rightArrow">
            <a:avLst/>
          </a:prstGeom>
          <a:solidFill>
            <a:srgbClr val="C00000"/>
          </a:solidFill>
          <a:ln w="9525" cap="flat" cmpd="sng" algn="ctr">
            <a:noFill/>
            <a:prstDash val="solid"/>
            <a:round/>
            <a:headEnd type="none" w="med" len="med"/>
            <a:tailEnd type="none" w="med" len="med"/>
          </a:ln>
          <a:effectLst/>
        </p:spPr>
        <p:txBody>
          <a:bodyPr lIns="102860" tIns="51430" rIns="102860" bIns="51430"/>
          <a:lstStyle/>
          <a:p>
            <a:pPr defTabSz="1028495">
              <a:defRPr/>
            </a:pPr>
            <a:endParaRPr lang="nb-NO" sz="2250">
              <a:latin typeface="Arial" charset="0"/>
              <a:ea typeface="ヒラギノ角ゴ Pro W3" charset="-128"/>
              <a:cs typeface="ヒラギノ角ゴ Pro W3" charset="-128"/>
            </a:endParaRPr>
          </a:p>
        </p:txBody>
      </p:sp>
      <p:sp>
        <p:nvSpPr>
          <p:cNvPr id="10" name="Right Arrow 9" descr="pil">
            <a:extLst>
              <a:ext uri="{FF2B5EF4-FFF2-40B4-BE49-F238E27FC236}">
                <a16:creationId xmlns:a16="http://schemas.microsoft.com/office/drawing/2014/main" id="{AF8C3313-674D-6C41-C1BB-F53CC3FB699C}"/>
              </a:ext>
            </a:extLst>
          </p:cNvPr>
          <p:cNvSpPr/>
          <p:nvPr/>
        </p:nvSpPr>
        <p:spPr bwMode="auto">
          <a:xfrm rot="9533750">
            <a:off x="17413092" y="4567002"/>
            <a:ext cx="901596" cy="473021"/>
          </a:xfrm>
          <a:prstGeom prst="rightArrow">
            <a:avLst/>
          </a:prstGeom>
          <a:solidFill>
            <a:srgbClr val="C00000"/>
          </a:solidFill>
          <a:ln w="9525" cap="flat" cmpd="sng" algn="ctr">
            <a:noFill/>
            <a:prstDash val="solid"/>
            <a:round/>
            <a:headEnd type="none" w="med" len="med"/>
            <a:tailEnd type="none" w="med" len="med"/>
          </a:ln>
          <a:effectLst/>
        </p:spPr>
        <p:txBody>
          <a:bodyPr lIns="102860" tIns="51430" rIns="102860" bIns="51430"/>
          <a:lstStyle/>
          <a:p>
            <a:pPr defTabSz="1028495">
              <a:defRPr/>
            </a:pPr>
            <a:endParaRPr lang="nb-NO" sz="2250">
              <a:latin typeface="Arial" charset="0"/>
              <a:ea typeface="ヒラギノ角ゴ Pro W3" charset="-128"/>
              <a:cs typeface="ヒラギノ角ゴ Pro W3" charset="-128"/>
            </a:endParaRPr>
          </a:p>
        </p:txBody>
      </p:sp>
      <p:sp>
        <p:nvSpPr>
          <p:cNvPr id="11" name="Right Arrow 10" descr="pil">
            <a:extLst>
              <a:ext uri="{FF2B5EF4-FFF2-40B4-BE49-F238E27FC236}">
                <a16:creationId xmlns:a16="http://schemas.microsoft.com/office/drawing/2014/main" id="{8320B202-6EF7-ABBC-CA0E-4F23BEEBDD0F}"/>
              </a:ext>
            </a:extLst>
          </p:cNvPr>
          <p:cNvSpPr/>
          <p:nvPr/>
        </p:nvSpPr>
        <p:spPr bwMode="auto">
          <a:xfrm rot="16200000">
            <a:off x="11940349" y="10215237"/>
            <a:ext cx="796834" cy="480831"/>
          </a:xfrm>
          <a:prstGeom prst="rightArrow">
            <a:avLst/>
          </a:prstGeom>
          <a:solidFill>
            <a:srgbClr val="C00000"/>
          </a:solidFill>
          <a:ln w="9525" cap="flat" cmpd="sng" algn="ctr">
            <a:noFill/>
            <a:prstDash val="solid"/>
            <a:round/>
            <a:headEnd type="none" w="med" len="med"/>
            <a:tailEnd type="none" w="med" len="med"/>
          </a:ln>
          <a:effectLst/>
        </p:spPr>
        <p:txBody>
          <a:bodyPr lIns="102860" tIns="51430" rIns="102860" bIns="51430"/>
          <a:lstStyle/>
          <a:p>
            <a:pPr defTabSz="1028495">
              <a:defRPr/>
            </a:pPr>
            <a:endParaRPr lang="nb-NO" sz="2250">
              <a:latin typeface="Arial" charset="0"/>
              <a:ea typeface="ヒラギノ角ゴ Pro W3" charset="-128"/>
              <a:cs typeface="ヒラギノ角ゴ Pro W3"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1676182" y="1430214"/>
            <a:ext cx="21028462" cy="1155249"/>
          </a:xfrm>
        </p:spPr>
        <p:txBody>
          <a:bodyPr>
            <a:normAutofit fontScale="90000"/>
          </a:bodyPr>
          <a:lstStyle/>
          <a:p>
            <a:r>
              <a:rPr lang="nb-NO" dirty="0">
                <a:latin typeface="+mn-lt"/>
              </a:rPr>
              <a:t>Filmer – </a:t>
            </a:r>
            <a:br>
              <a:rPr lang="nb-NO" dirty="0">
                <a:latin typeface="+mn-lt"/>
              </a:rPr>
            </a:br>
            <a:endParaRPr lang="nb-NO" sz="3600" dirty="0">
              <a:latin typeface="+mn-lt"/>
            </a:endParaRPr>
          </a:p>
        </p:txBody>
      </p:sp>
      <p:sp>
        <p:nvSpPr>
          <p:cNvPr id="5" name="Plassholder for lysbildenummer 4" descr="https://www.antibiotika.no/asp/kurs-og-undervisning/sykepleierstudenter/undervisningsmateriell/aktuelle-videoer-til-sykepleierundervisning/"/>
          <p:cNvSpPr>
            <a:spLocks noGrp="1"/>
          </p:cNvSpPr>
          <p:nvPr>
            <p:ph type="sldNum" sz="quarter" idx="12"/>
          </p:nvPr>
        </p:nvSpPr>
        <p:spPr>
          <a:xfrm>
            <a:off x="11577638" y="8899387"/>
            <a:ext cx="9688024" cy="3784984"/>
          </a:xfrm>
          <a:prstGeom prst="rect">
            <a:avLst/>
          </a:prstGeom>
        </p:spPr>
        <p:txBody>
          <a:bodyPr/>
          <a:lstStyle/>
          <a:p>
            <a:pPr algn="l"/>
            <a:r>
              <a:rPr lang="nb-NO" b="1" dirty="0">
                <a:hlinkClick r:id="rId3"/>
              </a:rPr>
              <a:t>HVA ER ANTIBIOTIKARESISTENS? NRK skole https://www.nrk.no/skole/?mediaId=23921&amp;page=objectives&amp;learningProgramme=LK20</a:t>
            </a:r>
            <a:endParaRPr lang="nb-NO" b="1" dirty="0"/>
          </a:p>
          <a:p>
            <a:pPr algn="l"/>
            <a:endParaRPr lang="nb-NO" b="1" dirty="0"/>
          </a:p>
          <a:p>
            <a:pPr algn="l"/>
            <a:r>
              <a:rPr lang="nb-NO" b="1" dirty="0"/>
              <a:t>SE FLERE FILMER HER: </a:t>
            </a:r>
            <a:r>
              <a:rPr lang="nb-NO" sz="3200" dirty="0">
                <a:latin typeface="+mn-lt"/>
              </a:rPr>
              <a:t>https://www.antibiotika.no/asp/kurs-og-undervisning/sykepleierstudenter/undervisningsmateriell/aktuelle-videoer-til-sykepleierundervisning/</a:t>
            </a:r>
            <a:endParaRPr lang="nb-NO" dirty="0"/>
          </a:p>
        </p:txBody>
      </p:sp>
      <p:pic>
        <p:nvPicPr>
          <p:cNvPr id="2050" name="Picture 2" descr="Fil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649" y="4302177"/>
            <a:ext cx="5543551" cy="3197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descr="What causes antibiotic resistance?&#10;"/>
          <p:cNvSpPr txBox="1"/>
          <p:nvPr/>
        </p:nvSpPr>
        <p:spPr>
          <a:xfrm>
            <a:off x="1898649" y="3225800"/>
            <a:ext cx="8007351" cy="707886"/>
          </a:xfrm>
          <a:prstGeom prst="rect">
            <a:avLst/>
          </a:prstGeom>
          <a:noFill/>
        </p:spPr>
        <p:txBody>
          <a:bodyPr wrap="square" rtlCol="0">
            <a:spAutoFit/>
          </a:bodyPr>
          <a:lstStyle/>
          <a:p>
            <a:r>
              <a:rPr lang="en-US" sz="4000" dirty="0">
                <a:latin typeface="+mj-lt"/>
                <a:hlinkClick r:id="rId5"/>
              </a:rPr>
              <a:t>What causes antibiotic resistance?</a:t>
            </a:r>
            <a:endParaRPr lang="en-US" sz="4000" dirty="0">
              <a:latin typeface="+mj-lt"/>
            </a:endParaRPr>
          </a:p>
        </p:txBody>
      </p:sp>
      <p:pic>
        <p:nvPicPr>
          <p:cNvPr id="2052" name="Picture 4" descr="Fil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77638" y="4302178"/>
            <a:ext cx="5821394" cy="3197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descr="How antibiotic resistance arises&#10;"/>
          <p:cNvSpPr txBox="1"/>
          <p:nvPr/>
        </p:nvSpPr>
        <p:spPr>
          <a:xfrm>
            <a:off x="11284561" y="3212477"/>
            <a:ext cx="7670800" cy="707886"/>
          </a:xfrm>
          <a:prstGeom prst="rect">
            <a:avLst/>
          </a:prstGeom>
          <a:noFill/>
        </p:spPr>
        <p:txBody>
          <a:bodyPr wrap="square" rtlCol="0">
            <a:spAutoFit/>
          </a:bodyPr>
          <a:lstStyle/>
          <a:p>
            <a:r>
              <a:rPr lang="nb-NO" sz="4000" dirty="0">
                <a:solidFill>
                  <a:prstClr val="black"/>
                </a:solidFill>
                <a:latin typeface="+mj-lt"/>
                <a:hlinkClick r:id="rId7"/>
              </a:rPr>
              <a:t>How </a:t>
            </a:r>
            <a:r>
              <a:rPr lang="nb-NO" sz="4000" dirty="0" err="1">
                <a:solidFill>
                  <a:prstClr val="black"/>
                </a:solidFill>
                <a:latin typeface="+mj-lt"/>
                <a:hlinkClick r:id="rId7"/>
              </a:rPr>
              <a:t>antibiotic</a:t>
            </a:r>
            <a:r>
              <a:rPr lang="nb-NO" sz="4000" dirty="0">
                <a:solidFill>
                  <a:prstClr val="black"/>
                </a:solidFill>
                <a:latin typeface="+mj-lt"/>
                <a:hlinkClick r:id="rId7"/>
              </a:rPr>
              <a:t> </a:t>
            </a:r>
            <a:r>
              <a:rPr lang="nb-NO" sz="4000" dirty="0" err="1">
                <a:solidFill>
                  <a:prstClr val="black"/>
                </a:solidFill>
                <a:latin typeface="+mj-lt"/>
                <a:hlinkClick r:id="rId7"/>
              </a:rPr>
              <a:t>resistance</a:t>
            </a:r>
            <a:r>
              <a:rPr lang="nb-NO" sz="4000" dirty="0">
                <a:solidFill>
                  <a:prstClr val="black"/>
                </a:solidFill>
                <a:latin typeface="+mj-lt"/>
                <a:hlinkClick r:id="rId7"/>
              </a:rPr>
              <a:t> </a:t>
            </a:r>
            <a:r>
              <a:rPr lang="nb-NO" sz="4000" dirty="0" err="1">
                <a:solidFill>
                  <a:prstClr val="black"/>
                </a:solidFill>
                <a:latin typeface="+mj-lt"/>
                <a:hlinkClick r:id="rId7"/>
              </a:rPr>
              <a:t>arises</a:t>
            </a:r>
            <a:endParaRPr lang="nb-NO" sz="4000" dirty="0">
              <a:solidFill>
                <a:prstClr val="black"/>
              </a:solidFill>
              <a:latin typeface="+mj-lt"/>
            </a:endParaRPr>
          </a:p>
        </p:txBody>
      </p:sp>
      <p:pic>
        <p:nvPicPr>
          <p:cNvPr id="2053" name="Picture 5" descr="Fil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8649" y="8899386"/>
            <a:ext cx="5456237" cy="317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descr="The Evolution of Bacteria on a “Mega-Plate” Petri Dish &#10;"/>
          <p:cNvSpPr txBox="1"/>
          <p:nvPr/>
        </p:nvSpPr>
        <p:spPr>
          <a:xfrm>
            <a:off x="1676182" y="8135757"/>
            <a:ext cx="15926018" cy="707886"/>
          </a:xfrm>
          <a:prstGeom prst="rect">
            <a:avLst/>
          </a:prstGeom>
          <a:noFill/>
        </p:spPr>
        <p:txBody>
          <a:bodyPr wrap="square" rtlCol="0">
            <a:spAutoFit/>
          </a:bodyPr>
          <a:lstStyle/>
          <a:p>
            <a:r>
              <a:rPr lang="en-US" sz="4000" dirty="0">
                <a:latin typeface="+mj-lt"/>
                <a:hlinkClick r:id="rId9"/>
              </a:rPr>
              <a:t>The Evolution of Bacteria on a “Mega-Plate” Petri Dish </a:t>
            </a:r>
            <a:endParaRPr lang="en-US" sz="4000" dirty="0">
              <a:latin typeface="+mj-lt"/>
            </a:endParaRPr>
          </a:p>
        </p:txBody>
      </p:sp>
    </p:spTree>
    <p:extLst>
      <p:ext uri="{BB962C8B-B14F-4D97-AF65-F5344CB8AC3E}">
        <p14:creationId xmlns:p14="http://schemas.microsoft.com/office/powerpoint/2010/main" val="22025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8800" dirty="0">
                <a:latin typeface="+mn-lt"/>
              </a:rPr>
              <a:t>Bruk av antibiotika globalt</a:t>
            </a:r>
          </a:p>
        </p:txBody>
      </p:sp>
      <p:sp>
        <p:nvSpPr>
          <p:cNvPr id="6" name="Plassholder for innhold 5"/>
          <p:cNvSpPr>
            <a:spLocks noGrp="1"/>
          </p:cNvSpPr>
          <p:nvPr>
            <p:ph idx="1"/>
          </p:nvPr>
        </p:nvSpPr>
        <p:spPr>
          <a:xfrm>
            <a:off x="1676184" y="3650828"/>
            <a:ext cx="11995212" cy="9052985"/>
          </a:xfrm>
        </p:spPr>
        <p:txBody>
          <a:bodyPr>
            <a:normAutofit lnSpcReduction="10000"/>
          </a:bodyPr>
          <a:lstStyle/>
          <a:p>
            <a:r>
              <a:rPr lang="nb-NO" sz="5400" dirty="0"/>
              <a:t>Bruken har økt kontinuerlig innen alle sektorer</a:t>
            </a:r>
          </a:p>
          <a:p>
            <a:r>
              <a:rPr lang="nb-NO" sz="5400" dirty="0"/>
              <a:t>Økning i bruk av antibiotika til mennesker med 65% i perioden 2000-2015, og med 16% fra 2016-2023</a:t>
            </a:r>
          </a:p>
          <a:p>
            <a:r>
              <a:rPr lang="nb-NO" sz="5400" dirty="0"/>
              <a:t>Størst økning i lav- og mellominntektsland</a:t>
            </a:r>
          </a:p>
          <a:p>
            <a:r>
              <a:rPr lang="nb-NO" sz="5400" dirty="0"/>
              <a:t>Eksempel: i India økte bruken av antibiotika til mennesker med 104% fra 2000 til 2015</a:t>
            </a:r>
          </a:p>
          <a:p>
            <a:r>
              <a:rPr lang="nb-NO" sz="5400" dirty="0"/>
              <a:t>Globalt brukes det meste til matproduksjon og dyr – </a:t>
            </a:r>
            <a:r>
              <a:rPr lang="nb-NO" sz="5400" dirty="0" err="1"/>
              <a:t>ca</a:t>
            </a:r>
            <a:r>
              <a:rPr lang="nb-NO" sz="5400" dirty="0"/>
              <a:t> 80%</a:t>
            </a:r>
          </a:p>
        </p:txBody>
      </p:sp>
      <p:pic>
        <p:nvPicPr>
          <p:cNvPr id="8" name="Plassholder for innhold 6" descr="Illlustrasjon/tabell over antibioyikabruk i høy, middel og lav-inntektsland">
            <a:extLst>
              <a:ext uri="{FF2B5EF4-FFF2-40B4-BE49-F238E27FC236}">
                <a16:creationId xmlns:a16="http://schemas.microsoft.com/office/drawing/2014/main" id="{38D5DEF5-31B9-E24E-AD16-DC889D6C05C3}"/>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r="48725" b="5444"/>
          <a:stretch/>
        </p:blipFill>
        <p:spPr>
          <a:xfrm>
            <a:off x="14467090" y="2638233"/>
            <a:ext cx="9913735" cy="9774424"/>
          </a:xfrm>
          <a:prstGeom prst="rect">
            <a:avLst/>
          </a:prstGeom>
        </p:spPr>
      </p:pic>
      <p:sp>
        <p:nvSpPr>
          <p:cNvPr id="9" name="TekstSylinder 8">
            <a:extLst>
              <a:ext uri="{FF2B5EF4-FFF2-40B4-BE49-F238E27FC236}">
                <a16:creationId xmlns:a16="http://schemas.microsoft.com/office/drawing/2014/main" id="{7D8C7984-3CF7-E94A-89F6-E43EF864CE23}"/>
              </a:ext>
            </a:extLst>
          </p:cNvPr>
          <p:cNvSpPr txBox="1"/>
          <p:nvPr/>
        </p:nvSpPr>
        <p:spPr>
          <a:xfrm>
            <a:off x="17772006" y="12782985"/>
            <a:ext cx="3692331" cy="400110"/>
          </a:xfrm>
          <a:prstGeom prst="rect">
            <a:avLst/>
          </a:prstGeom>
          <a:noFill/>
        </p:spPr>
        <p:txBody>
          <a:bodyPr wrap="square" rtlCol="0">
            <a:spAutoFit/>
          </a:bodyPr>
          <a:lstStyle/>
          <a:p>
            <a:r>
              <a:rPr lang="nb-NO" sz="2000" dirty="0"/>
              <a:t>Klein et al. PNAS, 2018 og 2024</a:t>
            </a:r>
          </a:p>
        </p:txBody>
      </p:sp>
    </p:spTree>
    <p:extLst>
      <p:ext uri="{BB962C8B-B14F-4D97-AF65-F5344CB8AC3E}">
        <p14:creationId xmlns:p14="http://schemas.microsoft.com/office/powerpoint/2010/main" val="379048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30654" y="1425212"/>
            <a:ext cx="21028462" cy="1311000"/>
          </a:xfrm>
        </p:spPr>
        <p:txBody>
          <a:bodyPr/>
          <a:lstStyle/>
          <a:p>
            <a:r>
              <a:rPr lang="nb-NO" dirty="0">
                <a:latin typeface="+mn-lt"/>
              </a:rPr>
              <a:t>AMR – et global folkehelseproblem</a:t>
            </a:r>
          </a:p>
        </p:txBody>
      </p:sp>
      <p:sp>
        <p:nvSpPr>
          <p:cNvPr id="3" name="Plassholder for innhold 2"/>
          <p:cNvSpPr>
            <a:spLocks noGrp="1"/>
          </p:cNvSpPr>
          <p:nvPr>
            <p:ph sz="half" idx="1"/>
          </p:nvPr>
        </p:nvSpPr>
        <p:spPr>
          <a:xfrm>
            <a:off x="2030654" y="3650829"/>
            <a:ext cx="12327897" cy="9521474"/>
          </a:xfrm>
        </p:spPr>
        <p:txBody>
          <a:bodyPr>
            <a:noAutofit/>
          </a:bodyPr>
          <a:lstStyle/>
          <a:p>
            <a:r>
              <a:rPr lang="nb-NO" sz="6000" dirty="0"/>
              <a:t>AMR er en av våre største helseutfordringer</a:t>
            </a:r>
            <a:endParaRPr lang="nb-NO" sz="6000" baseline="-25000" dirty="0"/>
          </a:p>
          <a:p>
            <a:pPr lvl="1"/>
            <a:r>
              <a:rPr lang="nb-NO" sz="5200" dirty="0"/>
              <a:t>Påvirker alle sider ved moderne medisin </a:t>
            </a:r>
          </a:p>
          <a:p>
            <a:r>
              <a:rPr lang="nb-NO" sz="6000" dirty="0"/>
              <a:t>Estimert i 2050 hvis utviklingen fortsetter:</a:t>
            </a:r>
            <a:endParaRPr lang="nb-NO" sz="6000" baseline="-25000" dirty="0"/>
          </a:p>
          <a:p>
            <a:pPr lvl="1"/>
            <a:r>
              <a:rPr lang="nb-NO" sz="5200" dirty="0"/>
              <a:t>10 millioner dødsfall/år globalt</a:t>
            </a:r>
          </a:p>
          <a:p>
            <a:r>
              <a:rPr lang="nb-NO" sz="6000" dirty="0"/>
              <a:t>Fattige land med dårlige overvåkningssystemer har de største problemene</a:t>
            </a:r>
          </a:p>
          <a:p>
            <a:endParaRPr lang="nb-NO" sz="6000" dirty="0"/>
          </a:p>
        </p:txBody>
      </p:sp>
      <p:pic>
        <p:nvPicPr>
          <p:cNvPr id="5" name="Plassholder for innhold 4" descr="Illustrasjon: deaths attributable to AMR every yea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4846968" y="2978237"/>
            <a:ext cx="9533857" cy="10736176"/>
          </a:xfrm>
          <a:prstGeom prst="rect">
            <a:avLst/>
          </a:prstGeom>
        </p:spPr>
      </p:pic>
      <p:sp>
        <p:nvSpPr>
          <p:cNvPr id="6" name="TekstSylinder 5"/>
          <p:cNvSpPr txBox="1"/>
          <p:nvPr/>
        </p:nvSpPr>
        <p:spPr>
          <a:xfrm>
            <a:off x="534058" y="12787582"/>
            <a:ext cx="2616486" cy="769441"/>
          </a:xfrm>
          <a:prstGeom prst="rect">
            <a:avLst/>
          </a:prstGeom>
          <a:noFill/>
        </p:spPr>
        <p:txBody>
          <a:bodyPr wrap="none" rtlCol="0">
            <a:spAutoFit/>
          </a:bodyPr>
          <a:lstStyle/>
          <a:p>
            <a:r>
              <a:rPr lang="nb-NO" sz="2200" dirty="0"/>
              <a:t>WHO, 2015</a:t>
            </a:r>
          </a:p>
          <a:p>
            <a:r>
              <a:rPr lang="nb-NO" sz="2200" dirty="0"/>
              <a:t>Jim O`Neill et.al 2016</a:t>
            </a:r>
          </a:p>
        </p:txBody>
      </p:sp>
    </p:spTree>
    <p:extLst>
      <p:ext uri="{BB962C8B-B14F-4D97-AF65-F5344CB8AC3E}">
        <p14:creationId xmlns:p14="http://schemas.microsoft.com/office/powerpoint/2010/main" val="274417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30167"/>
            <a:ext cx="10998200" cy="2800433"/>
          </a:xfrm>
        </p:spPr>
        <p:txBody>
          <a:bodyPr/>
          <a:lstStyle/>
          <a:p>
            <a:r>
              <a:rPr lang="en-US" dirty="0">
                <a:latin typeface="+mn-lt"/>
              </a:rPr>
              <a:t>Antibiotika i Norge</a:t>
            </a:r>
            <a:endParaRPr lang="nb-NO" dirty="0">
              <a:latin typeface="+mn-lt"/>
            </a:endParaRPr>
          </a:p>
        </p:txBody>
      </p:sp>
      <p:sp>
        <p:nvSpPr>
          <p:cNvPr id="5" name="Slide Number Placeholder 4"/>
          <p:cNvSpPr>
            <a:spLocks noGrp="1"/>
          </p:cNvSpPr>
          <p:nvPr>
            <p:ph type="sldNum" sz="quarter" idx="12"/>
          </p:nvPr>
        </p:nvSpPr>
        <p:spPr/>
        <p:txBody>
          <a:bodyPr/>
          <a:lstStyle/>
          <a:p>
            <a:fld id="{E000BCC4-082B-4402-924D-14514480239B}" type="slidenum">
              <a:rPr lang="nb-NO" smtClean="0"/>
              <a:t>14</a:t>
            </a:fld>
            <a:endParaRPr lang="nb-NO"/>
          </a:p>
        </p:txBody>
      </p:sp>
      <p:sp>
        <p:nvSpPr>
          <p:cNvPr id="11" name="TextBox 10"/>
          <p:cNvSpPr txBox="1"/>
          <p:nvPr/>
        </p:nvSpPr>
        <p:spPr>
          <a:xfrm>
            <a:off x="16497163" y="2812108"/>
            <a:ext cx="7577513" cy="10864513"/>
          </a:xfrm>
          <a:prstGeom prst="rect">
            <a:avLst/>
          </a:prstGeom>
          <a:solidFill>
            <a:schemeClr val="bg1"/>
          </a:solidFill>
        </p:spPr>
        <p:txBody>
          <a:bodyPr wrap="square" rtlCol="0">
            <a:spAutoFit/>
          </a:bodyPr>
          <a:lstStyle/>
          <a:p>
            <a:pPr marL="685800" indent="-685800">
              <a:buFont typeface="Arial" panose="020B0604020202020204" pitchFamily="34" charset="0"/>
              <a:buChar char="•"/>
            </a:pPr>
            <a:r>
              <a:rPr lang="nb-NO" sz="6600" dirty="0"/>
              <a:t>Norge har et relativt lavt forbruk</a:t>
            </a:r>
          </a:p>
          <a:p>
            <a:pPr marL="685800" indent="-685800">
              <a:buFont typeface="Arial" panose="020B0604020202020204" pitchFamily="34" charset="0"/>
              <a:buChar char="•"/>
            </a:pPr>
            <a:r>
              <a:rPr lang="nb-NO" sz="6600" dirty="0"/>
              <a:t>Mørkeblå stolpe: </a:t>
            </a:r>
            <a:r>
              <a:rPr lang="nb-NO" sz="6600" dirty="0" err="1"/>
              <a:t>Hiprex</a:t>
            </a:r>
            <a:endParaRPr lang="nb-NO" sz="6600" dirty="0"/>
          </a:p>
          <a:p>
            <a:pPr marL="1600200" lvl="2" indent="-685800">
              <a:buFont typeface="Arial" panose="020B0604020202020204" pitchFamily="34" charset="0"/>
              <a:buChar char="•"/>
            </a:pPr>
            <a:r>
              <a:rPr lang="nb-NO" sz="6000" dirty="0"/>
              <a:t>Ikke resistens-drivende</a:t>
            </a:r>
          </a:p>
          <a:p>
            <a:pPr marL="1600200" lvl="2" indent="-685800">
              <a:buFont typeface="Arial" panose="020B0604020202020204" pitchFamily="34" charset="0"/>
              <a:buChar char="•"/>
            </a:pPr>
            <a:r>
              <a:rPr lang="nb-NO" sz="6000" dirty="0"/>
              <a:t>Norge bruker mest i verden</a:t>
            </a:r>
          </a:p>
          <a:p>
            <a:pPr marL="685800" indent="-685800">
              <a:buFont typeface="Arial" panose="020B0604020202020204" pitchFamily="34" charset="0"/>
              <a:buChar char="•"/>
            </a:pPr>
            <a:r>
              <a:rPr lang="nb-NO" sz="6600" dirty="0"/>
              <a:t>Stor forskjell mellom ulike land</a:t>
            </a:r>
          </a:p>
          <a:p>
            <a:endParaRPr lang="en-GB" sz="3200" dirty="0"/>
          </a:p>
          <a:p>
            <a:r>
              <a:rPr lang="en-GB" sz="3200" dirty="0" err="1"/>
              <a:t>Bruyndonckx</a:t>
            </a:r>
            <a:r>
              <a:rPr lang="en-GB" sz="3200" dirty="0"/>
              <a:t> et al 2021</a:t>
            </a:r>
            <a:endParaRPr lang="en-US" sz="6000" dirty="0"/>
          </a:p>
        </p:txBody>
      </p:sp>
      <p:pic>
        <p:nvPicPr>
          <p:cNvPr id="6" name="Picture 5">
            <a:extLst>
              <a:ext uri="{FF2B5EF4-FFF2-40B4-BE49-F238E27FC236}">
                <a16:creationId xmlns:a16="http://schemas.microsoft.com/office/drawing/2014/main" id="{99356F43-7A39-8340-FFA6-67D5F1662480}"/>
              </a:ext>
            </a:extLst>
          </p:cNvPr>
          <p:cNvPicPr>
            <a:picLocks noChangeAspect="1"/>
          </p:cNvPicPr>
          <p:nvPr/>
        </p:nvPicPr>
        <p:blipFill>
          <a:blip r:embed="rId3"/>
          <a:stretch>
            <a:fillRect/>
          </a:stretch>
        </p:blipFill>
        <p:spPr>
          <a:xfrm>
            <a:off x="306149" y="4259766"/>
            <a:ext cx="15818514" cy="9454647"/>
          </a:xfrm>
          <a:prstGeom prst="rect">
            <a:avLst/>
          </a:prstGeom>
        </p:spPr>
      </p:pic>
      <p:cxnSp>
        <p:nvCxnSpPr>
          <p:cNvPr id="8" name="Straight Arrow Connector 7">
            <a:extLst>
              <a:ext uri="{FF2B5EF4-FFF2-40B4-BE49-F238E27FC236}">
                <a16:creationId xmlns:a16="http://schemas.microsoft.com/office/drawing/2014/main" id="{34411AA9-D610-75B5-67A5-370157A16917}"/>
              </a:ext>
            </a:extLst>
          </p:cNvPr>
          <p:cNvCxnSpPr/>
          <p:nvPr/>
        </p:nvCxnSpPr>
        <p:spPr>
          <a:xfrm>
            <a:off x="10415240" y="3709016"/>
            <a:ext cx="0" cy="2914805"/>
          </a:xfrm>
          <a:prstGeom prst="straightConnector1">
            <a:avLst/>
          </a:prstGeom>
          <a:ln w="762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08143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28801" y="233237"/>
            <a:ext cx="18552728" cy="3276081"/>
          </a:xfrm>
        </p:spPr>
        <p:txBody>
          <a:bodyPr>
            <a:normAutofit/>
          </a:bodyPr>
          <a:lstStyle/>
          <a:p>
            <a:r>
              <a:rPr lang="nb-NO" sz="8800" dirty="0">
                <a:latin typeface="+mn-lt"/>
              </a:rPr>
              <a:t>Antibiotika til mennesker og dyr i Norge</a:t>
            </a:r>
          </a:p>
        </p:txBody>
      </p:sp>
      <p:sp>
        <p:nvSpPr>
          <p:cNvPr id="5" name="Slide Number Placeholder 4"/>
          <p:cNvSpPr>
            <a:spLocks noGrp="1"/>
          </p:cNvSpPr>
          <p:nvPr>
            <p:ph type="sldNum" sz="quarter" idx="12"/>
          </p:nvPr>
        </p:nvSpPr>
        <p:spPr/>
        <p:txBody>
          <a:bodyPr/>
          <a:lstStyle/>
          <a:p>
            <a:fld id="{E000BCC4-082B-4402-924D-14514480239B}" type="slidenum">
              <a:rPr lang="nb-NO" smtClean="0"/>
              <a:t>15</a:t>
            </a:fld>
            <a:endParaRPr lang="nb-NO"/>
          </a:p>
        </p:txBody>
      </p:sp>
      <p:sp>
        <p:nvSpPr>
          <p:cNvPr id="7" name="Plassholder for innhold 8"/>
          <p:cNvSpPr>
            <a:spLocks noGrp="1"/>
          </p:cNvSpPr>
          <p:nvPr>
            <p:ph idx="1"/>
          </p:nvPr>
        </p:nvSpPr>
        <p:spPr>
          <a:xfrm>
            <a:off x="1650783" y="3509318"/>
            <a:ext cx="8636217" cy="8365849"/>
          </a:xfrm>
        </p:spPr>
        <p:txBody>
          <a:bodyPr/>
          <a:lstStyle/>
          <a:p>
            <a:r>
              <a:rPr lang="nb-NO" dirty="0"/>
              <a:t>53 tonn til mennesker</a:t>
            </a:r>
          </a:p>
          <a:p>
            <a:r>
              <a:rPr lang="nb-NO" dirty="0"/>
              <a:t>6 tonn til dyr</a:t>
            </a:r>
          </a:p>
          <a:p>
            <a:r>
              <a:rPr lang="nb-NO" dirty="0"/>
              <a:t>I mange andre land: langt mer antibiotika til dyr enn til mennesker</a:t>
            </a:r>
          </a:p>
          <a:p>
            <a:r>
              <a:rPr lang="nb-NO" dirty="0"/>
              <a:t>Jevn nedgang siden 2012, men økning etter pandemien</a:t>
            </a:r>
          </a:p>
        </p:txBody>
      </p:sp>
      <p:pic>
        <p:nvPicPr>
          <p:cNvPr id="6" name="Picture 5" descr="tabell over antibiotikaforbruk - mengde og middel-  i Norge fra 210-2023 - både i human og veterinæmedisin">
            <a:extLst>
              <a:ext uri="{FF2B5EF4-FFF2-40B4-BE49-F238E27FC236}">
                <a16:creationId xmlns:a16="http://schemas.microsoft.com/office/drawing/2014/main" id="{A03C6CDC-281B-BDE8-5D20-693EF33E3502}"/>
              </a:ext>
            </a:extLst>
          </p:cNvPr>
          <p:cNvPicPr>
            <a:picLocks noChangeAspect="1"/>
          </p:cNvPicPr>
          <p:nvPr/>
        </p:nvPicPr>
        <p:blipFill>
          <a:blip r:embed="rId3"/>
          <a:stretch>
            <a:fillRect/>
          </a:stretch>
        </p:blipFill>
        <p:spPr>
          <a:xfrm>
            <a:off x="10517163" y="4624854"/>
            <a:ext cx="13863662" cy="9089559"/>
          </a:xfrm>
          <a:prstGeom prst="rect">
            <a:avLst/>
          </a:prstGeom>
        </p:spPr>
      </p:pic>
      <p:sp>
        <p:nvSpPr>
          <p:cNvPr id="4" name="TextBox 3">
            <a:extLst>
              <a:ext uri="{FF2B5EF4-FFF2-40B4-BE49-F238E27FC236}">
                <a16:creationId xmlns:a16="http://schemas.microsoft.com/office/drawing/2014/main" id="{72B7941F-B0D2-0684-FCEC-BB651531AD2A}"/>
              </a:ext>
            </a:extLst>
          </p:cNvPr>
          <p:cNvSpPr txBox="1"/>
          <p:nvPr/>
        </p:nvSpPr>
        <p:spPr>
          <a:xfrm>
            <a:off x="7877433" y="13145239"/>
            <a:ext cx="12196118" cy="369332"/>
          </a:xfrm>
          <a:prstGeom prst="rect">
            <a:avLst/>
          </a:prstGeom>
          <a:noFill/>
        </p:spPr>
        <p:txBody>
          <a:bodyPr wrap="square">
            <a:spAutoFit/>
          </a:bodyPr>
          <a:lstStyle/>
          <a:p>
            <a:r>
              <a:rPr lang="nb-NO" dirty="0"/>
              <a:t>NORM-rapporten 2023</a:t>
            </a:r>
            <a:endParaRPr lang="en-GB" dirty="0"/>
          </a:p>
        </p:txBody>
      </p:sp>
    </p:spTree>
    <p:extLst>
      <p:ext uri="{BB962C8B-B14F-4D97-AF65-F5344CB8AC3E}">
        <p14:creationId xmlns:p14="http://schemas.microsoft.com/office/powerpoint/2010/main" val="2606650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8800" dirty="0">
                <a:latin typeface="+mn-lt"/>
              </a:rPr>
              <a:t>Smalspektret antibiotika</a:t>
            </a:r>
          </a:p>
        </p:txBody>
      </p:sp>
      <p:sp>
        <p:nvSpPr>
          <p:cNvPr id="7" name="Content Placeholder 6"/>
          <p:cNvSpPr>
            <a:spLocks noGrp="1"/>
          </p:cNvSpPr>
          <p:nvPr>
            <p:ph idx="1"/>
          </p:nvPr>
        </p:nvSpPr>
        <p:spPr>
          <a:xfrm>
            <a:off x="1676183" y="3650828"/>
            <a:ext cx="8610817" cy="8701669"/>
          </a:xfrm>
        </p:spPr>
        <p:txBody>
          <a:bodyPr/>
          <a:lstStyle/>
          <a:p>
            <a:r>
              <a:rPr lang="nb-NO"/>
              <a:t>Vi er flinke til å bruke smalspektret antibiotika</a:t>
            </a:r>
          </a:p>
          <a:p>
            <a:r>
              <a:rPr lang="nb-NO"/>
              <a:t>På verdenstoppen, sammen med de andre skandinaviske land, i å bruke smalspektret penicillin</a:t>
            </a:r>
            <a:endParaRPr lang="en-US"/>
          </a:p>
        </p:txBody>
      </p:sp>
      <p:sp>
        <p:nvSpPr>
          <p:cNvPr id="6" name="Slide Number Placeholder 5"/>
          <p:cNvSpPr>
            <a:spLocks noGrp="1"/>
          </p:cNvSpPr>
          <p:nvPr>
            <p:ph type="sldNum" sz="quarter" idx="12"/>
          </p:nvPr>
        </p:nvSpPr>
        <p:spPr/>
        <p:txBody>
          <a:bodyPr/>
          <a:lstStyle/>
          <a:p>
            <a:fld id="{5D310BF4-4FB1-EF42-A6F9-E197B72E94CF}" type="slidenum">
              <a:rPr lang="en-US" smtClean="0"/>
              <a:pPr/>
              <a:t>16</a:t>
            </a:fld>
            <a:endParaRPr lang="en-US" dirty="0"/>
          </a:p>
        </p:txBody>
      </p:sp>
      <p:pic>
        <p:nvPicPr>
          <p:cNvPr id="3" name="Bilde 2" descr="tabelloversikt over bruken av smalspektret antibiotika i europa - Norge 3 best!"/>
          <p:cNvPicPr>
            <a:picLocks noChangeAspect="1"/>
          </p:cNvPicPr>
          <p:nvPr/>
        </p:nvPicPr>
        <p:blipFill rotWithShape="1">
          <a:blip r:embed="rId3"/>
          <a:srcRect t="10452" b="6806"/>
          <a:stretch/>
        </p:blipFill>
        <p:spPr>
          <a:xfrm>
            <a:off x="9931400" y="4933035"/>
            <a:ext cx="14449425" cy="8781378"/>
          </a:xfrm>
          <a:prstGeom prst="rect">
            <a:avLst/>
          </a:prstGeom>
        </p:spPr>
      </p:pic>
      <p:cxnSp>
        <p:nvCxnSpPr>
          <p:cNvPr id="9" name="Straight Arrow Connector 8"/>
          <p:cNvCxnSpPr/>
          <p:nvPr/>
        </p:nvCxnSpPr>
        <p:spPr>
          <a:xfrm>
            <a:off x="12446000" y="4140200"/>
            <a:ext cx="76200" cy="299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43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		</a:t>
            </a:r>
          </a:p>
        </p:txBody>
      </p:sp>
      <p:sp>
        <p:nvSpPr>
          <p:cNvPr id="6" name="Slide Number Placeholder 5"/>
          <p:cNvSpPr>
            <a:spLocks noGrp="1"/>
          </p:cNvSpPr>
          <p:nvPr>
            <p:ph type="sldNum" sz="quarter" idx="12"/>
          </p:nvPr>
        </p:nvSpPr>
        <p:spPr/>
        <p:txBody>
          <a:bodyPr/>
          <a:lstStyle/>
          <a:p>
            <a:fld id="{E000BCC4-082B-4402-924D-14514480239B}" type="slidenum">
              <a:rPr lang="nb-NO" smtClean="0"/>
              <a:t>17</a:t>
            </a:fld>
            <a:endParaRPr lang="nb-NO"/>
          </a:p>
        </p:txBody>
      </p:sp>
      <p:sp>
        <p:nvSpPr>
          <p:cNvPr id="4" name="Rectangle 3"/>
          <p:cNvSpPr/>
          <p:nvPr/>
        </p:nvSpPr>
        <p:spPr>
          <a:xfrm>
            <a:off x="1519084" y="1104055"/>
            <a:ext cx="18058207" cy="1323439"/>
          </a:xfrm>
          <a:prstGeom prst="rect">
            <a:avLst/>
          </a:prstGeom>
        </p:spPr>
        <p:txBody>
          <a:bodyPr wrap="square">
            <a:spAutoFit/>
          </a:bodyPr>
          <a:lstStyle/>
          <a:p>
            <a:r>
              <a:rPr lang="nb-NO" sz="8000" dirty="0"/>
              <a:t>Antibiotika til mennesker i Norge </a:t>
            </a:r>
          </a:p>
        </p:txBody>
      </p:sp>
      <p:pic>
        <p:nvPicPr>
          <p:cNvPr id="7" name="Picture 2" descr="Kakediagram over hvor man bruker antibiotika i norge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67398" y="2619266"/>
            <a:ext cx="19148830" cy="921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7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199" y="660384"/>
            <a:ext cx="16457295" cy="2285735"/>
          </a:xfrm>
        </p:spPr>
        <p:txBody>
          <a:bodyPr>
            <a:normAutofit/>
          </a:bodyPr>
          <a:lstStyle/>
          <a:p>
            <a:r>
              <a:rPr lang="nb-NO" sz="8000" dirty="0" err="1">
                <a:latin typeface="+mn-lt"/>
              </a:rPr>
              <a:t>Antibiotikabruk</a:t>
            </a:r>
            <a:r>
              <a:rPr lang="nb-NO" sz="8000" dirty="0">
                <a:latin typeface="+mn-lt"/>
              </a:rPr>
              <a:t> i norske sykehjem </a:t>
            </a:r>
            <a:endParaRPr lang="en-US" sz="8000" dirty="0">
              <a:latin typeface="+mn-lt"/>
            </a:endParaRPr>
          </a:p>
        </p:txBody>
      </p:sp>
      <p:pic>
        <p:nvPicPr>
          <p:cNvPr id="4" name="Picture 3" descr="Tabell antibiotikabruk i norske sykehjem"/>
          <p:cNvPicPr>
            <a:picLocks noChangeAspect="1"/>
          </p:cNvPicPr>
          <p:nvPr/>
        </p:nvPicPr>
        <p:blipFill rotWithShape="1">
          <a:blip r:embed="rId3"/>
          <a:srcRect l="10872" r="1972" b="18798"/>
          <a:stretch/>
        </p:blipFill>
        <p:spPr>
          <a:xfrm>
            <a:off x="1000162" y="3327401"/>
            <a:ext cx="20333194" cy="10387012"/>
          </a:xfrm>
          <a:prstGeom prst="rect">
            <a:avLst/>
          </a:prstGeom>
        </p:spPr>
      </p:pic>
      <p:sp>
        <p:nvSpPr>
          <p:cNvPr id="3" name="Content Placeholder 2" descr="7 % av antibiotikabruken i Norge – til 0,7 % av befolkningen&#10;Median 8,0 DDD/100 liggedøgn&#10;Stor variasjon: 0,8 – 87 DDD per  100 liggedøgn&#10;"/>
          <p:cNvSpPr>
            <a:spLocks noGrp="1"/>
          </p:cNvSpPr>
          <p:nvPr>
            <p:ph idx="1"/>
          </p:nvPr>
        </p:nvSpPr>
        <p:spPr>
          <a:xfrm>
            <a:off x="8462845" y="3925500"/>
            <a:ext cx="12271050" cy="6436375"/>
          </a:xfrm>
          <a:solidFill>
            <a:srgbClr val="CCFFFF"/>
          </a:solidFill>
        </p:spPr>
        <p:txBody>
          <a:bodyPr>
            <a:normAutofit/>
          </a:bodyPr>
          <a:lstStyle/>
          <a:p>
            <a:pPr marL="685731"/>
            <a:r>
              <a:rPr lang="nb-NO" dirty="0"/>
              <a:t>7 % av </a:t>
            </a:r>
            <a:r>
              <a:rPr lang="nb-NO" dirty="0" err="1"/>
              <a:t>antibiotikabruken</a:t>
            </a:r>
            <a:r>
              <a:rPr lang="nb-NO" dirty="0"/>
              <a:t> i Norge – til 0,7 % av befolkningen</a:t>
            </a:r>
          </a:p>
          <a:p>
            <a:pPr marL="685731"/>
            <a:r>
              <a:rPr lang="nb-NO" dirty="0"/>
              <a:t>Median 8,0 DDD/100 liggedøgn</a:t>
            </a:r>
          </a:p>
          <a:p>
            <a:pPr marL="685731"/>
            <a:r>
              <a:rPr lang="nb-NO" dirty="0"/>
              <a:t>Stor variasjon: 0,8 – 87 DDD per  100 liggedøgn</a:t>
            </a:r>
          </a:p>
          <a:p>
            <a:pPr marL="0" indent="0">
              <a:buNone/>
            </a:pPr>
            <a:endParaRPr lang="en-US" dirty="0"/>
          </a:p>
        </p:txBody>
      </p:sp>
    </p:spTree>
    <p:extLst>
      <p:ext uri="{BB962C8B-B14F-4D97-AF65-F5344CB8AC3E}">
        <p14:creationId xmlns:p14="http://schemas.microsoft.com/office/powerpoint/2010/main" val="1830786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ell antibiotikabruk i allmennpraksis/legevakt"/>
          <p:cNvPicPr>
            <a:picLocks noChangeAspect="1"/>
          </p:cNvPicPr>
          <p:nvPr/>
        </p:nvPicPr>
        <p:blipFill>
          <a:blip r:embed="rId3"/>
          <a:stretch>
            <a:fillRect/>
          </a:stretch>
        </p:blipFill>
        <p:spPr>
          <a:xfrm>
            <a:off x="1808159" y="3688724"/>
            <a:ext cx="18119321" cy="9129939"/>
          </a:xfrm>
          <a:prstGeom prst="rect">
            <a:avLst/>
          </a:prstGeom>
        </p:spPr>
      </p:pic>
      <p:sp>
        <p:nvSpPr>
          <p:cNvPr id="2" name="Title 1"/>
          <p:cNvSpPr>
            <a:spLocks noGrp="1"/>
          </p:cNvSpPr>
          <p:nvPr>
            <p:ph type="title"/>
          </p:nvPr>
        </p:nvSpPr>
        <p:spPr/>
        <p:txBody>
          <a:bodyPr>
            <a:normAutofit/>
          </a:bodyPr>
          <a:lstStyle/>
          <a:p>
            <a:r>
              <a:rPr lang="nb-NO" sz="8000" dirty="0" err="1">
                <a:latin typeface="+mn-lt"/>
              </a:rPr>
              <a:t>Antibiotikabruk</a:t>
            </a:r>
            <a:r>
              <a:rPr lang="nb-NO" sz="8000" dirty="0">
                <a:latin typeface="+mn-lt"/>
              </a:rPr>
              <a:t> i allmennpraksis/legevakt</a:t>
            </a:r>
            <a:endParaRPr lang="en-US" sz="8000" dirty="0">
              <a:latin typeface="+mn-lt"/>
            </a:endParaRPr>
          </a:p>
        </p:txBody>
      </p:sp>
      <p:sp>
        <p:nvSpPr>
          <p:cNvPr id="7" name="TextBox 6" descr="Møre og Romsdal&#10;Agder&#10;Vestfold og Telemark&#10;Innlandet&#10;Vestland&#10;Viken&#10;Norge&#10;Trøndelag&#10;Rogaland&#10;Nordland&#10;Troms og Finnmark&#10;Oslo&#10;"/>
          <p:cNvSpPr txBox="1"/>
          <p:nvPr/>
        </p:nvSpPr>
        <p:spPr>
          <a:xfrm>
            <a:off x="1808159" y="3740232"/>
            <a:ext cx="4275035" cy="8997335"/>
          </a:xfrm>
          <a:prstGeom prst="rect">
            <a:avLst/>
          </a:prstGeom>
          <a:noFill/>
        </p:spPr>
        <p:txBody>
          <a:bodyPr wrap="square" rtlCol="0">
            <a:spAutoFit/>
          </a:bodyPr>
          <a:lstStyle/>
          <a:p>
            <a:pPr>
              <a:spcAft>
                <a:spcPts val="1600"/>
              </a:spcAft>
            </a:pPr>
            <a:r>
              <a:rPr lang="nb-NO" sz="3600" dirty="0">
                <a:solidFill>
                  <a:schemeClr val="bg1"/>
                </a:solidFill>
              </a:rPr>
              <a:t>Møre og Romsdal</a:t>
            </a:r>
          </a:p>
          <a:p>
            <a:pPr>
              <a:spcAft>
                <a:spcPts val="1600"/>
              </a:spcAft>
            </a:pPr>
            <a:r>
              <a:rPr lang="nb-NO" sz="3600" dirty="0">
                <a:solidFill>
                  <a:schemeClr val="bg1"/>
                </a:solidFill>
              </a:rPr>
              <a:t>Agder</a:t>
            </a:r>
          </a:p>
          <a:p>
            <a:pPr>
              <a:spcAft>
                <a:spcPts val="1600"/>
              </a:spcAft>
            </a:pPr>
            <a:r>
              <a:rPr lang="nb-NO" sz="3600" dirty="0">
                <a:solidFill>
                  <a:schemeClr val="bg1"/>
                </a:solidFill>
              </a:rPr>
              <a:t>Vestfold og Telemark</a:t>
            </a:r>
          </a:p>
          <a:p>
            <a:pPr>
              <a:spcAft>
                <a:spcPts val="1600"/>
              </a:spcAft>
            </a:pPr>
            <a:r>
              <a:rPr lang="nb-NO" sz="3600" dirty="0">
                <a:solidFill>
                  <a:schemeClr val="bg1"/>
                </a:solidFill>
              </a:rPr>
              <a:t>Innlandet</a:t>
            </a:r>
          </a:p>
          <a:p>
            <a:pPr>
              <a:spcAft>
                <a:spcPts val="1600"/>
              </a:spcAft>
            </a:pPr>
            <a:r>
              <a:rPr lang="nb-NO" sz="3600" dirty="0" err="1">
                <a:solidFill>
                  <a:schemeClr val="bg1"/>
                </a:solidFill>
              </a:rPr>
              <a:t>Vestland</a:t>
            </a:r>
            <a:endParaRPr lang="nb-NO" sz="3600" dirty="0">
              <a:solidFill>
                <a:schemeClr val="bg1"/>
              </a:solidFill>
            </a:endParaRPr>
          </a:p>
          <a:p>
            <a:pPr>
              <a:spcAft>
                <a:spcPts val="1600"/>
              </a:spcAft>
            </a:pPr>
            <a:r>
              <a:rPr lang="nb-NO" sz="3600" dirty="0">
                <a:solidFill>
                  <a:schemeClr val="bg1"/>
                </a:solidFill>
              </a:rPr>
              <a:t>Viken</a:t>
            </a:r>
          </a:p>
          <a:p>
            <a:pPr>
              <a:spcAft>
                <a:spcPts val="1600"/>
              </a:spcAft>
            </a:pPr>
            <a:r>
              <a:rPr lang="nb-NO" sz="3600" dirty="0">
                <a:solidFill>
                  <a:schemeClr val="bg1"/>
                </a:solidFill>
              </a:rPr>
              <a:t>Norge</a:t>
            </a:r>
          </a:p>
          <a:p>
            <a:pPr>
              <a:spcAft>
                <a:spcPts val="1600"/>
              </a:spcAft>
            </a:pPr>
            <a:r>
              <a:rPr lang="nb-NO" sz="3600" dirty="0">
                <a:solidFill>
                  <a:schemeClr val="bg1"/>
                </a:solidFill>
              </a:rPr>
              <a:t>Trøndelag</a:t>
            </a:r>
          </a:p>
          <a:p>
            <a:pPr>
              <a:spcAft>
                <a:spcPts val="1600"/>
              </a:spcAft>
            </a:pPr>
            <a:r>
              <a:rPr lang="nb-NO" sz="3600" dirty="0">
                <a:solidFill>
                  <a:schemeClr val="bg1"/>
                </a:solidFill>
              </a:rPr>
              <a:t>Rogaland</a:t>
            </a:r>
          </a:p>
          <a:p>
            <a:pPr>
              <a:spcAft>
                <a:spcPts val="1600"/>
              </a:spcAft>
            </a:pPr>
            <a:r>
              <a:rPr lang="nb-NO" sz="3600" dirty="0">
                <a:solidFill>
                  <a:schemeClr val="bg1"/>
                </a:solidFill>
              </a:rPr>
              <a:t>Nordland</a:t>
            </a:r>
          </a:p>
          <a:p>
            <a:pPr>
              <a:spcAft>
                <a:spcPts val="1600"/>
              </a:spcAft>
            </a:pPr>
            <a:r>
              <a:rPr lang="nb-NO" sz="3600" dirty="0">
                <a:solidFill>
                  <a:schemeClr val="bg1"/>
                </a:solidFill>
              </a:rPr>
              <a:t>Troms og Finnmark</a:t>
            </a:r>
            <a:endParaRPr lang="en-US" sz="3600" dirty="0">
              <a:solidFill>
                <a:schemeClr val="bg1"/>
              </a:solidFill>
            </a:endParaRPr>
          </a:p>
          <a:p>
            <a:pPr>
              <a:spcAft>
                <a:spcPts val="1600"/>
              </a:spcAft>
            </a:pPr>
            <a:r>
              <a:rPr lang="nb-NO" sz="3600" dirty="0">
                <a:solidFill>
                  <a:schemeClr val="bg1"/>
                </a:solidFill>
              </a:rPr>
              <a:t>Oslo</a:t>
            </a:r>
          </a:p>
        </p:txBody>
      </p:sp>
      <p:sp>
        <p:nvSpPr>
          <p:cNvPr id="8" name="TextBox 7" descr="Høyere bruk enn ønskelig&#10;En god del variasjon mellom fylkene&#10;"/>
          <p:cNvSpPr txBox="1"/>
          <p:nvPr/>
        </p:nvSpPr>
        <p:spPr>
          <a:xfrm>
            <a:off x="9575800" y="6827663"/>
            <a:ext cx="10460717" cy="1426031"/>
          </a:xfrm>
          <a:prstGeom prst="rect">
            <a:avLst/>
          </a:prstGeom>
          <a:noFill/>
        </p:spPr>
        <p:txBody>
          <a:bodyPr wrap="square" rtlCol="0">
            <a:spAutoFit/>
          </a:bodyPr>
          <a:lstStyle/>
          <a:p>
            <a:pPr marL="685731" indent="-685731">
              <a:spcAft>
                <a:spcPts val="800"/>
              </a:spcAft>
              <a:buFont typeface="Arial" panose="020B0604020202020204" pitchFamily="34" charset="0"/>
              <a:buChar char="•"/>
            </a:pPr>
            <a:r>
              <a:rPr lang="nb-NO" sz="4000" b="1" dirty="0">
                <a:solidFill>
                  <a:schemeClr val="bg1"/>
                </a:solidFill>
              </a:rPr>
              <a:t>Høyere bruk enn ønskelig</a:t>
            </a:r>
          </a:p>
          <a:p>
            <a:pPr marL="685731" indent="-685731">
              <a:spcAft>
                <a:spcPts val="800"/>
              </a:spcAft>
              <a:buFont typeface="Arial" panose="020B0604020202020204" pitchFamily="34" charset="0"/>
              <a:buChar char="•"/>
            </a:pPr>
            <a:r>
              <a:rPr lang="nb-NO" sz="4000" b="1" dirty="0">
                <a:solidFill>
                  <a:schemeClr val="bg1"/>
                </a:solidFill>
              </a:rPr>
              <a:t>En god del variasjon mellom fylkene</a:t>
            </a:r>
            <a:endParaRPr lang="en-US" sz="4000" b="1" dirty="0">
              <a:solidFill>
                <a:schemeClr val="bg1"/>
              </a:solidFill>
            </a:endParaRPr>
          </a:p>
        </p:txBody>
      </p:sp>
      <p:sp>
        <p:nvSpPr>
          <p:cNvPr id="9" name="Slide Number Placeholder 3"/>
          <p:cNvSpPr>
            <a:spLocks noGrp="1"/>
          </p:cNvSpPr>
          <p:nvPr>
            <p:ph type="sldNum" sz="quarter" idx="12"/>
          </p:nvPr>
        </p:nvSpPr>
        <p:spPr>
          <a:xfrm>
            <a:off x="19504767" y="12294849"/>
            <a:ext cx="1828586" cy="1419562"/>
          </a:xfrm>
          <a:noFill/>
        </p:spPr>
        <p:txBody>
          <a:bodyPr/>
          <a:lstStyle/>
          <a:p>
            <a:fld id="{5D310BF4-4FB1-EF42-A6F9-E197B72E94CF}" type="slidenum">
              <a:rPr lang="en-US">
                <a:solidFill>
                  <a:schemeClr val="tx1"/>
                </a:solidFill>
              </a:rPr>
              <a:pPr/>
              <a:t>19</a:t>
            </a:fld>
            <a:endParaRPr lang="en-US" dirty="0">
              <a:solidFill>
                <a:schemeClr val="tx1"/>
              </a:solidFill>
            </a:endParaRPr>
          </a:p>
        </p:txBody>
      </p:sp>
    </p:spTree>
    <p:extLst>
      <p:ext uri="{BB962C8B-B14F-4D97-AF65-F5344CB8AC3E}">
        <p14:creationId xmlns:p14="http://schemas.microsoft.com/office/powerpoint/2010/main" val="235383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err="1">
                <a:latin typeface="+mn-lt"/>
              </a:rPr>
              <a:t>Disposisjon</a:t>
            </a:r>
            <a:endParaRPr lang="en-US" sz="8800" dirty="0">
              <a:latin typeface="+mn-lt"/>
            </a:endParaRPr>
          </a:p>
        </p:txBody>
      </p:sp>
      <p:sp>
        <p:nvSpPr>
          <p:cNvPr id="3" name="Content Placeholder 2"/>
          <p:cNvSpPr>
            <a:spLocks noGrp="1"/>
          </p:cNvSpPr>
          <p:nvPr>
            <p:ph idx="1"/>
          </p:nvPr>
        </p:nvSpPr>
        <p:spPr/>
        <p:txBody>
          <a:bodyPr/>
          <a:lstStyle/>
          <a:p>
            <a:pPr marL="1028700" indent="-1028700">
              <a:buFont typeface="+mj-lt"/>
              <a:buAutoNum type="arabicPeriod"/>
            </a:pPr>
            <a:r>
              <a:rPr lang="en-US" dirty="0" err="1"/>
              <a:t>Bakterier</a:t>
            </a:r>
            <a:r>
              <a:rPr lang="en-US" dirty="0"/>
              <a:t>, </a:t>
            </a:r>
            <a:r>
              <a:rPr lang="en-US" dirty="0" err="1"/>
              <a:t>antibiotika</a:t>
            </a:r>
            <a:r>
              <a:rPr lang="en-US" dirty="0"/>
              <a:t> og </a:t>
            </a:r>
            <a:r>
              <a:rPr lang="en-US" dirty="0" err="1"/>
              <a:t>antibiotikaresistens</a:t>
            </a:r>
            <a:endParaRPr lang="en-US" dirty="0"/>
          </a:p>
          <a:p>
            <a:pPr marL="1028700" indent="-1028700">
              <a:buFont typeface="+mj-lt"/>
              <a:buAutoNum type="arabicPeriod"/>
            </a:pPr>
            <a:r>
              <a:rPr lang="en-US" dirty="0" err="1"/>
              <a:t>Antibiotikabruk</a:t>
            </a:r>
            <a:r>
              <a:rPr lang="en-US" dirty="0"/>
              <a:t> og </a:t>
            </a:r>
            <a:r>
              <a:rPr lang="en-US" dirty="0" err="1"/>
              <a:t>resistens</a:t>
            </a:r>
            <a:r>
              <a:rPr lang="en-US" dirty="0"/>
              <a:t> </a:t>
            </a:r>
            <a:r>
              <a:rPr lang="en-US" dirty="0" err="1"/>
              <a:t>globalt</a:t>
            </a:r>
            <a:r>
              <a:rPr lang="en-US" dirty="0"/>
              <a:t> </a:t>
            </a:r>
          </a:p>
          <a:p>
            <a:pPr marL="1028700" indent="-1028700">
              <a:buFont typeface="+mj-lt"/>
              <a:buAutoNum type="arabicPeriod"/>
            </a:pPr>
            <a:r>
              <a:rPr lang="en-US" dirty="0" err="1"/>
              <a:t>Antibiotikabruk</a:t>
            </a:r>
            <a:r>
              <a:rPr lang="en-US" dirty="0"/>
              <a:t> og </a:t>
            </a:r>
            <a:r>
              <a:rPr lang="en-US" dirty="0" err="1"/>
              <a:t>resistens</a:t>
            </a:r>
            <a:r>
              <a:rPr lang="en-US" dirty="0"/>
              <a:t> i Norge</a:t>
            </a:r>
          </a:p>
        </p:txBody>
      </p:sp>
      <p:sp>
        <p:nvSpPr>
          <p:cNvPr id="4" name="Slide Number Placeholder 3"/>
          <p:cNvSpPr>
            <a:spLocks noGrp="1"/>
          </p:cNvSpPr>
          <p:nvPr>
            <p:ph type="sldNum" sz="quarter" idx="12"/>
          </p:nvPr>
        </p:nvSpPr>
        <p:spPr/>
        <p:txBody>
          <a:bodyPr/>
          <a:lstStyle/>
          <a:p>
            <a:fld id="{E000BCC4-082B-4402-924D-14514480239B}" type="slidenum">
              <a:rPr lang="nb-NO" smtClean="0"/>
              <a:t>2</a:t>
            </a:fld>
            <a:endParaRPr lang="nb-NO"/>
          </a:p>
        </p:txBody>
      </p:sp>
    </p:spTree>
    <p:extLst>
      <p:ext uri="{BB962C8B-B14F-4D97-AF65-F5344CB8AC3E}">
        <p14:creationId xmlns:p14="http://schemas.microsoft.com/office/powerpoint/2010/main" val="1233102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8800" dirty="0">
                <a:latin typeface="+mn-lt"/>
              </a:rPr>
              <a:t>Alder og kjønn</a:t>
            </a:r>
          </a:p>
        </p:txBody>
      </p:sp>
      <p:pic>
        <p:nvPicPr>
          <p:cNvPr id="5" name="Content Placeholder 4" descr="Tabell over antibiotikabruk alder og kjønn.&#10;kvinner og eldre bruker mest. en klar økning akkurat rundt 15-24 år - så synker det litt for så å øke sakte"/>
          <p:cNvPicPr>
            <a:picLocks noGrp="1" noChangeAspect="1"/>
          </p:cNvPicPr>
          <p:nvPr>
            <p:ph idx="1"/>
          </p:nvPr>
        </p:nvPicPr>
        <p:blipFill rotWithShape="1">
          <a:blip r:embed="rId3"/>
          <a:srcRect b="15390"/>
          <a:stretch/>
        </p:blipFill>
        <p:spPr>
          <a:xfrm>
            <a:off x="9296400" y="4267361"/>
            <a:ext cx="15084425" cy="9447052"/>
          </a:xfrm>
          <a:prstGeom prst="rect">
            <a:avLst/>
          </a:prstGeom>
        </p:spPr>
      </p:pic>
      <p:sp>
        <p:nvSpPr>
          <p:cNvPr id="4" name="Slide Number Placeholder 3"/>
          <p:cNvSpPr>
            <a:spLocks noGrp="1"/>
          </p:cNvSpPr>
          <p:nvPr>
            <p:ph type="sldNum" sz="quarter" idx="12"/>
          </p:nvPr>
        </p:nvSpPr>
        <p:spPr/>
        <p:txBody>
          <a:bodyPr/>
          <a:lstStyle/>
          <a:p>
            <a:fld id="{E000BCC4-082B-4402-924D-14514480239B}" type="slidenum">
              <a:rPr lang="nb-NO" smtClean="0"/>
              <a:t>20</a:t>
            </a:fld>
            <a:endParaRPr lang="nb-NO"/>
          </a:p>
        </p:txBody>
      </p:sp>
      <p:sp>
        <p:nvSpPr>
          <p:cNvPr id="6" name="Content Placeholder 6"/>
          <p:cNvSpPr txBox="1">
            <a:spLocks/>
          </p:cNvSpPr>
          <p:nvPr/>
        </p:nvSpPr>
        <p:spPr>
          <a:xfrm>
            <a:off x="1676183" y="3650828"/>
            <a:ext cx="7645617" cy="8701669"/>
          </a:xfrm>
          <a:prstGeom prst="rect">
            <a:avLst/>
          </a:prstGeom>
        </p:spPr>
        <p:txBody>
          <a:bodyPr vert="horz" lIns="91440" tIns="45720" rIns="91440" bIns="45720" rtlCol="0">
            <a:normAutofit/>
          </a:bodyPr>
          <a:lstStyle>
            <a:lvl1pPr marL="457131" indent="-457131" algn="l" defTabSz="1828526"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394" indent="-457131" algn="l" defTabSz="1828526"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657" indent="-457131" algn="l" defTabSz="1828526"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920"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4183"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r>
              <a:rPr lang="nb-NO" sz="6000"/>
              <a:t>Barn og eldre bruker mest</a:t>
            </a:r>
            <a:endParaRPr lang="en-US" sz="6000"/>
          </a:p>
          <a:p>
            <a:r>
              <a:rPr lang="nb-NO" sz="6000"/>
              <a:t>Kvinner bruker mer enn menn</a:t>
            </a:r>
          </a:p>
          <a:p>
            <a:r>
              <a:rPr lang="nb-NO" sz="6000"/>
              <a:t>Hvorfor?</a:t>
            </a:r>
          </a:p>
        </p:txBody>
      </p:sp>
    </p:spTree>
    <p:extLst>
      <p:ext uri="{BB962C8B-B14F-4D97-AF65-F5344CB8AC3E}">
        <p14:creationId xmlns:p14="http://schemas.microsoft.com/office/powerpoint/2010/main" val="42069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US" dirty="0" err="1">
                <a:latin typeface="+mn-lt"/>
              </a:rPr>
              <a:t>Antibiotikaresistens</a:t>
            </a:r>
            <a:r>
              <a:rPr lang="en-US" dirty="0">
                <a:latin typeface="+mn-lt"/>
              </a:rPr>
              <a:t> i Norge </a:t>
            </a:r>
            <a:endParaRPr lang="nb-NO" dirty="0">
              <a:latin typeface="+mn-lt"/>
            </a:endParaRPr>
          </a:p>
        </p:txBody>
      </p:sp>
      <p:sp>
        <p:nvSpPr>
          <p:cNvPr id="3" name="Content Placeholder 2"/>
          <p:cNvSpPr>
            <a:spLocks noGrp="1"/>
          </p:cNvSpPr>
          <p:nvPr>
            <p:ph idx="1"/>
          </p:nvPr>
        </p:nvSpPr>
        <p:spPr>
          <a:xfrm>
            <a:off x="1676183" y="3650828"/>
            <a:ext cx="18610738" cy="8701669"/>
          </a:xfrm>
        </p:spPr>
        <p:txBody>
          <a:bodyPr/>
          <a:lstStyle/>
          <a:p>
            <a:r>
              <a:rPr lang="nb-NO"/>
              <a:t>Relativt lav andel resistente bakterier i Norge</a:t>
            </a:r>
          </a:p>
          <a:p>
            <a:r>
              <a:rPr lang="nb-NO"/>
              <a:t>Bildet viser andel MRSA av alle gule stafylokokker i blodkultur</a:t>
            </a:r>
          </a:p>
          <a:p>
            <a:pPr lvl="1"/>
            <a:r>
              <a:rPr lang="nb-NO"/>
              <a:t>Norge: &lt;5%. Spania, Italia: &gt;25%</a:t>
            </a:r>
          </a:p>
          <a:p>
            <a:r>
              <a:rPr lang="nb-NO"/>
              <a:t>Hvorfor?</a:t>
            </a:r>
            <a:endParaRPr lang="en-US"/>
          </a:p>
        </p:txBody>
      </p:sp>
      <p:grpSp>
        <p:nvGrpSpPr>
          <p:cNvPr id="9" name="Group 8" descr="illustrasjon over antibiotikabruk i europa øknin fra 2013-2020"/>
          <p:cNvGrpSpPr/>
          <p:nvPr/>
        </p:nvGrpSpPr>
        <p:grpSpPr>
          <a:xfrm>
            <a:off x="5685707" y="6953693"/>
            <a:ext cx="18678447" cy="6760720"/>
            <a:chOff x="5685707" y="6953693"/>
            <a:chExt cx="18678447" cy="6760720"/>
          </a:xfrm>
        </p:grpSpPr>
        <p:pic>
          <p:nvPicPr>
            <p:cNvPr id="6" name="Plassholder for innhold 3"/>
            <p:cNvPicPr>
              <a:picLocks noChangeAspect="1"/>
            </p:cNvPicPr>
            <p:nvPr/>
          </p:nvPicPr>
          <p:blipFill rotWithShape="1">
            <a:blip r:embed="rId3"/>
            <a:srcRect t="9759" b="4316"/>
            <a:stretch/>
          </p:blipFill>
          <p:spPr>
            <a:xfrm>
              <a:off x="5685707" y="6953693"/>
              <a:ext cx="12348513" cy="6760720"/>
            </a:xfrm>
            <a:prstGeom prst="rect">
              <a:avLst/>
            </a:prstGeom>
          </p:spPr>
        </p:pic>
        <p:pic>
          <p:nvPicPr>
            <p:cNvPr id="5" name="Picture 4"/>
            <p:cNvPicPr>
              <a:picLocks noChangeAspect="1"/>
            </p:cNvPicPr>
            <p:nvPr/>
          </p:nvPicPr>
          <p:blipFill>
            <a:blip r:embed="rId4"/>
            <a:stretch>
              <a:fillRect/>
            </a:stretch>
          </p:blipFill>
          <p:spPr>
            <a:xfrm>
              <a:off x="18762881" y="6953693"/>
              <a:ext cx="5601273" cy="6760720"/>
            </a:xfrm>
            <a:prstGeom prst="rect">
              <a:avLst/>
            </a:prstGeom>
          </p:spPr>
        </p:pic>
        <p:pic>
          <p:nvPicPr>
            <p:cNvPr id="7" name="Picture 6"/>
            <p:cNvPicPr>
              <a:picLocks noChangeAspect="1"/>
            </p:cNvPicPr>
            <p:nvPr/>
          </p:nvPicPr>
          <p:blipFill>
            <a:blip r:embed="rId5"/>
            <a:stretch>
              <a:fillRect/>
            </a:stretch>
          </p:blipFill>
          <p:spPr>
            <a:xfrm>
              <a:off x="18034220" y="8233236"/>
              <a:ext cx="1593482" cy="1534464"/>
            </a:xfrm>
            <a:prstGeom prst="rect">
              <a:avLst/>
            </a:prstGeom>
          </p:spPr>
        </p:pic>
        <p:sp>
          <p:nvSpPr>
            <p:cNvPr id="8" name="TextBox 7"/>
            <p:cNvSpPr txBox="1"/>
            <p:nvPr/>
          </p:nvSpPr>
          <p:spPr>
            <a:xfrm>
              <a:off x="18079575" y="7093749"/>
              <a:ext cx="2252701" cy="553998"/>
            </a:xfrm>
            <a:prstGeom prst="rect">
              <a:avLst/>
            </a:prstGeom>
            <a:noFill/>
          </p:spPr>
          <p:txBody>
            <a:bodyPr wrap="square" rtlCol="0">
              <a:spAutoFit/>
            </a:bodyPr>
            <a:lstStyle/>
            <a:p>
              <a:r>
                <a:rPr lang="nb-NO" sz="3000" b="1">
                  <a:latin typeface="Arial" panose="020B0604020202020204" pitchFamily="34" charset="0"/>
                  <a:cs typeface="Arial" panose="020B0604020202020204" pitchFamily="34" charset="0"/>
                </a:rPr>
                <a:t>2020</a:t>
              </a:r>
              <a:endParaRPr lang="en-US" sz="30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0082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8000" dirty="0">
                <a:latin typeface="+mn-lt"/>
              </a:rPr>
              <a:t>…men også i Norge øker forekomst av resistens</a:t>
            </a:r>
          </a:p>
        </p:txBody>
      </p:sp>
      <p:sp>
        <p:nvSpPr>
          <p:cNvPr id="3" name="Plassholder for tekst 2"/>
          <p:cNvSpPr>
            <a:spLocks noGrp="1"/>
          </p:cNvSpPr>
          <p:nvPr>
            <p:ph type="body" sz="quarter" idx="4294967295"/>
          </p:nvPr>
        </p:nvSpPr>
        <p:spPr>
          <a:xfrm>
            <a:off x="1041400" y="3560763"/>
            <a:ext cx="8621584" cy="9261475"/>
          </a:xfrm>
        </p:spPr>
        <p:txBody>
          <a:bodyPr>
            <a:normAutofit lnSpcReduction="10000"/>
          </a:bodyPr>
          <a:lstStyle/>
          <a:p>
            <a:r>
              <a:rPr lang="nb-NO" sz="6600" dirty="0"/>
              <a:t>ESBL er en stor internasjonalt bekymring – og vi ser også en relativ kraftig økning i Norge</a:t>
            </a:r>
          </a:p>
          <a:p>
            <a:pPr lvl="1"/>
            <a:r>
              <a:rPr lang="nb-NO" sz="5400" dirty="0"/>
              <a:t>Hvorfor?</a:t>
            </a:r>
          </a:p>
          <a:p>
            <a:r>
              <a:rPr lang="nb-NO" sz="6600" dirty="0"/>
              <a:t>Vi må derfor også innføre og opprettholde tiltak i Norge</a:t>
            </a:r>
            <a:endParaRPr lang="en-GB" sz="6600" dirty="0"/>
          </a:p>
          <a:p>
            <a:pPr marL="0" indent="0">
              <a:buNone/>
            </a:pPr>
            <a:endParaRPr lang="nb-NO" dirty="0"/>
          </a:p>
        </p:txBody>
      </p:sp>
      <p:sp>
        <p:nvSpPr>
          <p:cNvPr id="6" name="Plassholder for tekst 5" descr="ESBL (Extended spectrum betalactamase) hos Escherichia coli og Klebsiella i blod og urin&#10;"/>
          <p:cNvSpPr>
            <a:spLocks noGrp="1"/>
          </p:cNvSpPr>
          <p:nvPr>
            <p:ph idx="1"/>
          </p:nvPr>
        </p:nvSpPr>
        <p:spPr>
          <a:xfrm>
            <a:off x="10885651" y="4681245"/>
            <a:ext cx="11486681" cy="1546560"/>
          </a:xfrm>
        </p:spPr>
        <p:txBody>
          <a:bodyPr>
            <a:normAutofit/>
          </a:bodyPr>
          <a:lstStyle/>
          <a:p>
            <a:pPr marL="0" indent="0">
              <a:buNone/>
            </a:pPr>
            <a:r>
              <a:rPr lang="nb-NO" sz="4400" dirty="0"/>
              <a:t>ESBL (E</a:t>
            </a:r>
            <a:r>
              <a:rPr lang="en-GB" sz="4400" dirty="0" err="1"/>
              <a:t>xtended</a:t>
            </a:r>
            <a:r>
              <a:rPr lang="en-GB" sz="4400" dirty="0"/>
              <a:t> spectrum </a:t>
            </a:r>
            <a:r>
              <a:rPr lang="en-GB" sz="4400" dirty="0" err="1"/>
              <a:t>betalactamase</a:t>
            </a:r>
            <a:r>
              <a:rPr lang="en-GB" sz="4400" dirty="0"/>
              <a:t>) </a:t>
            </a:r>
            <a:r>
              <a:rPr lang="en-GB" sz="4400" dirty="0" err="1"/>
              <a:t>hos</a:t>
            </a:r>
            <a:r>
              <a:rPr lang="en-GB" sz="4400" dirty="0"/>
              <a:t> </a:t>
            </a:r>
            <a:r>
              <a:rPr lang="it-IT" sz="4400" i="1" dirty="0"/>
              <a:t>Escherichia coli </a:t>
            </a:r>
            <a:r>
              <a:rPr lang="it-IT" sz="4400" dirty="0"/>
              <a:t>og </a:t>
            </a:r>
            <a:r>
              <a:rPr lang="it-IT" sz="4400" i="1" dirty="0"/>
              <a:t>Klebsiella</a:t>
            </a:r>
            <a:r>
              <a:rPr lang="it-IT" sz="4400" dirty="0"/>
              <a:t> </a:t>
            </a:r>
            <a:r>
              <a:rPr lang="en-GB" sz="4400" dirty="0"/>
              <a:t>i </a:t>
            </a:r>
            <a:r>
              <a:rPr lang="en-GB" sz="4400" dirty="0" err="1"/>
              <a:t>blod</a:t>
            </a:r>
            <a:r>
              <a:rPr lang="en-GB" sz="4400" dirty="0"/>
              <a:t> og </a:t>
            </a:r>
            <a:r>
              <a:rPr lang="en-GB" sz="4400" dirty="0" err="1"/>
              <a:t>urin</a:t>
            </a:r>
            <a:endParaRPr lang="nb-NO" sz="4400" dirty="0"/>
          </a:p>
        </p:txBody>
      </p:sp>
      <p:pic>
        <p:nvPicPr>
          <p:cNvPr id="4" name="Picture 3" descr="tabell over øknig i ESBL fra 2003-2023klebsiell og E.coli i blod og urin ">
            <a:extLst>
              <a:ext uri="{FF2B5EF4-FFF2-40B4-BE49-F238E27FC236}">
                <a16:creationId xmlns:a16="http://schemas.microsoft.com/office/drawing/2014/main" id="{D1D9A098-975A-D88A-FEA8-FEB2DB62FEF2}"/>
              </a:ext>
            </a:extLst>
          </p:cNvPr>
          <p:cNvPicPr>
            <a:picLocks noChangeAspect="1"/>
          </p:cNvPicPr>
          <p:nvPr/>
        </p:nvPicPr>
        <p:blipFill>
          <a:blip r:embed="rId3"/>
          <a:stretch>
            <a:fillRect/>
          </a:stretch>
        </p:blipFill>
        <p:spPr>
          <a:xfrm>
            <a:off x="9242209" y="6030097"/>
            <a:ext cx="14773567" cy="6792141"/>
          </a:xfrm>
          <a:prstGeom prst="rect">
            <a:avLst/>
          </a:prstGeom>
        </p:spPr>
      </p:pic>
      <p:sp>
        <p:nvSpPr>
          <p:cNvPr id="8" name="TextBox 7">
            <a:extLst>
              <a:ext uri="{FF2B5EF4-FFF2-40B4-BE49-F238E27FC236}">
                <a16:creationId xmlns:a16="http://schemas.microsoft.com/office/drawing/2014/main" id="{D65D927A-C164-5E92-2E4E-B5F16FA49A7A}"/>
              </a:ext>
            </a:extLst>
          </p:cNvPr>
          <p:cNvSpPr txBox="1"/>
          <p:nvPr/>
        </p:nvSpPr>
        <p:spPr>
          <a:xfrm>
            <a:off x="14285914" y="12984246"/>
            <a:ext cx="2343077" cy="369332"/>
          </a:xfrm>
          <a:prstGeom prst="rect">
            <a:avLst/>
          </a:prstGeom>
          <a:noFill/>
        </p:spPr>
        <p:txBody>
          <a:bodyPr wrap="none" rtlCol="0">
            <a:spAutoFit/>
          </a:bodyPr>
          <a:lstStyle/>
          <a:p>
            <a:r>
              <a:rPr lang="nb-NO" dirty="0"/>
              <a:t>NORM-rapporten 2023</a:t>
            </a:r>
            <a:endParaRPr lang="en-GB" dirty="0"/>
          </a:p>
        </p:txBody>
      </p:sp>
    </p:spTree>
    <p:extLst>
      <p:ext uri="{BB962C8B-B14F-4D97-AF65-F5344CB8AC3E}">
        <p14:creationId xmlns:p14="http://schemas.microsoft.com/office/powerpoint/2010/main" val="3893191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434" y="567352"/>
            <a:ext cx="21030572" cy="1719961"/>
          </a:xfrm>
        </p:spPr>
        <p:txBody>
          <a:bodyPr>
            <a:noAutofit/>
          </a:bodyPr>
          <a:lstStyle/>
          <a:p>
            <a:r>
              <a:rPr lang="nb-NO" sz="8800" dirty="0">
                <a:latin typeface="+mn-lt"/>
              </a:rPr>
              <a:t>Sammenheng mellom forbruk og resistens</a:t>
            </a:r>
          </a:p>
        </p:txBody>
      </p:sp>
      <p:sp>
        <p:nvSpPr>
          <p:cNvPr id="5" name="Slide Number Placeholder 4"/>
          <p:cNvSpPr>
            <a:spLocks noGrp="1"/>
          </p:cNvSpPr>
          <p:nvPr>
            <p:ph type="sldNum" sz="quarter" idx="12"/>
          </p:nvPr>
        </p:nvSpPr>
        <p:spPr/>
        <p:txBody>
          <a:bodyPr/>
          <a:lstStyle/>
          <a:p>
            <a:fld id="{E000BCC4-082B-4402-924D-14514480239B}" type="slidenum">
              <a:rPr lang="nb-NO" smtClean="0"/>
              <a:t>23</a:t>
            </a:fld>
            <a:endParaRPr lang="nb-NO"/>
          </a:p>
        </p:txBody>
      </p:sp>
      <p:sp>
        <p:nvSpPr>
          <p:cNvPr id="6" name="Content Placeholder 5"/>
          <p:cNvSpPr>
            <a:spLocks noGrp="1"/>
          </p:cNvSpPr>
          <p:nvPr>
            <p:ph idx="1"/>
          </p:nvPr>
        </p:nvSpPr>
        <p:spPr>
          <a:xfrm>
            <a:off x="1676183" y="3650828"/>
            <a:ext cx="8400052" cy="8701669"/>
          </a:xfrm>
        </p:spPr>
        <p:txBody>
          <a:bodyPr>
            <a:normAutofit/>
          </a:bodyPr>
          <a:lstStyle/>
          <a:p>
            <a:r>
              <a:rPr lang="nb-NO" dirty="0"/>
              <a:t>Land med lavt forbruk (Nederland, Norge, Danmark, Sverige) har også lav andel resistente bakterier (her: Penicillinresistente </a:t>
            </a:r>
            <a:r>
              <a:rPr lang="nb-NO" dirty="0" err="1"/>
              <a:t>pneumokokker</a:t>
            </a:r>
            <a:r>
              <a:rPr lang="nb-NO" dirty="0"/>
              <a:t>)</a:t>
            </a:r>
          </a:p>
          <a:p>
            <a:r>
              <a:rPr lang="nb-NO" dirty="0"/>
              <a:t>Land med høyt forbruk (Spania, Frankrike) har høy andel resistente bakterier</a:t>
            </a:r>
            <a:endParaRPr lang="en-US" dirty="0"/>
          </a:p>
        </p:txBody>
      </p:sp>
      <p:pic>
        <p:nvPicPr>
          <p:cNvPr id="7" name="Content Placeholder 3" descr="Illustrasjon av sammenheng mellom forsbruk og resist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6235" y="3244283"/>
            <a:ext cx="11925520" cy="999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657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sz="8800" dirty="0">
                <a:latin typeface="+mn-lt"/>
              </a:rPr>
              <a:t>Tiltak mot </a:t>
            </a:r>
            <a:r>
              <a:rPr lang="nb-NO" sz="8800" dirty="0" err="1">
                <a:latin typeface="+mn-lt"/>
              </a:rPr>
              <a:t>antibiotikaresistens</a:t>
            </a:r>
            <a:r>
              <a:rPr lang="nb-NO" sz="8800" dirty="0">
                <a:latin typeface="+mn-lt"/>
              </a:rPr>
              <a:t> – globalt</a:t>
            </a:r>
          </a:p>
        </p:txBody>
      </p:sp>
      <p:sp>
        <p:nvSpPr>
          <p:cNvPr id="2" name="Plassholder for tekst 1"/>
          <p:cNvSpPr>
            <a:spLocks noGrp="1"/>
          </p:cNvSpPr>
          <p:nvPr>
            <p:ph idx="1"/>
          </p:nvPr>
        </p:nvSpPr>
        <p:spPr/>
        <p:txBody>
          <a:bodyPr/>
          <a:lstStyle/>
          <a:p>
            <a:pPr marL="742950" indent="-742950">
              <a:buFont typeface="+mj-lt"/>
              <a:buAutoNum type="arabicPeriod"/>
            </a:pPr>
            <a:endParaRPr lang="nb-NO" dirty="0"/>
          </a:p>
          <a:p>
            <a:endParaRPr lang="nb-NO" dirty="0"/>
          </a:p>
        </p:txBody>
      </p:sp>
      <p:pic>
        <p:nvPicPr>
          <p:cNvPr id="6" name="Plassholder for innhold 3" descr="Bilde av Global action plan - "/>
          <p:cNvPicPr>
            <a:picLocks noChangeAspect="1"/>
          </p:cNvPicPr>
          <p:nvPr/>
        </p:nvPicPr>
        <p:blipFill>
          <a:blip r:embed="rId3"/>
          <a:stretch>
            <a:fillRect/>
          </a:stretch>
        </p:blipFill>
        <p:spPr>
          <a:xfrm rot="491424">
            <a:off x="17894517" y="3693192"/>
            <a:ext cx="4864754" cy="6728883"/>
          </a:xfrm>
          <a:prstGeom prst="rect">
            <a:avLst/>
          </a:prstGeom>
          <a:ln>
            <a:solidFill>
              <a:schemeClr val="tx1"/>
            </a:solidFill>
          </a:ln>
        </p:spPr>
      </p:pic>
      <p:sp>
        <p:nvSpPr>
          <p:cNvPr id="8" name="TekstSylinder 7"/>
          <p:cNvSpPr txBox="1"/>
          <p:nvPr/>
        </p:nvSpPr>
        <p:spPr>
          <a:xfrm>
            <a:off x="1753375" y="3169403"/>
            <a:ext cx="15177517" cy="9017853"/>
          </a:xfrm>
          <a:prstGeom prst="rect">
            <a:avLst/>
          </a:prstGeom>
          <a:noFill/>
        </p:spPr>
        <p:txBody>
          <a:bodyPr wrap="square" rtlCol="0">
            <a:spAutoFit/>
          </a:bodyPr>
          <a:lstStyle/>
          <a:p>
            <a:pPr marL="685800" indent="-685800" algn="l">
              <a:spcAft>
                <a:spcPts val="1200"/>
              </a:spcAft>
              <a:buFont typeface="Arial" panose="020B0604020202020204" pitchFamily="34" charset="0"/>
              <a:buChar char="•"/>
            </a:pPr>
            <a:r>
              <a:rPr lang="en-GB" sz="6000" b="0" i="0" dirty="0">
                <a:solidFill>
                  <a:srgbClr val="262626"/>
                </a:solidFill>
                <a:effectLst/>
                <a:cs typeface="Helvetica" panose="020B0604020202020204" pitchFamily="34" charset="0"/>
              </a:rPr>
              <a:t>Å </a:t>
            </a:r>
            <a:r>
              <a:rPr lang="en-GB" sz="6000" b="0" i="0" dirty="0" err="1">
                <a:solidFill>
                  <a:srgbClr val="262626"/>
                </a:solidFill>
                <a:effectLst/>
                <a:cs typeface="Helvetica" panose="020B0604020202020204" pitchFamily="34" charset="0"/>
              </a:rPr>
              <a:t>øke</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bevissthet</a:t>
            </a:r>
            <a:r>
              <a:rPr lang="en-GB" sz="6000" b="0" i="0" dirty="0">
                <a:solidFill>
                  <a:srgbClr val="262626"/>
                </a:solidFill>
                <a:effectLst/>
                <a:cs typeface="Helvetica" panose="020B0604020202020204" pitchFamily="34" charset="0"/>
              </a:rPr>
              <a:t> og </a:t>
            </a:r>
            <a:r>
              <a:rPr lang="en-GB" sz="6000" b="0" i="0" dirty="0" err="1">
                <a:solidFill>
                  <a:srgbClr val="262626"/>
                </a:solidFill>
                <a:effectLst/>
                <a:cs typeface="Helvetica" panose="020B0604020202020204" pitchFamily="34" charset="0"/>
              </a:rPr>
              <a:t>forståelse</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av</a:t>
            </a:r>
            <a:r>
              <a:rPr lang="en-GB" sz="6000" b="0" i="0" dirty="0">
                <a:solidFill>
                  <a:srgbClr val="262626"/>
                </a:solidFill>
                <a:effectLst/>
                <a:cs typeface="Helvetica" panose="020B0604020202020204" pitchFamily="34" charset="0"/>
              </a:rPr>
              <a:t> AMR</a:t>
            </a:r>
          </a:p>
          <a:p>
            <a:pPr marL="685800" indent="-685800" algn="l">
              <a:spcAft>
                <a:spcPts val="1200"/>
              </a:spcAft>
              <a:buFont typeface="Arial" panose="020B0604020202020204" pitchFamily="34" charset="0"/>
              <a:buChar char="•"/>
            </a:pPr>
            <a:r>
              <a:rPr lang="en-GB" sz="6000" b="0" i="0" dirty="0">
                <a:solidFill>
                  <a:srgbClr val="262626"/>
                </a:solidFill>
                <a:effectLst/>
                <a:cs typeface="Helvetica" panose="020B0604020202020204" pitchFamily="34" charset="0"/>
              </a:rPr>
              <a:t>Å </a:t>
            </a:r>
            <a:r>
              <a:rPr lang="en-GB" sz="6000" b="0" i="0" dirty="0" err="1">
                <a:solidFill>
                  <a:srgbClr val="262626"/>
                </a:solidFill>
                <a:effectLst/>
                <a:cs typeface="Helvetica" panose="020B0604020202020204" pitchFamily="34" charset="0"/>
              </a:rPr>
              <a:t>styrke</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kunnskaps</a:t>
            </a:r>
            <a:r>
              <a:rPr lang="en-GB" sz="6000" b="0" i="0" dirty="0">
                <a:solidFill>
                  <a:srgbClr val="262626"/>
                </a:solidFill>
                <a:effectLst/>
                <a:cs typeface="Helvetica" panose="020B0604020202020204" pitchFamily="34" charset="0"/>
              </a:rPr>
              <a:t>- og </a:t>
            </a:r>
            <a:r>
              <a:rPr lang="en-GB" sz="6000" b="0" i="0" dirty="0" err="1">
                <a:solidFill>
                  <a:srgbClr val="262626"/>
                </a:solidFill>
                <a:effectLst/>
                <a:cs typeface="Helvetica" panose="020B0604020202020204" pitchFamily="34" charset="0"/>
              </a:rPr>
              <a:t>evidensgrunnlaget</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gjennom</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overvåking</a:t>
            </a:r>
            <a:r>
              <a:rPr lang="en-GB" sz="6000" b="0" i="0" dirty="0">
                <a:solidFill>
                  <a:srgbClr val="262626"/>
                </a:solidFill>
                <a:effectLst/>
                <a:cs typeface="Helvetica" panose="020B0604020202020204" pitchFamily="34" charset="0"/>
              </a:rPr>
              <a:t> og </a:t>
            </a:r>
            <a:r>
              <a:rPr lang="en-GB" sz="6000" b="0" i="0" dirty="0" err="1">
                <a:solidFill>
                  <a:srgbClr val="262626"/>
                </a:solidFill>
                <a:effectLst/>
                <a:cs typeface="Helvetica" panose="020B0604020202020204" pitchFamily="34" charset="0"/>
              </a:rPr>
              <a:t>forskning</a:t>
            </a:r>
            <a:r>
              <a:rPr lang="en-GB" sz="6000" b="0" i="0" dirty="0">
                <a:solidFill>
                  <a:srgbClr val="262626"/>
                </a:solidFill>
                <a:effectLst/>
                <a:cs typeface="Helvetica" panose="020B0604020202020204" pitchFamily="34" charset="0"/>
              </a:rPr>
              <a:t>;</a:t>
            </a:r>
          </a:p>
          <a:p>
            <a:pPr marL="685800" indent="-685800" algn="l">
              <a:spcAft>
                <a:spcPts val="1200"/>
              </a:spcAft>
              <a:buFont typeface="Arial" panose="020B0604020202020204" pitchFamily="34" charset="0"/>
              <a:buChar char="•"/>
            </a:pPr>
            <a:r>
              <a:rPr lang="en-GB" sz="6000" b="0" i="0" dirty="0">
                <a:solidFill>
                  <a:srgbClr val="262626"/>
                </a:solidFill>
                <a:effectLst/>
                <a:cs typeface="Helvetica" panose="020B0604020202020204" pitchFamily="34" charset="0"/>
              </a:rPr>
              <a:t>Å </a:t>
            </a:r>
            <a:r>
              <a:rPr lang="en-GB" sz="6000" b="0" i="0" dirty="0" err="1">
                <a:solidFill>
                  <a:srgbClr val="262626"/>
                </a:solidFill>
                <a:effectLst/>
                <a:cs typeface="Helvetica" panose="020B0604020202020204" pitchFamily="34" charset="0"/>
              </a:rPr>
              <a:t>redusere</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forekomsten</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av</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infeksjoner</a:t>
            </a:r>
            <a:r>
              <a:rPr lang="en-GB" sz="6000" b="0" i="0" dirty="0">
                <a:solidFill>
                  <a:srgbClr val="262626"/>
                </a:solidFill>
                <a:effectLst/>
                <a:cs typeface="Helvetica" panose="020B0604020202020204" pitchFamily="34" charset="0"/>
              </a:rPr>
              <a:t> </a:t>
            </a:r>
          </a:p>
          <a:p>
            <a:pPr marL="685800" indent="-685800" algn="l">
              <a:spcAft>
                <a:spcPts val="1200"/>
              </a:spcAft>
              <a:buFont typeface="Arial" panose="020B0604020202020204" pitchFamily="34" charset="0"/>
              <a:buChar char="•"/>
            </a:pPr>
            <a:r>
              <a:rPr lang="en-GB" sz="6000" b="0" i="0" dirty="0">
                <a:solidFill>
                  <a:srgbClr val="262626"/>
                </a:solidFill>
                <a:effectLst/>
                <a:cs typeface="Helvetica" panose="020B0604020202020204" pitchFamily="34" charset="0"/>
              </a:rPr>
              <a:t>Å </a:t>
            </a:r>
            <a:r>
              <a:rPr lang="en-GB" sz="6000" b="0" i="0" dirty="0" err="1">
                <a:solidFill>
                  <a:srgbClr val="262626"/>
                </a:solidFill>
                <a:effectLst/>
                <a:cs typeface="Helvetica" panose="020B0604020202020204" pitchFamily="34" charset="0"/>
              </a:rPr>
              <a:t>optimalisere</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bruken</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av</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antibiotika</a:t>
            </a:r>
            <a:r>
              <a:rPr lang="en-GB" sz="6000" b="0" i="0" dirty="0">
                <a:solidFill>
                  <a:srgbClr val="262626"/>
                </a:solidFill>
                <a:effectLst/>
                <a:cs typeface="Helvetica" panose="020B0604020202020204" pitchFamily="34" charset="0"/>
              </a:rPr>
              <a:t> i human og </a:t>
            </a:r>
            <a:r>
              <a:rPr lang="en-GB" sz="6000" b="0" i="0" dirty="0" err="1">
                <a:solidFill>
                  <a:srgbClr val="262626"/>
                </a:solidFill>
                <a:effectLst/>
                <a:cs typeface="Helvetica" panose="020B0604020202020204" pitchFamily="34" charset="0"/>
              </a:rPr>
              <a:t>dyrehelse</a:t>
            </a:r>
            <a:endParaRPr lang="en-GB" sz="6000" b="0" i="0" dirty="0">
              <a:solidFill>
                <a:srgbClr val="262626"/>
              </a:solidFill>
              <a:effectLst/>
              <a:cs typeface="Helvetica" panose="020B0604020202020204" pitchFamily="34" charset="0"/>
            </a:endParaRPr>
          </a:p>
          <a:p>
            <a:pPr marL="685800" indent="-685800" algn="l">
              <a:spcAft>
                <a:spcPts val="1200"/>
              </a:spcAft>
              <a:buFont typeface="Arial" panose="020B0604020202020204" pitchFamily="34" charset="0"/>
              <a:buChar char="•"/>
            </a:pPr>
            <a:r>
              <a:rPr lang="en-GB" sz="6000" b="0" i="0" dirty="0">
                <a:solidFill>
                  <a:srgbClr val="262626"/>
                </a:solidFill>
                <a:effectLst/>
                <a:cs typeface="Helvetica" panose="020B0604020202020204" pitchFamily="34" charset="0"/>
              </a:rPr>
              <a:t>Å </a:t>
            </a:r>
            <a:r>
              <a:rPr lang="en-GB" sz="6000" b="0" i="0" dirty="0" err="1">
                <a:solidFill>
                  <a:srgbClr val="262626"/>
                </a:solidFill>
                <a:effectLst/>
                <a:cs typeface="Helvetica" panose="020B0604020202020204" pitchFamily="34" charset="0"/>
              </a:rPr>
              <a:t>gjøre</a:t>
            </a:r>
            <a:r>
              <a:rPr lang="en-GB" sz="6000" b="0" i="0" dirty="0">
                <a:solidFill>
                  <a:srgbClr val="262626"/>
                </a:solidFill>
                <a:effectLst/>
                <a:cs typeface="Helvetica" panose="020B0604020202020204" pitchFamily="34" charset="0"/>
              </a:rPr>
              <a:t> det </a:t>
            </a:r>
            <a:r>
              <a:rPr lang="en-GB" sz="6000" b="0" i="0" dirty="0" err="1">
                <a:solidFill>
                  <a:srgbClr val="262626"/>
                </a:solidFill>
                <a:effectLst/>
                <a:cs typeface="Helvetica" panose="020B0604020202020204" pitchFamily="34" charset="0"/>
              </a:rPr>
              <a:t>økonomiske</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mulig</a:t>
            </a:r>
            <a:r>
              <a:rPr lang="en-GB" sz="6000" b="0" i="0" dirty="0">
                <a:solidFill>
                  <a:srgbClr val="262626"/>
                </a:solidFill>
                <a:effectLst/>
                <a:cs typeface="Helvetica" panose="020B0604020202020204" pitchFamily="34" charset="0"/>
              </a:rPr>
              <a:t> å </a:t>
            </a:r>
            <a:r>
              <a:rPr lang="en-GB" sz="6000" b="0" i="0" dirty="0" err="1">
                <a:solidFill>
                  <a:srgbClr val="262626"/>
                </a:solidFill>
                <a:effectLst/>
                <a:cs typeface="Helvetica" panose="020B0604020202020204" pitchFamily="34" charset="0"/>
              </a:rPr>
              <a:t>øke</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investeringene</a:t>
            </a:r>
            <a:r>
              <a:rPr lang="en-GB" sz="6000" b="0" i="0" dirty="0">
                <a:solidFill>
                  <a:srgbClr val="262626"/>
                </a:solidFill>
                <a:effectLst/>
                <a:cs typeface="Helvetica" panose="020B0604020202020204" pitchFamily="34" charset="0"/>
              </a:rPr>
              <a:t> i nye </a:t>
            </a:r>
            <a:r>
              <a:rPr lang="en-GB" sz="6000" b="0" i="0" dirty="0" err="1">
                <a:solidFill>
                  <a:srgbClr val="262626"/>
                </a:solidFill>
                <a:effectLst/>
                <a:cs typeface="Helvetica" panose="020B0604020202020204" pitchFamily="34" charset="0"/>
              </a:rPr>
              <a:t>medisiner</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diagnostiske</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verktøy</a:t>
            </a:r>
            <a:r>
              <a:rPr lang="en-GB" sz="6000" b="0" i="0" dirty="0">
                <a:solidFill>
                  <a:srgbClr val="262626"/>
                </a:solidFill>
                <a:effectLst/>
                <a:cs typeface="Helvetica" panose="020B0604020202020204" pitchFamily="34" charset="0"/>
              </a:rPr>
              <a:t>, </a:t>
            </a:r>
            <a:r>
              <a:rPr lang="en-GB" sz="6000" b="0" i="0" dirty="0" err="1">
                <a:solidFill>
                  <a:srgbClr val="262626"/>
                </a:solidFill>
                <a:effectLst/>
                <a:cs typeface="Helvetica" panose="020B0604020202020204" pitchFamily="34" charset="0"/>
              </a:rPr>
              <a:t>vaksiner</a:t>
            </a:r>
            <a:r>
              <a:rPr lang="en-GB" sz="6000" b="0" i="0" dirty="0">
                <a:solidFill>
                  <a:srgbClr val="262626"/>
                </a:solidFill>
                <a:effectLst/>
                <a:cs typeface="Helvetica" panose="020B0604020202020204" pitchFamily="34" charset="0"/>
              </a:rPr>
              <a:t>.</a:t>
            </a:r>
          </a:p>
        </p:txBody>
      </p:sp>
      <p:sp>
        <p:nvSpPr>
          <p:cNvPr id="3" name="TextBox 2" descr="WHO 2015&#10;">
            <a:extLst>
              <a:ext uri="{FF2B5EF4-FFF2-40B4-BE49-F238E27FC236}">
                <a16:creationId xmlns:a16="http://schemas.microsoft.com/office/drawing/2014/main" id="{43522EA3-B0DF-EC83-6B41-48FC52E0B309}"/>
              </a:ext>
            </a:extLst>
          </p:cNvPr>
          <p:cNvSpPr txBox="1"/>
          <p:nvPr/>
        </p:nvSpPr>
        <p:spPr>
          <a:xfrm rot="538659">
            <a:off x="18418183" y="10535848"/>
            <a:ext cx="1778051" cy="523220"/>
          </a:xfrm>
          <a:prstGeom prst="rect">
            <a:avLst/>
          </a:prstGeom>
          <a:noFill/>
        </p:spPr>
        <p:txBody>
          <a:bodyPr wrap="none" rtlCol="0">
            <a:spAutoFit/>
          </a:bodyPr>
          <a:lstStyle/>
          <a:p>
            <a:r>
              <a:rPr lang="nb-NO" sz="2800" dirty="0"/>
              <a:t>WHO 2015</a:t>
            </a:r>
            <a:endParaRPr lang="en-GB" sz="2800" dirty="0"/>
          </a:p>
        </p:txBody>
      </p:sp>
    </p:spTree>
    <p:extLst>
      <p:ext uri="{BB962C8B-B14F-4D97-AF65-F5344CB8AC3E}">
        <p14:creationId xmlns:p14="http://schemas.microsoft.com/office/powerpoint/2010/main" val="1845005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sz="8800" dirty="0">
                <a:latin typeface="+mn-lt"/>
              </a:rPr>
              <a:t>Tiltak mot </a:t>
            </a:r>
            <a:r>
              <a:rPr lang="nb-NO" sz="8800" dirty="0" err="1">
                <a:latin typeface="+mn-lt"/>
              </a:rPr>
              <a:t>antibiotikaresistens</a:t>
            </a:r>
            <a:r>
              <a:rPr lang="nb-NO" sz="8800" dirty="0">
                <a:latin typeface="+mn-lt"/>
              </a:rPr>
              <a:t> – nasjonalt</a:t>
            </a:r>
          </a:p>
        </p:txBody>
      </p:sp>
      <p:sp>
        <p:nvSpPr>
          <p:cNvPr id="2" name="Plassholder for tekst 1"/>
          <p:cNvSpPr>
            <a:spLocks noGrp="1"/>
          </p:cNvSpPr>
          <p:nvPr>
            <p:ph idx="1"/>
          </p:nvPr>
        </p:nvSpPr>
        <p:spPr/>
        <p:txBody>
          <a:bodyPr/>
          <a:lstStyle/>
          <a:p>
            <a:pPr marL="742950" indent="-742950">
              <a:buFont typeface="+mj-lt"/>
              <a:buAutoNum type="arabicPeriod"/>
            </a:pPr>
            <a:endParaRPr lang="nb-NO" dirty="0"/>
          </a:p>
          <a:p>
            <a:endParaRPr lang="nb-NO" dirty="0"/>
          </a:p>
        </p:txBody>
      </p:sp>
      <p:pic>
        <p:nvPicPr>
          <p:cNvPr id="11" name="Picture 10" descr="Bilde av Nasjonal en-helse strategi mot antimikrobiell resistens  2024-2033">
            <a:extLst>
              <a:ext uri="{FF2B5EF4-FFF2-40B4-BE49-F238E27FC236}">
                <a16:creationId xmlns:a16="http://schemas.microsoft.com/office/drawing/2014/main" id="{ED4C3EDB-BC9F-68A2-D60A-2AE867FA9512}"/>
              </a:ext>
            </a:extLst>
          </p:cNvPr>
          <p:cNvPicPr>
            <a:picLocks noChangeAspect="1"/>
          </p:cNvPicPr>
          <p:nvPr/>
        </p:nvPicPr>
        <p:blipFill>
          <a:blip r:embed="rId3"/>
          <a:stretch>
            <a:fillRect/>
          </a:stretch>
        </p:blipFill>
        <p:spPr>
          <a:xfrm rot="585737">
            <a:off x="17732603" y="3435753"/>
            <a:ext cx="5250502" cy="73892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Bilde av peroner i deltagende ministere">
            <a:extLst>
              <a:ext uri="{FF2B5EF4-FFF2-40B4-BE49-F238E27FC236}">
                <a16:creationId xmlns:a16="http://schemas.microsoft.com/office/drawing/2014/main" id="{072E0C10-CA6A-B680-4FB6-CD031FEE036E}"/>
              </a:ext>
            </a:extLst>
          </p:cNvPr>
          <p:cNvPicPr>
            <a:picLocks noChangeAspect="1"/>
          </p:cNvPicPr>
          <p:nvPr/>
        </p:nvPicPr>
        <p:blipFill>
          <a:blip r:embed="rId4"/>
          <a:stretch>
            <a:fillRect/>
          </a:stretch>
        </p:blipFill>
        <p:spPr>
          <a:xfrm>
            <a:off x="17144150" y="10012938"/>
            <a:ext cx="4333875" cy="3543300"/>
          </a:xfrm>
          <a:prstGeom prst="rect">
            <a:avLst/>
          </a:prstGeom>
        </p:spPr>
      </p:pic>
      <p:sp>
        <p:nvSpPr>
          <p:cNvPr id="12" name="TextBox 11">
            <a:extLst>
              <a:ext uri="{FF2B5EF4-FFF2-40B4-BE49-F238E27FC236}">
                <a16:creationId xmlns:a16="http://schemas.microsoft.com/office/drawing/2014/main" id="{3C6F0EC7-363A-3E67-4E93-D73E5660F165}"/>
              </a:ext>
            </a:extLst>
          </p:cNvPr>
          <p:cNvSpPr txBox="1"/>
          <p:nvPr/>
        </p:nvSpPr>
        <p:spPr>
          <a:xfrm rot="587585">
            <a:off x="20739299" y="2895670"/>
            <a:ext cx="2360005" cy="461665"/>
          </a:xfrm>
          <a:prstGeom prst="rect">
            <a:avLst/>
          </a:prstGeom>
          <a:noFill/>
        </p:spPr>
        <p:txBody>
          <a:bodyPr wrap="none" rtlCol="0">
            <a:spAutoFit/>
          </a:bodyPr>
          <a:lstStyle/>
          <a:p>
            <a:r>
              <a:rPr lang="nb-NO" sz="2400" dirty="0"/>
              <a:t>Regjeringen 2024</a:t>
            </a:r>
            <a:endParaRPr lang="en-GB" sz="2400" dirty="0"/>
          </a:p>
        </p:txBody>
      </p:sp>
      <p:sp>
        <p:nvSpPr>
          <p:cNvPr id="13" name="TekstSylinder 7">
            <a:extLst>
              <a:ext uri="{FF2B5EF4-FFF2-40B4-BE49-F238E27FC236}">
                <a16:creationId xmlns:a16="http://schemas.microsoft.com/office/drawing/2014/main" id="{073FB3D1-4693-7AB1-FD04-24CB91BB9AC3}"/>
              </a:ext>
            </a:extLst>
          </p:cNvPr>
          <p:cNvSpPr txBox="1"/>
          <p:nvPr/>
        </p:nvSpPr>
        <p:spPr>
          <a:xfrm>
            <a:off x="1753375" y="3169403"/>
            <a:ext cx="14940589" cy="10095071"/>
          </a:xfrm>
          <a:prstGeom prst="rect">
            <a:avLst/>
          </a:prstGeom>
          <a:noFill/>
        </p:spPr>
        <p:txBody>
          <a:bodyPr wrap="square" rtlCol="0">
            <a:spAutoFit/>
          </a:bodyPr>
          <a:lstStyle/>
          <a:p>
            <a:pPr marL="1143000" indent="-1143000" algn="l">
              <a:spcAft>
                <a:spcPts val="1200"/>
              </a:spcAft>
              <a:buAutoNum type="arabicPeriod"/>
            </a:pPr>
            <a:r>
              <a:rPr lang="nb-NO" sz="6000" dirty="0"/>
              <a:t>Styrke det tverrsektorielle AMR-samarbeidet </a:t>
            </a:r>
          </a:p>
          <a:p>
            <a:pPr marL="1143000" indent="-1143000" algn="l">
              <a:spcAft>
                <a:spcPts val="1200"/>
              </a:spcAft>
              <a:buAutoNum type="arabicPeriod"/>
            </a:pPr>
            <a:r>
              <a:rPr lang="nb-NO" sz="6000" dirty="0"/>
              <a:t>Forsterke forebyggingen av AMR </a:t>
            </a:r>
          </a:p>
          <a:p>
            <a:pPr marL="1143000" indent="-1143000" algn="l">
              <a:spcAft>
                <a:spcPts val="1200"/>
              </a:spcAft>
              <a:buAutoNum type="arabicPeriod"/>
            </a:pPr>
            <a:r>
              <a:rPr lang="nb-NO" sz="6000" dirty="0"/>
              <a:t>Sikre restriktiv og forsvarlig bruk av antimikrobielle midler </a:t>
            </a:r>
          </a:p>
          <a:p>
            <a:pPr marL="1143000" indent="-1143000" algn="l">
              <a:spcAft>
                <a:spcPts val="1200"/>
              </a:spcAft>
              <a:buAutoNum type="arabicPeriod"/>
            </a:pPr>
            <a:r>
              <a:rPr lang="nb-NO" sz="6000" dirty="0"/>
              <a:t>Sikre tilgang til nødvendige antimikrobielle midler </a:t>
            </a:r>
          </a:p>
          <a:p>
            <a:pPr marL="1143000" indent="-1143000" algn="l">
              <a:spcAft>
                <a:spcPts val="1200"/>
              </a:spcAft>
              <a:buAutoNum type="arabicPeriod"/>
            </a:pPr>
            <a:r>
              <a:rPr lang="nb-NO" sz="6000" dirty="0"/>
              <a:t>Øke og nyttiggjøre ny kunnskap om AMR </a:t>
            </a:r>
          </a:p>
          <a:p>
            <a:pPr marL="1143000" indent="-1143000" algn="l">
              <a:spcAft>
                <a:spcPts val="1200"/>
              </a:spcAft>
              <a:buAutoNum type="arabicPeriod"/>
            </a:pPr>
            <a:r>
              <a:rPr lang="nb-NO" sz="6000" dirty="0"/>
              <a:t>Være en aktiv pådriver i den globale kampen mot AMR</a:t>
            </a:r>
            <a:endParaRPr lang="en-GB" sz="6000" b="0" i="0" dirty="0">
              <a:solidFill>
                <a:srgbClr val="262626"/>
              </a:solidFill>
              <a:effectLst/>
              <a:cs typeface="Helvetica" panose="020B0604020202020204" pitchFamily="34" charset="0"/>
            </a:endParaRPr>
          </a:p>
        </p:txBody>
      </p:sp>
    </p:spTree>
    <p:extLst>
      <p:ext uri="{BB962C8B-B14F-4D97-AF65-F5344CB8AC3E}">
        <p14:creationId xmlns:p14="http://schemas.microsoft.com/office/powerpoint/2010/main" val="392139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dirty="0">
                <a:latin typeface="+mn-lt"/>
              </a:rPr>
              <a:t>Oppsummering</a:t>
            </a:r>
          </a:p>
        </p:txBody>
      </p:sp>
      <p:sp>
        <p:nvSpPr>
          <p:cNvPr id="2" name="Text Placeholder 1"/>
          <p:cNvSpPr>
            <a:spLocks noGrp="1"/>
          </p:cNvSpPr>
          <p:nvPr>
            <p:ph idx="1"/>
          </p:nvPr>
        </p:nvSpPr>
        <p:spPr/>
        <p:txBody>
          <a:bodyPr>
            <a:normAutofit/>
          </a:bodyPr>
          <a:lstStyle/>
          <a:p>
            <a:pPr fontAlgn="base"/>
            <a:r>
              <a:rPr lang="nb-NO" sz="4800" dirty="0"/>
              <a:t>Store deler av moderne medisinsk og kirurgisk behandling er avhengig av antibiotika, men ingen nye </a:t>
            </a:r>
            <a:r>
              <a:rPr lang="nb-NO" sz="4800" dirty="0" err="1"/>
              <a:t>antibiotikatyper</a:t>
            </a:r>
            <a:r>
              <a:rPr lang="nb-NO" sz="4800" dirty="0"/>
              <a:t> i sikte</a:t>
            </a:r>
          </a:p>
          <a:p>
            <a:pPr fontAlgn="base"/>
            <a:r>
              <a:rPr lang="nb-NO" sz="4800" dirty="0">
                <a:solidFill>
                  <a:schemeClr val="tx1"/>
                </a:solidFill>
              </a:rPr>
              <a:t>Resistens oppstår spontant, og overlever der det er høyt </a:t>
            </a:r>
            <a:r>
              <a:rPr lang="nb-NO" sz="4800" dirty="0" err="1">
                <a:solidFill>
                  <a:schemeClr val="tx1"/>
                </a:solidFill>
              </a:rPr>
              <a:t>antibiotikapress</a:t>
            </a:r>
            <a:endParaRPr lang="nb-NO" sz="4800" dirty="0">
              <a:solidFill>
                <a:schemeClr val="tx1"/>
              </a:solidFill>
            </a:endParaRPr>
          </a:p>
          <a:p>
            <a:pPr fontAlgn="base"/>
            <a:r>
              <a:rPr lang="nb-NO" sz="4800" dirty="0">
                <a:solidFill>
                  <a:schemeClr val="tx1"/>
                </a:solidFill>
              </a:rPr>
              <a:t>Resistensegenskaper kan arves videre til neste generasjon bakterie og kan deles med nabobakterier</a:t>
            </a:r>
          </a:p>
          <a:p>
            <a:pPr fontAlgn="base"/>
            <a:r>
              <a:rPr lang="nb-NO" sz="4800" dirty="0">
                <a:solidFill>
                  <a:schemeClr val="tx1"/>
                </a:solidFill>
              </a:rPr>
              <a:t>Det er en økende andel resistente bakterier både globalt og i Norge</a:t>
            </a:r>
          </a:p>
          <a:p>
            <a:pPr fontAlgn="base"/>
            <a:r>
              <a:rPr lang="nb-NO" sz="4800" dirty="0">
                <a:solidFill>
                  <a:schemeClr val="tx1"/>
                </a:solidFill>
              </a:rPr>
              <a:t>Jo mer antibiotika som brukes i et land, jo mer </a:t>
            </a:r>
            <a:r>
              <a:rPr lang="nb-NO" sz="4800" dirty="0" err="1">
                <a:solidFill>
                  <a:schemeClr val="tx1"/>
                </a:solidFill>
              </a:rPr>
              <a:t>antibiotikaresistens</a:t>
            </a:r>
            <a:r>
              <a:rPr lang="nb-NO" sz="4800" dirty="0">
                <a:solidFill>
                  <a:schemeClr val="tx1"/>
                </a:solidFill>
              </a:rPr>
              <a:t> finnes der.</a:t>
            </a:r>
          </a:p>
          <a:p>
            <a:pPr fontAlgn="base"/>
            <a:r>
              <a:rPr lang="nb-NO" sz="4800" dirty="0"/>
              <a:t>Riktig og begrenset </a:t>
            </a:r>
            <a:r>
              <a:rPr lang="nb-NO" sz="4800" dirty="0" err="1"/>
              <a:t>antibiotikabruk</a:t>
            </a:r>
            <a:r>
              <a:rPr lang="nb-NO" sz="4800" dirty="0"/>
              <a:t> og gode smittevernrutiner er viktigste tiltak for å redusere resistensutviklingen</a:t>
            </a:r>
          </a:p>
          <a:p>
            <a:pPr marL="0" indent="0" fontAlgn="base">
              <a:buNone/>
            </a:pPr>
            <a:endParaRPr lang="nb-NO" sz="4400" dirty="0">
              <a:solidFill>
                <a:schemeClr val="tx1"/>
              </a:solidFill>
            </a:endParaRPr>
          </a:p>
        </p:txBody>
      </p:sp>
    </p:spTree>
    <p:extLst>
      <p:ext uri="{BB962C8B-B14F-4D97-AF65-F5344CB8AC3E}">
        <p14:creationId xmlns:p14="http://schemas.microsoft.com/office/powerpoint/2010/main" val="3440485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dirty="0"/>
              <a:t>Kilder:</a:t>
            </a:r>
          </a:p>
        </p:txBody>
      </p:sp>
      <p:sp>
        <p:nvSpPr>
          <p:cNvPr id="2" name="Text Placeholder 1"/>
          <p:cNvSpPr>
            <a:spLocks noGrp="1"/>
          </p:cNvSpPr>
          <p:nvPr>
            <p:ph idx="1"/>
          </p:nvPr>
        </p:nvSpPr>
        <p:spPr/>
        <p:txBody>
          <a:bodyPr>
            <a:normAutofit/>
          </a:bodyPr>
          <a:lstStyle/>
          <a:p>
            <a:pPr lvl="0"/>
            <a:r>
              <a:rPr lang="nb-NO" sz="2800" dirty="0"/>
              <a:t>Berg, S. (2018). </a:t>
            </a:r>
            <a:r>
              <a:rPr lang="nb-NO" sz="2800" i="1" dirty="0"/>
              <a:t>Vidunderkuren: hvorfor du bør elske og frykte antibiotika</a:t>
            </a:r>
            <a:r>
              <a:rPr lang="nb-NO" sz="2800" dirty="0"/>
              <a:t>. Oslo: Stenersens forlag</a:t>
            </a:r>
          </a:p>
          <a:p>
            <a:r>
              <a:rPr lang="en-US" sz="2800" dirty="0"/>
              <a:t>Cassini, A. et al. (2019) </a:t>
            </a:r>
            <a:r>
              <a:rPr lang="en-US" sz="2800" u="sng" dirty="0">
                <a:hlinkClick r:id="rId3"/>
              </a:rPr>
              <a:t>Attributable deaths and disability-adjusted life-years caused by infections with antibiotic-resistant bacteria in the EU and the European Economic Area in 2015: a population-level modelling analysis</a:t>
            </a:r>
            <a:r>
              <a:rPr lang="en-US" sz="2800" dirty="0"/>
              <a:t>. </a:t>
            </a:r>
            <a:r>
              <a:rPr lang="en-US" sz="2800" i="1" dirty="0"/>
              <a:t>The Lancet Infectious Diseases</a:t>
            </a:r>
            <a:r>
              <a:rPr lang="en-US" sz="2800" dirty="0"/>
              <a:t>, January 2019, Vol.19(1), pp.56-66</a:t>
            </a:r>
            <a:endParaRPr lang="nb-NO" sz="2800" dirty="0"/>
          </a:p>
          <a:p>
            <a:r>
              <a:rPr lang="nb-NO" sz="2800" dirty="0"/>
              <a:t>O’Neill, J. (2015). </a:t>
            </a:r>
            <a:r>
              <a:rPr lang="nb-NO" sz="2800" i="1" dirty="0" err="1"/>
              <a:t>Tackling</a:t>
            </a:r>
            <a:r>
              <a:rPr lang="nb-NO" sz="2800" i="1" dirty="0"/>
              <a:t> a global </a:t>
            </a:r>
            <a:r>
              <a:rPr lang="nb-NO" sz="2800" i="1" dirty="0" err="1"/>
              <a:t>health</a:t>
            </a:r>
            <a:r>
              <a:rPr lang="nb-NO" sz="2800" i="1" dirty="0"/>
              <a:t> </a:t>
            </a:r>
            <a:r>
              <a:rPr lang="nb-NO" sz="2800" i="1" dirty="0" err="1"/>
              <a:t>crisis</a:t>
            </a:r>
            <a:r>
              <a:rPr lang="nb-NO" sz="2800" i="1" dirty="0"/>
              <a:t>: initial </a:t>
            </a:r>
            <a:r>
              <a:rPr lang="nb-NO" sz="2800" i="1" dirty="0" err="1"/>
              <a:t>steps</a:t>
            </a:r>
            <a:r>
              <a:rPr lang="nb-NO" sz="2800" dirty="0"/>
              <a:t>. (52).</a:t>
            </a:r>
            <a:r>
              <a:rPr lang="nb-NO" sz="2800" i="1" dirty="0"/>
              <a:t> </a:t>
            </a:r>
            <a:r>
              <a:rPr lang="nb-NO" sz="2800" dirty="0"/>
              <a:t>Hentet fra </a:t>
            </a:r>
            <a:r>
              <a:rPr lang="nb-NO" sz="2800" u="sng" dirty="0">
                <a:hlinkClick r:id="rId4"/>
              </a:rPr>
              <a:t>https://amr-review.org/sites/default/files/Report-52.15.pdf</a:t>
            </a:r>
            <a:endParaRPr lang="nb-NO" sz="2800" u="sng" dirty="0"/>
          </a:p>
          <a:p>
            <a:r>
              <a:rPr lang="en-US" sz="2800" dirty="0"/>
              <a:t>Klein, </a:t>
            </a:r>
            <a:r>
              <a:rPr lang="en-US" sz="2800" dirty="0" err="1"/>
              <a:t>E.Y.,Van</a:t>
            </a:r>
            <a:r>
              <a:rPr lang="en-US" sz="2800" dirty="0"/>
              <a:t> </a:t>
            </a:r>
            <a:r>
              <a:rPr lang="en-US" sz="2800" dirty="0" err="1"/>
              <a:t>Boeckel</a:t>
            </a:r>
            <a:r>
              <a:rPr lang="en-US" sz="2800" dirty="0"/>
              <a:t>, T.P., Martinez, E.M.,</a:t>
            </a:r>
            <a:r>
              <a:rPr lang="en-US" sz="2800" dirty="0" err="1"/>
              <a:t>Pant,S</a:t>
            </a:r>
            <a:r>
              <a:rPr lang="en-US" sz="2800" dirty="0"/>
              <a:t>., </a:t>
            </a:r>
            <a:r>
              <a:rPr lang="en-US" sz="2800" dirty="0" err="1"/>
              <a:t>Gandra</a:t>
            </a:r>
            <a:r>
              <a:rPr lang="en-US" sz="2800" dirty="0"/>
              <a:t>, S., Levin, S.A., </a:t>
            </a:r>
            <a:r>
              <a:rPr lang="en-US" sz="2800" dirty="0" err="1"/>
              <a:t>Goossens</a:t>
            </a:r>
            <a:r>
              <a:rPr lang="en-US" sz="2800" dirty="0"/>
              <a:t>, H., </a:t>
            </a:r>
            <a:r>
              <a:rPr lang="en-US" sz="2800" dirty="0" err="1"/>
              <a:t>Laxminarayan</a:t>
            </a:r>
            <a:r>
              <a:rPr lang="en-US" sz="2800" dirty="0"/>
              <a:t>, R. (2018) Global increase and geographic convergence in antibiotic consumption between 2000 and 2015, </a:t>
            </a:r>
            <a:r>
              <a:rPr lang="en-US" sz="2800" i="1" dirty="0"/>
              <a:t>Proceedings of the National Academy of Sciences</a:t>
            </a:r>
            <a:r>
              <a:rPr lang="en-US" sz="2800" dirty="0"/>
              <a:t> Apr 2018, 115 (15) E3463-E3470; DOI: 10.1073/pnas.1717295115. </a:t>
            </a:r>
            <a:r>
              <a:rPr lang="en-US" sz="2800" dirty="0" err="1"/>
              <a:t>Hentet</a:t>
            </a:r>
            <a:r>
              <a:rPr lang="en-US" sz="2800" dirty="0"/>
              <a:t> </a:t>
            </a:r>
            <a:r>
              <a:rPr lang="en-US" sz="2800" dirty="0" err="1"/>
              <a:t>fra</a:t>
            </a:r>
            <a:r>
              <a:rPr lang="en-US" sz="2800" dirty="0"/>
              <a:t>: </a:t>
            </a:r>
            <a:r>
              <a:rPr lang="en-US" sz="2800" u="sng" dirty="0">
                <a:hlinkClick r:id="rId5"/>
              </a:rPr>
              <a:t>https://www.pnas.org/content/115/15/E3463</a:t>
            </a:r>
            <a:endParaRPr lang="en-US" sz="2800" u="sng" dirty="0"/>
          </a:p>
          <a:p>
            <a:r>
              <a:rPr lang="nb-NO" sz="2800" dirty="0" err="1"/>
              <a:t>Theuretzbacher</a:t>
            </a:r>
            <a:r>
              <a:rPr lang="nb-NO" sz="2800" dirty="0"/>
              <a:t>, U., </a:t>
            </a:r>
            <a:r>
              <a:rPr lang="nb-NO" sz="2800" dirty="0" err="1"/>
              <a:t>Gottwalt</a:t>
            </a:r>
            <a:r>
              <a:rPr lang="nb-NO" sz="2800" dirty="0"/>
              <a:t>, S., </a:t>
            </a:r>
            <a:r>
              <a:rPr lang="nb-NO" sz="2800" dirty="0" err="1"/>
              <a:t>Beyer,P</a:t>
            </a:r>
            <a:r>
              <a:rPr lang="nb-NO" sz="2800" dirty="0"/>
              <a:t>. ,Butler, M., </a:t>
            </a:r>
            <a:r>
              <a:rPr lang="nb-NO" sz="2800" dirty="0" err="1"/>
              <a:t>Lienhardt,C</a:t>
            </a:r>
            <a:r>
              <a:rPr lang="nb-NO" sz="2800" dirty="0"/>
              <a:t>., </a:t>
            </a:r>
            <a:r>
              <a:rPr lang="nb-NO" sz="2800" dirty="0" err="1"/>
              <a:t>Czaplewski</a:t>
            </a:r>
            <a:r>
              <a:rPr lang="nb-NO" sz="2800" dirty="0"/>
              <a:t>, L., et al</a:t>
            </a:r>
            <a:r>
              <a:rPr lang="nb-NO" sz="2800" b="1" dirty="0"/>
              <a:t>.     </a:t>
            </a:r>
            <a:r>
              <a:rPr lang="en-US" sz="2800" b="1" dirty="0"/>
              <a:t>(</a:t>
            </a:r>
            <a:r>
              <a:rPr lang="en-US" sz="2800" dirty="0"/>
              <a:t>2018) Analysis of the clinical antibacterial and </a:t>
            </a:r>
            <a:r>
              <a:rPr lang="en-US" sz="2800" dirty="0" err="1"/>
              <a:t>antituberculosis</a:t>
            </a:r>
            <a:r>
              <a:rPr lang="en-US" sz="2800" b="1" dirty="0"/>
              <a:t> </a:t>
            </a:r>
            <a:r>
              <a:rPr lang="en-US" sz="2800" dirty="0"/>
              <a:t>pipeline. </a:t>
            </a:r>
            <a:r>
              <a:rPr lang="en-US" sz="2800" i="1" dirty="0"/>
              <a:t>The Lancet Infectious Diseases, </a:t>
            </a:r>
            <a:r>
              <a:rPr lang="en-US" sz="2800" dirty="0"/>
              <a:t>Volume 19, Issue 2, e40 - e50 </a:t>
            </a:r>
            <a:r>
              <a:rPr lang="en-US" sz="2800" dirty="0" err="1"/>
              <a:t>Hentet</a:t>
            </a:r>
            <a:r>
              <a:rPr lang="en-US" sz="2800" dirty="0"/>
              <a:t> </a:t>
            </a:r>
            <a:r>
              <a:rPr lang="en-US" sz="2800" dirty="0" err="1"/>
              <a:t>fra</a:t>
            </a:r>
            <a:r>
              <a:rPr lang="en-US" sz="2800" dirty="0"/>
              <a:t>: </a:t>
            </a:r>
            <a:r>
              <a:rPr lang="en-US" sz="2800" u="sng" dirty="0">
                <a:hlinkClick r:id="rId6"/>
              </a:rPr>
              <a:t>https://www.thelancet.com/journals/laninf/article/PIIS1473-3099(18)30513-9/fulltext</a:t>
            </a:r>
            <a:endParaRPr lang="en-US" sz="2800" u="sng" dirty="0"/>
          </a:p>
          <a:p>
            <a:r>
              <a:rPr lang="nl-NL" sz="2800"/>
              <a:t>NORM/NORM-VET 2019. </a:t>
            </a:r>
            <a:r>
              <a:rPr lang="en-GB" sz="2800" dirty="0"/>
              <a:t>Usage of Antimicrobial Agents and Occurrence of Antimicrobial Resistance in Norway. </a:t>
            </a:r>
            <a:r>
              <a:rPr lang="nb-NO" sz="2800" dirty="0"/>
              <a:t>Tromsø / </a:t>
            </a:r>
            <a:r>
              <a:rPr lang="nb-NO" sz="2800"/>
              <a:t>Oslo 2020. </a:t>
            </a:r>
            <a:r>
              <a:rPr lang="nb-NO" sz="2800">
                <a:hlinkClick r:id="rId7"/>
              </a:rPr>
              <a:t>https://www.fhi.no/globalassets/dokumenterfiler/rapporter/2020/norm-norm-vet-rapport/norm-norm-vet-2019_komplett.pdf</a:t>
            </a:r>
            <a:r>
              <a:rPr lang="nb-NO" sz="2800"/>
              <a:t> </a:t>
            </a:r>
            <a:endParaRPr lang="nb-NO" sz="2800" dirty="0"/>
          </a:p>
        </p:txBody>
      </p:sp>
    </p:spTree>
    <p:extLst>
      <p:ext uri="{BB962C8B-B14F-4D97-AF65-F5344CB8AC3E}">
        <p14:creationId xmlns:p14="http://schemas.microsoft.com/office/powerpoint/2010/main" val="3147277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sz="8800" dirty="0">
                <a:latin typeface="+mn-lt"/>
              </a:rPr>
              <a:t>Bakterier</a:t>
            </a:r>
            <a:endParaRPr lang="en-US" sz="8800" dirty="0">
              <a:latin typeface="+mn-lt"/>
            </a:endParaRPr>
          </a:p>
        </p:txBody>
      </p:sp>
      <p:sp>
        <p:nvSpPr>
          <p:cNvPr id="2" name="Text Placeholder 1"/>
          <p:cNvSpPr>
            <a:spLocks noGrp="1"/>
          </p:cNvSpPr>
          <p:nvPr>
            <p:ph idx="1"/>
          </p:nvPr>
        </p:nvSpPr>
        <p:spPr/>
        <p:txBody>
          <a:bodyPr>
            <a:normAutofit/>
          </a:bodyPr>
          <a:lstStyle/>
          <a:p>
            <a:r>
              <a:rPr lang="nb-NO" sz="6000" dirty="0"/>
              <a:t>Første form for liv på jorden </a:t>
            </a:r>
          </a:p>
          <a:p>
            <a:r>
              <a:rPr lang="nb-NO" sz="6000" dirty="0"/>
              <a:t>Finnes overalt</a:t>
            </a:r>
          </a:p>
          <a:p>
            <a:r>
              <a:rPr lang="nb-NO" sz="6000" dirty="0"/>
              <a:t>De aller fleste er til nytte for oss eller er harmløse</a:t>
            </a:r>
          </a:p>
          <a:p>
            <a:pPr lvl="1"/>
            <a:r>
              <a:rPr lang="nb-NO" sz="6000" dirty="0"/>
              <a:t>Beskytter oss mot å bli kolonisert av sykdomsfremkallende bakterier</a:t>
            </a:r>
          </a:p>
          <a:p>
            <a:pPr lvl="1"/>
            <a:r>
              <a:rPr lang="nb-NO" sz="6000" dirty="0"/>
              <a:t>Hver person har </a:t>
            </a:r>
            <a:r>
              <a:rPr lang="nb-NO" sz="6000" dirty="0" err="1"/>
              <a:t>ca</a:t>
            </a:r>
            <a:r>
              <a:rPr lang="nb-NO" sz="6000" dirty="0"/>
              <a:t> 2 kg. bakterier på huden og i tarmen</a:t>
            </a:r>
          </a:p>
          <a:p>
            <a:pPr marL="914263" lvl="1" indent="0">
              <a:buNone/>
            </a:pPr>
            <a:endParaRPr lang="nb-NO" sz="6000" dirty="0"/>
          </a:p>
          <a:p>
            <a:pPr marL="0" indent="0">
              <a:buNone/>
            </a:pPr>
            <a:endParaRPr lang="nb-NO" sz="6000" dirty="0"/>
          </a:p>
          <a:p>
            <a:pPr marL="0" indent="0">
              <a:buNone/>
            </a:pPr>
            <a:endParaRPr lang="en-US" dirty="0"/>
          </a:p>
        </p:txBody>
      </p:sp>
      <p:pic>
        <p:nvPicPr>
          <p:cNvPr id="7" name="Picture 6" descr="bakteri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2214" y="433121"/>
            <a:ext cx="5808611" cy="4199142"/>
          </a:xfrm>
          <a:prstGeom prst="rect">
            <a:avLst/>
          </a:prstGeom>
        </p:spPr>
      </p:pic>
    </p:spTree>
    <p:extLst>
      <p:ext uri="{BB962C8B-B14F-4D97-AF65-F5344CB8AC3E}">
        <p14:creationId xmlns:p14="http://schemas.microsoft.com/office/powerpoint/2010/main" val="286554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762220" y="2942662"/>
            <a:ext cx="6341223" cy="4877864"/>
          </a:xfrm>
          <a:prstGeom prst="rect">
            <a:avLst/>
          </a:prstGeom>
        </p:spPr>
      </p:pic>
      <p:sp>
        <p:nvSpPr>
          <p:cNvPr id="2" name="Title 1"/>
          <p:cNvSpPr>
            <a:spLocks noGrp="1"/>
          </p:cNvSpPr>
          <p:nvPr>
            <p:ph type="title"/>
          </p:nvPr>
        </p:nvSpPr>
        <p:spPr/>
        <p:txBody>
          <a:bodyPr>
            <a:normAutofit/>
          </a:bodyPr>
          <a:lstStyle/>
          <a:p>
            <a:r>
              <a:rPr lang="nb-NO" sz="9600" dirty="0">
                <a:latin typeface="+mn-lt"/>
              </a:rPr>
              <a:t>Antibiotika</a:t>
            </a:r>
            <a:endParaRPr lang="nb-NO" dirty="0">
              <a:latin typeface="+mn-lt"/>
            </a:endParaRPr>
          </a:p>
        </p:txBody>
      </p:sp>
      <p:sp>
        <p:nvSpPr>
          <p:cNvPr id="3" name="Content Placeholder 2"/>
          <p:cNvSpPr>
            <a:spLocks noGrp="1"/>
          </p:cNvSpPr>
          <p:nvPr>
            <p:ph idx="1"/>
          </p:nvPr>
        </p:nvSpPr>
        <p:spPr>
          <a:xfrm>
            <a:off x="1676183" y="3650828"/>
            <a:ext cx="15793670" cy="9333418"/>
          </a:xfrm>
        </p:spPr>
        <p:txBody>
          <a:bodyPr>
            <a:normAutofit/>
          </a:bodyPr>
          <a:lstStyle/>
          <a:p>
            <a:pPr>
              <a:buFont typeface="Arial" panose="020B0604020202020204" pitchFamily="34" charset="0"/>
              <a:buChar char="•"/>
            </a:pPr>
            <a:r>
              <a:rPr lang="nb-NO" sz="6000" dirty="0"/>
              <a:t>Medisin som dreper eller hemmer bakterier</a:t>
            </a:r>
          </a:p>
          <a:p>
            <a:pPr lvl="1"/>
            <a:r>
              <a:rPr lang="nb-NO" sz="5200" dirty="0" err="1"/>
              <a:t>Baktericide</a:t>
            </a:r>
            <a:r>
              <a:rPr lang="nb-NO" sz="5200" dirty="0"/>
              <a:t> – dreper bakterier</a:t>
            </a:r>
          </a:p>
          <a:p>
            <a:pPr lvl="1"/>
            <a:r>
              <a:rPr lang="nb-NO" sz="5200" dirty="0"/>
              <a:t>Bakteriostatiske – hemmer veksten av bakterier</a:t>
            </a:r>
          </a:p>
          <a:p>
            <a:pPr>
              <a:buFont typeface="Arial" panose="020B0604020202020204" pitchFamily="34" charset="0"/>
              <a:buChar char="•"/>
            </a:pPr>
            <a:r>
              <a:rPr lang="nb-NO" sz="6000" dirty="0"/>
              <a:t>De fleste typene er oppdaget i naturen, særlig hos sopp. Eksempel: penicillin som blir skilt ut av en muggsopp</a:t>
            </a:r>
          </a:p>
          <a:p>
            <a:pPr>
              <a:buFont typeface="Arial" panose="020B0604020202020204" pitchFamily="34" charset="0"/>
              <a:buChar char="•"/>
            </a:pPr>
            <a:r>
              <a:rPr lang="nb-NO" sz="6000" dirty="0"/>
              <a:t>Noen typer er oppfunnet og ikke oppdaget. Eksempel: </a:t>
            </a:r>
            <a:r>
              <a:rPr lang="nb-NO" sz="6000" dirty="0" err="1"/>
              <a:t>trimetoprim</a:t>
            </a:r>
            <a:endParaRPr lang="nb-NO" sz="6000" dirty="0"/>
          </a:p>
        </p:txBody>
      </p:sp>
      <p:sp>
        <p:nvSpPr>
          <p:cNvPr id="7" name="Slide Number Placeholder 6"/>
          <p:cNvSpPr>
            <a:spLocks noGrp="1"/>
          </p:cNvSpPr>
          <p:nvPr>
            <p:ph type="sldNum" sz="quarter" idx="12"/>
          </p:nvPr>
        </p:nvSpPr>
        <p:spPr/>
        <p:txBody>
          <a:bodyPr/>
          <a:lstStyle/>
          <a:p>
            <a:fld id="{E000BCC4-082B-4402-924D-14514480239B}" type="slidenum">
              <a:rPr lang="nb-NO" smtClean="0"/>
              <a:t>4</a:t>
            </a:fld>
            <a:endParaRPr lang="nb-NO" dirty="0"/>
          </a:p>
        </p:txBody>
      </p:sp>
    </p:spTree>
    <p:extLst>
      <p:ext uri="{BB962C8B-B14F-4D97-AF65-F5344CB8AC3E}">
        <p14:creationId xmlns:p14="http://schemas.microsoft.com/office/powerpoint/2010/main" val="36344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tel 1"/>
          <p:cNvSpPr>
            <a:spLocks noGrp="1"/>
          </p:cNvSpPr>
          <p:nvPr>
            <p:ph type="title"/>
          </p:nvPr>
        </p:nvSpPr>
        <p:spPr>
          <a:xfrm>
            <a:off x="1467854" y="730167"/>
            <a:ext cx="21236790" cy="2650819"/>
          </a:xfrm>
        </p:spPr>
        <p:txBody>
          <a:bodyPr>
            <a:normAutofit/>
          </a:bodyPr>
          <a:lstStyle/>
          <a:p>
            <a:r>
              <a:rPr lang="nb-NO" altLang="en-US" sz="8800" dirty="0">
                <a:latin typeface="+mn-lt"/>
              </a:rPr>
              <a:t>Oppdagelsen av antibiotika</a:t>
            </a:r>
          </a:p>
        </p:txBody>
      </p:sp>
      <p:sp>
        <p:nvSpPr>
          <p:cNvPr id="5" name="Slide Number Placeholder 4"/>
          <p:cNvSpPr>
            <a:spLocks noGrp="1"/>
          </p:cNvSpPr>
          <p:nvPr>
            <p:ph type="sldNum" sz="quarter" idx="12"/>
          </p:nvPr>
        </p:nvSpPr>
        <p:spPr/>
        <p:txBody>
          <a:bodyPr/>
          <a:lstStyle/>
          <a:p>
            <a:fld id="{E000BCC4-082B-4402-924D-14514480239B}" type="slidenum">
              <a:rPr lang="nb-NO" smtClean="0"/>
              <a:t>5</a:t>
            </a:fld>
            <a:endParaRPr lang="nb-NO"/>
          </a:p>
        </p:txBody>
      </p:sp>
      <p:sp>
        <p:nvSpPr>
          <p:cNvPr id="9" name="Rektangel 8"/>
          <p:cNvSpPr/>
          <p:nvPr/>
        </p:nvSpPr>
        <p:spPr bwMode="auto">
          <a:xfrm>
            <a:off x="1467853" y="3380985"/>
            <a:ext cx="16350977" cy="9865457"/>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nchorCtr="0"/>
          <a:lstStyle/>
          <a:p>
            <a:pPr marL="685800" indent="-685800">
              <a:buFont typeface="Arial" panose="020B0604020202020204" pitchFamily="34" charset="0"/>
              <a:buChar char="•"/>
              <a:defRPr/>
            </a:pPr>
            <a:r>
              <a:rPr lang="nb-NO" sz="6000" dirty="0">
                <a:solidFill>
                  <a:schemeClr val="tx1"/>
                </a:solidFill>
              </a:rPr>
              <a:t>I 1928 ble penicillin oppdaget  av </a:t>
            </a:r>
            <a:r>
              <a:rPr lang="en-US" sz="6000" dirty="0">
                <a:solidFill>
                  <a:schemeClr val="tx1"/>
                </a:solidFill>
              </a:rPr>
              <a:t>Alexander Fleming</a:t>
            </a:r>
            <a:r>
              <a:rPr lang="nb-NO" sz="6000" dirty="0">
                <a:solidFill>
                  <a:schemeClr val="tx1"/>
                </a:solidFill>
              </a:rPr>
              <a:t> </a:t>
            </a:r>
          </a:p>
          <a:p>
            <a:pPr marL="685800" indent="-685800">
              <a:buFont typeface="Arial" panose="020B0604020202020204" pitchFamily="34" charset="0"/>
              <a:buChar char="•"/>
              <a:defRPr/>
            </a:pPr>
            <a:r>
              <a:rPr lang="nb-NO" sz="6000" dirty="0">
                <a:solidFill>
                  <a:schemeClr val="tx1"/>
                </a:solidFill>
              </a:rPr>
              <a:t>På 40-tallet ble penicillin tatt ordentlig i bruk</a:t>
            </a:r>
            <a:endParaRPr lang="en-US" sz="6000" dirty="0">
              <a:solidFill>
                <a:schemeClr val="tx1"/>
              </a:solidFill>
            </a:endParaRPr>
          </a:p>
          <a:p>
            <a:pPr marL="685800" indent="-685800">
              <a:buFont typeface="Arial" panose="020B0604020202020204" pitchFamily="34" charset="0"/>
              <a:buChar char="•"/>
              <a:defRPr/>
            </a:pPr>
            <a:r>
              <a:rPr lang="en-US" sz="6000" dirty="0" err="1">
                <a:solidFill>
                  <a:schemeClr val="tx1"/>
                </a:solidFill>
              </a:rPr>
              <a:t>Allerede</a:t>
            </a:r>
            <a:r>
              <a:rPr lang="en-US" sz="6000" dirty="0">
                <a:solidFill>
                  <a:schemeClr val="tx1"/>
                </a:solidFill>
              </a:rPr>
              <a:t> i 1945 </a:t>
            </a:r>
            <a:r>
              <a:rPr lang="en-US" sz="6000" dirty="0" err="1">
                <a:solidFill>
                  <a:schemeClr val="tx1"/>
                </a:solidFill>
              </a:rPr>
              <a:t>advarte</a:t>
            </a:r>
            <a:r>
              <a:rPr lang="en-US" sz="6000" dirty="0">
                <a:solidFill>
                  <a:schemeClr val="tx1"/>
                </a:solidFill>
              </a:rPr>
              <a:t> Fleming mot </a:t>
            </a:r>
            <a:r>
              <a:rPr lang="en-US" sz="6000" dirty="0" err="1">
                <a:solidFill>
                  <a:schemeClr val="tx1"/>
                </a:solidFill>
              </a:rPr>
              <a:t>overdreven</a:t>
            </a:r>
            <a:r>
              <a:rPr lang="en-US" sz="6000" dirty="0">
                <a:solidFill>
                  <a:schemeClr val="tx1"/>
                </a:solidFill>
              </a:rPr>
              <a:t> bruk og </a:t>
            </a:r>
            <a:r>
              <a:rPr lang="en-US" sz="6000" dirty="0" err="1">
                <a:solidFill>
                  <a:schemeClr val="tx1"/>
                </a:solidFill>
              </a:rPr>
              <a:t>resistens</a:t>
            </a:r>
            <a:endParaRPr lang="en-US" sz="6000" dirty="0">
              <a:solidFill>
                <a:schemeClr val="tx1"/>
              </a:solidFill>
            </a:endParaRPr>
          </a:p>
          <a:p>
            <a:pPr marL="685800" indent="-685800">
              <a:buFont typeface="Arial" panose="020B0604020202020204" pitchFamily="34" charset="0"/>
              <a:buChar char="•"/>
              <a:defRPr/>
            </a:pPr>
            <a:r>
              <a:rPr lang="en-US" sz="6000" dirty="0" err="1">
                <a:solidFill>
                  <a:schemeClr val="tx1"/>
                </a:solidFill>
              </a:rPr>
              <a:t>Frem</a:t>
            </a:r>
            <a:r>
              <a:rPr lang="en-US" sz="6000" dirty="0">
                <a:solidFill>
                  <a:schemeClr val="tx1"/>
                </a:solidFill>
              </a:rPr>
              <a:t> til 60-70-tallet: </a:t>
            </a:r>
            <a:r>
              <a:rPr lang="en-US" sz="6000" dirty="0" err="1">
                <a:solidFill>
                  <a:schemeClr val="tx1"/>
                </a:solidFill>
              </a:rPr>
              <a:t>Stadig</a:t>
            </a:r>
            <a:r>
              <a:rPr lang="en-US" sz="6000" dirty="0">
                <a:solidFill>
                  <a:schemeClr val="tx1"/>
                </a:solidFill>
              </a:rPr>
              <a:t> nye typer </a:t>
            </a:r>
            <a:r>
              <a:rPr lang="en-US" sz="6000" dirty="0" err="1">
                <a:solidFill>
                  <a:schemeClr val="tx1"/>
                </a:solidFill>
              </a:rPr>
              <a:t>antibiotika</a:t>
            </a:r>
            <a:r>
              <a:rPr lang="en-US" sz="6000" dirty="0">
                <a:solidFill>
                  <a:schemeClr val="tx1"/>
                </a:solidFill>
              </a:rPr>
              <a:t> </a:t>
            </a:r>
            <a:r>
              <a:rPr lang="en-US" sz="6000" dirty="0" err="1">
                <a:solidFill>
                  <a:schemeClr val="tx1"/>
                </a:solidFill>
              </a:rPr>
              <a:t>ble</a:t>
            </a:r>
            <a:r>
              <a:rPr lang="en-US" sz="6000" dirty="0">
                <a:solidFill>
                  <a:schemeClr val="tx1"/>
                </a:solidFill>
              </a:rPr>
              <a:t> </a:t>
            </a:r>
            <a:r>
              <a:rPr lang="en-US" sz="6000" dirty="0" err="1">
                <a:solidFill>
                  <a:schemeClr val="tx1"/>
                </a:solidFill>
              </a:rPr>
              <a:t>oppdaget</a:t>
            </a:r>
            <a:endParaRPr lang="en-US" sz="6000" dirty="0">
              <a:solidFill>
                <a:schemeClr val="tx1"/>
              </a:solidFill>
            </a:endParaRPr>
          </a:p>
          <a:p>
            <a:pPr marL="685800" indent="-685800">
              <a:buFont typeface="Arial" panose="020B0604020202020204" pitchFamily="34" charset="0"/>
              <a:buChar char="•"/>
              <a:defRPr/>
            </a:pPr>
            <a:r>
              <a:rPr lang="nb-NO" sz="6000" dirty="0">
                <a:solidFill>
                  <a:schemeClr val="tx1"/>
                </a:solidFill>
              </a:rPr>
              <a:t>Siden 80-tallet: ikke oppdaget nye klasser antibiotika</a:t>
            </a:r>
          </a:p>
          <a:p>
            <a:pPr marL="685800" indent="-685800">
              <a:buFont typeface="Arial" panose="020B0604020202020204" pitchFamily="34" charset="0"/>
              <a:buChar char="•"/>
              <a:defRPr/>
            </a:pPr>
            <a:endParaRPr lang="nb-NO" sz="4000" dirty="0">
              <a:solidFill>
                <a:schemeClr val="tx1"/>
              </a:solidFill>
            </a:endParaRPr>
          </a:p>
        </p:txBody>
      </p:sp>
      <p:pic>
        <p:nvPicPr>
          <p:cNvPr id="38922" name="Picture 2" descr="http://a3.files.biography.com/image/upload/c_fill,cs_srgb,dpr_1.0,g_face,h_300,q_80,w_300/MTE5NDg0MDU0OTY1MTU5NDM5.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515431" y="7849019"/>
            <a:ext cx="5865394" cy="586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ilde av en plakat- Thanks to the penicilli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515431" y="0"/>
            <a:ext cx="5865394" cy="782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568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sz="8800" dirty="0" err="1">
                <a:latin typeface="+mn-lt"/>
              </a:rPr>
              <a:t>Antibiotikaresistens</a:t>
            </a:r>
            <a:endParaRPr lang="nb-NO" sz="8800" dirty="0">
              <a:latin typeface="+mn-lt"/>
            </a:endParaRPr>
          </a:p>
        </p:txBody>
      </p:sp>
      <p:sp>
        <p:nvSpPr>
          <p:cNvPr id="2" name="Plassholder for tekst 1"/>
          <p:cNvSpPr>
            <a:spLocks noGrp="1"/>
          </p:cNvSpPr>
          <p:nvPr>
            <p:ph idx="1"/>
          </p:nvPr>
        </p:nvSpPr>
        <p:spPr>
          <a:xfrm>
            <a:off x="1676183" y="3064477"/>
            <a:ext cx="20243118" cy="10181966"/>
          </a:xfrm>
        </p:spPr>
        <p:txBody>
          <a:bodyPr>
            <a:normAutofit fontScale="92500" lnSpcReduction="10000"/>
          </a:bodyPr>
          <a:lstStyle/>
          <a:p>
            <a:pPr marL="0" indent="0">
              <a:buNone/>
            </a:pPr>
            <a:r>
              <a:rPr lang="nb-NO" sz="6000" dirty="0"/>
              <a:t>= antimikrobiell resistens (AMR)</a:t>
            </a:r>
          </a:p>
          <a:p>
            <a:r>
              <a:rPr lang="nb-NO" sz="6000" dirty="0"/>
              <a:t>Motstandsdyktighet mot antibiotika</a:t>
            </a:r>
          </a:p>
          <a:p>
            <a:r>
              <a:rPr lang="nb-NO" sz="6000" dirty="0"/>
              <a:t>En egenskap hos bakterier – ikke hos mennesker</a:t>
            </a:r>
          </a:p>
          <a:p>
            <a:pPr marL="0" indent="0">
              <a:buNone/>
            </a:pPr>
            <a:r>
              <a:rPr lang="nb-NO" sz="6000" b="1" dirty="0"/>
              <a:t>Naturlig resistens </a:t>
            </a:r>
          </a:p>
          <a:p>
            <a:r>
              <a:rPr lang="nb-NO" sz="6000" dirty="0"/>
              <a:t>Noen bakteriearter er naturlig resistente mot noen typer antibiotika. Eksempel: Penicillin virker ikke mot klamydia.</a:t>
            </a:r>
          </a:p>
          <a:p>
            <a:pPr marL="0" indent="0">
              <a:buNone/>
            </a:pPr>
            <a:r>
              <a:rPr lang="nb-NO" sz="6000" b="1" dirty="0"/>
              <a:t>Ervervet resistens </a:t>
            </a:r>
          </a:p>
          <a:p>
            <a:r>
              <a:rPr lang="nb-NO" sz="6000" dirty="0"/>
              <a:t>Det oppstår tilfeldige mutasjoner (endringer i arvestoffet)</a:t>
            </a:r>
          </a:p>
          <a:p>
            <a:r>
              <a:rPr lang="nb-NO" sz="6000" dirty="0"/>
              <a:t>Noen mutasjoner kan gi resistens-egenskaper</a:t>
            </a:r>
          </a:p>
          <a:p>
            <a:r>
              <a:rPr lang="nb-NO" sz="6000" dirty="0"/>
              <a:t>Bakterier som har slike mutasjoner, overlever og trives når de utsettes for antibiotika</a:t>
            </a:r>
          </a:p>
        </p:txBody>
      </p:sp>
    </p:spTree>
    <p:extLst>
      <p:ext uri="{BB962C8B-B14F-4D97-AF65-F5344CB8AC3E}">
        <p14:creationId xmlns:p14="http://schemas.microsoft.com/office/powerpoint/2010/main" val="65802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z="8800" dirty="0">
                <a:latin typeface="+mn-lt"/>
              </a:rPr>
              <a:t>Hvordan overføres resistens?</a:t>
            </a:r>
            <a:endParaRPr lang="nb-NO" dirty="0">
              <a:latin typeface="+mn-lt"/>
            </a:endParaRPr>
          </a:p>
        </p:txBody>
      </p:sp>
      <p:sp>
        <p:nvSpPr>
          <p:cNvPr id="6" name="Plassholder for innhold 5"/>
          <p:cNvSpPr>
            <a:spLocks noGrp="1"/>
          </p:cNvSpPr>
          <p:nvPr>
            <p:ph idx="1"/>
          </p:nvPr>
        </p:nvSpPr>
        <p:spPr>
          <a:xfrm>
            <a:off x="1676183" y="3650828"/>
            <a:ext cx="12039817" cy="8701669"/>
          </a:xfrm>
        </p:spPr>
        <p:txBody>
          <a:bodyPr>
            <a:normAutofit/>
          </a:bodyPr>
          <a:lstStyle/>
          <a:p>
            <a:pPr marL="0" indent="0">
              <a:buNone/>
            </a:pPr>
            <a:r>
              <a:rPr lang="nb-NO" sz="6000" dirty="0"/>
              <a:t>Overføring av gener</a:t>
            </a:r>
          </a:p>
          <a:p>
            <a:r>
              <a:rPr lang="nb-NO" sz="5400" dirty="0"/>
              <a:t>Vertikalt:</a:t>
            </a:r>
          </a:p>
          <a:p>
            <a:pPr lvl="1"/>
            <a:r>
              <a:rPr lang="nb-NO" sz="4800" dirty="0"/>
              <a:t>mutasjoner overføres til bakterienes avkom</a:t>
            </a:r>
          </a:p>
          <a:p>
            <a:r>
              <a:rPr lang="nb-NO" sz="5400" dirty="0"/>
              <a:t>Horisontalt:</a:t>
            </a:r>
          </a:p>
          <a:p>
            <a:pPr lvl="1"/>
            <a:r>
              <a:rPr lang="nb-NO" sz="4800" dirty="0"/>
              <a:t>Bakteriene deler gener (og dermed egenskaper) med nabo-bakterier. En harmløs miljøbakterie som utvikler resistens kan dele denne egenskapen med sykdomsfremkallende bakterier.</a:t>
            </a:r>
          </a:p>
        </p:txBody>
      </p:sp>
      <p:pic>
        <p:nvPicPr>
          <p:cNvPr id="8" name="Plassholder for innhold 3" descr="illustrasjon om vertika og horisontal overføring av gener og reistens">
            <a:extLst>
              <a:ext uri="{FF2B5EF4-FFF2-40B4-BE49-F238E27FC236}">
                <a16:creationId xmlns:a16="http://schemas.microsoft.com/office/drawing/2014/main" id="{B8547941-EA72-2240-B847-22F6E71F33E8}"/>
              </a:ext>
            </a:extLst>
          </p:cNvPr>
          <p:cNvPicPr>
            <a:picLocks noGrp="1" noChangeAspect="1"/>
          </p:cNvPicPr>
          <p:nvPr>
            <p:ph sz="half" idx="4294967295"/>
          </p:nvPr>
        </p:nvPicPr>
        <p:blipFill rotWithShape="1">
          <a:blip r:embed="rId3" cstate="email">
            <a:extLst>
              <a:ext uri="{28A0092B-C50C-407E-A947-70E740481C1C}">
                <a14:useLocalDpi xmlns:a14="http://schemas.microsoft.com/office/drawing/2010/main" val="0"/>
              </a:ext>
            </a:extLst>
          </a:blip>
          <a:srcRect b="4259"/>
          <a:stretch/>
        </p:blipFill>
        <p:spPr>
          <a:xfrm>
            <a:off x="13758695" y="3967998"/>
            <a:ext cx="10453687" cy="4959434"/>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844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054B-ED73-0378-887A-0DF171A808B7}"/>
              </a:ext>
            </a:extLst>
          </p:cNvPr>
          <p:cNvSpPr>
            <a:spLocks noGrp="1"/>
          </p:cNvSpPr>
          <p:nvPr>
            <p:ph type="title"/>
          </p:nvPr>
        </p:nvSpPr>
        <p:spPr>
          <a:xfrm>
            <a:off x="1676181" y="730167"/>
            <a:ext cx="22468921" cy="2650819"/>
          </a:xfrm>
        </p:spPr>
        <p:txBody>
          <a:bodyPr/>
          <a:lstStyle/>
          <a:p>
            <a:r>
              <a:rPr lang="nb-NO" dirty="0">
                <a:latin typeface="+mn-lt"/>
              </a:rPr>
              <a:t>Bakterier blir raskt resistente mot nye antibiotika</a:t>
            </a:r>
            <a:br>
              <a:rPr lang="nb-NO" dirty="0">
                <a:latin typeface="+mn-lt"/>
              </a:rPr>
            </a:br>
            <a:r>
              <a:rPr lang="nb-NO" sz="6000" dirty="0">
                <a:latin typeface="+mn-lt"/>
              </a:rPr>
              <a:t>Eksempel: gonokokker (gonoré-bakterien)</a:t>
            </a:r>
            <a:endParaRPr lang="en-GB" dirty="0">
              <a:latin typeface="+mn-lt"/>
            </a:endParaRPr>
          </a:p>
        </p:txBody>
      </p:sp>
      <p:sp>
        <p:nvSpPr>
          <p:cNvPr id="4" name="Slide Number Placeholder 3">
            <a:extLst>
              <a:ext uri="{FF2B5EF4-FFF2-40B4-BE49-F238E27FC236}">
                <a16:creationId xmlns:a16="http://schemas.microsoft.com/office/drawing/2014/main" id="{CEAFFED9-8E8A-8B7D-A7E3-1DD4D40BCDEB}"/>
              </a:ext>
            </a:extLst>
          </p:cNvPr>
          <p:cNvSpPr>
            <a:spLocks noGrp="1"/>
          </p:cNvSpPr>
          <p:nvPr>
            <p:ph type="sldNum" sz="quarter" idx="12"/>
          </p:nvPr>
        </p:nvSpPr>
        <p:spPr/>
        <p:txBody>
          <a:bodyPr/>
          <a:lstStyle/>
          <a:p>
            <a:fld id="{E000BCC4-082B-4402-924D-14514480239B}" type="slidenum">
              <a:rPr lang="nb-NO" smtClean="0"/>
              <a:t>8</a:t>
            </a:fld>
            <a:endParaRPr lang="nb-NO"/>
          </a:p>
        </p:txBody>
      </p:sp>
      <p:pic>
        <p:nvPicPr>
          <p:cNvPr id="5" name="Picture 4" descr="Illustrasjon over årstall for oppdagelsen av ny antibiotika og årstall for oppdaget resistens - gonokokker (gonore-bakterien)- bakterier blir raskt resistente">
            <a:extLst>
              <a:ext uri="{FF2B5EF4-FFF2-40B4-BE49-F238E27FC236}">
                <a16:creationId xmlns:a16="http://schemas.microsoft.com/office/drawing/2014/main" id="{DF3A79DE-28EA-263E-0314-1657B6B16313}"/>
              </a:ext>
            </a:extLst>
          </p:cNvPr>
          <p:cNvPicPr>
            <a:picLocks noChangeAspect="1"/>
          </p:cNvPicPr>
          <p:nvPr/>
        </p:nvPicPr>
        <p:blipFill>
          <a:blip r:embed="rId3"/>
          <a:stretch>
            <a:fillRect/>
          </a:stretch>
        </p:blipFill>
        <p:spPr>
          <a:xfrm>
            <a:off x="1292139" y="3189177"/>
            <a:ext cx="19368357" cy="10525236"/>
          </a:xfrm>
          <a:prstGeom prst="rect">
            <a:avLst/>
          </a:prstGeom>
        </p:spPr>
      </p:pic>
    </p:spTree>
    <p:extLst>
      <p:ext uri="{BB962C8B-B14F-4D97-AF65-F5344CB8AC3E}">
        <p14:creationId xmlns:p14="http://schemas.microsoft.com/office/powerpoint/2010/main" val="64799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2940-357C-F814-5DB2-2633309BC0AF}"/>
              </a:ext>
            </a:extLst>
          </p:cNvPr>
          <p:cNvSpPr>
            <a:spLocks noGrp="1"/>
          </p:cNvSpPr>
          <p:nvPr>
            <p:ph type="title"/>
          </p:nvPr>
        </p:nvSpPr>
        <p:spPr/>
        <p:txBody>
          <a:bodyPr/>
          <a:lstStyle/>
          <a:p>
            <a:r>
              <a:rPr lang="nb-NO" dirty="0">
                <a:latin typeface="+mn-lt"/>
              </a:rPr>
              <a:t>Resistens sprer seg fort</a:t>
            </a:r>
            <a:endParaRPr lang="en-GB" dirty="0">
              <a:latin typeface="+mn-lt"/>
            </a:endParaRPr>
          </a:p>
        </p:txBody>
      </p:sp>
      <p:sp>
        <p:nvSpPr>
          <p:cNvPr id="3" name="Content Placeholder 2">
            <a:extLst>
              <a:ext uri="{FF2B5EF4-FFF2-40B4-BE49-F238E27FC236}">
                <a16:creationId xmlns:a16="http://schemas.microsoft.com/office/drawing/2014/main" id="{6358862E-1CF2-12B5-D4CC-31481A068E1B}"/>
              </a:ext>
            </a:extLst>
          </p:cNvPr>
          <p:cNvSpPr>
            <a:spLocks noGrp="1"/>
          </p:cNvSpPr>
          <p:nvPr>
            <p:ph idx="1"/>
          </p:nvPr>
        </p:nvSpPr>
        <p:spPr>
          <a:xfrm>
            <a:off x="1676183" y="3650828"/>
            <a:ext cx="12731795" cy="8701669"/>
          </a:xfrm>
        </p:spPr>
        <p:txBody>
          <a:bodyPr/>
          <a:lstStyle/>
          <a:p>
            <a:r>
              <a:rPr lang="nb-NO" sz="6000" dirty="0"/>
              <a:t>1 milliard krysser grenser årlig </a:t>
            </a:r>
          </a:p>
          <a:p>
            <a:r>
              <a:rPr lang="nb-NO" sz="6000" dirty="0"/>
              <a:t>50 – 90 % av turister til tropene/</a:t>
            </a:r>
            <a:r>
              <a:rPr lang="nb-NO" sz="6000" dirty="0" err="1"/>
              <a:t>syden</a:t>
            </a:r>
            <a:r>
              <a:rPr lang="nb-NO" sz="6000" dirty="0"/>
              <a:t> blir kolonisert med multiresistente bakterier </a:t>
            </a:r>
          </a:p>
          <a:p>
            <a:r>
              <a:rPr lang="nb-NO" sz="6000" dirty="0"/>
              <a:t>Men: Det spiller likevel en stor rolle hva vi gjør i Norge!</a:t>
            </a:r>
          </a:p>
          <a:p>
            <a:endParaRPr lang="en-GB" dirty="0"/>
          </a:p>
        </p:txBody>
      </p:sp>
      <p:sp>
        <p:nvSpPr>
          <p:cNvPr id="4" name="Slide Number Placeholder 3">
            <a:extLst>
              <a:ext uri="{FF2B5EF4-FFF2-40B4-BE49-F238E27FC236}">
                <a16:creationId xmlns:a16="http://schemas.microsoft.com/office/drawing/2014/main" id="{1B0EBF6E-8CBD-9D28-CAC7-AD032AB8678C}"/>
              </a:ext>
            </a:extLst>
          </p:cNvPr>
          <p:cNvSpPr>
            <a:spLocks noGrp="1"/>
          </p:cNvSpPr>
          <p:nvPr>
            <p:ph type="sldNum" sz="quarter" idx="12"/>
          </p:nvPr>
        </p:nvSpPr>
        <p:spPr/>
        <p:txBody>
          <a:bodyPr/>
          <a:lstStyle/>
          <a:p>
            <a:fld id="{E000BCC4-082B-4402-924D-14514480239B}" type="slidenum">
              <a:rPr lang="nb-NO" smtClean="0"/>
              <a:t>9</a:t>
            </a:fld>
            <a:endParaRPr lang="nb-NO"/>
          </a:p>
        </p:txBody>
      </p:sp>
      <p:pic>
        <p:nvPicPr>
          <p:cNvPr id="5" name="Bilde 6" descr="Illustrajson over hvor fort NDM-1 spres seg i verden">
            <a:extLst>
              <a:ext uri="{FF2B5EF4-FFF2-40B4-BE49-F238E27FC236}">
                <a16:creationId xmlns:a16="http://schemas.microsoft.com/office/drawing/2014/main" id="{8158CAD2-C9A6-6C73-BA8D-AC00335D1A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09263" y="5355548"/>
            <a:ext cx="9771562" cy="7336188"/>
          </a:xfrm>
          <a:prstGeom prst="rect">
            <a:avLst/>
          </a:prstGeom>
        </p:spPr>
      </p:pic>
      <p:sp>
        <p:nvSpPr>
          <p:cNvPr id="6" name="TekstSylinder 8">
            <a:extLst>
              <a:ext uri="{FF2B5EF4-FFF2-40B4-BE49-F238E27FC236}">
                <a16:creationId xmlns:a16="http://schemas.microsoft.com/office/drawing/2014/main" id="{6C21D5C2-7E6F-5B2B-0F93-5A8D59EF0CAA}"/>
              </a:ext>
            </a:extLst>
          </p:cNvPr>
          <p:cNvSpPr txBox="1"/>
          <p:nvPr/>
        </p:nvSpPr>
        <p:spPr>
          <a:xfrm>
            <a:off x="16264788" y="12798943"/>
            <a:ext cx="5263300" cy="415498"/>
          </a:xfrm>
          <a:prstGeom prst="rect">
            <a:avLst/>
          </a:prstGeom>
          <a:noFill/>
        </p:spPr>
        <p:txBody>
          <a:bodyPr wrap="none" rtlCol="0">
            <a:spAutoFit/>
          </a:bodyPr>
          <a:lstStyle/>
          <a:p>
            <a:r>
              <a:rPr lang="nb-NO" sz="2100" dirty="0"/>
              <a:t>New Dehli Metallo-beta-lactamase-1 (NDM-1) </a:t>
            </a:r>
          </a:p>
        </p:txBody>
      </p:sp>
    </p:spTree>
    <p:extLst>
      <p:ext uri="{BB962C8B-B14F-4D97-AF65-F5344CB8AC3E}">
        <p14:creationId xmlns:p14="http://schemas.microsoft.com/office/powerpoint/2010/main" val="1616813480"/>
      </p:ext>
    </p:extLst>
  </p:cSld>
  <p:clrMapOvr>
    <a:masterClrMapping/>
  </p:clrMapOvr>
</p:sld>
</file>

<file path=ppt/theme/theme1.xml><?xml version="1.0" encoding="utf-8"?>
<a:theme xmlns:a="http://schemas.openxmlformats.org/drawingml/2006/main" name="ASP-KAS-FHI templat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EEEC2D-795F-4AE0-9591-1A42C4F12E80}" vid="{38877843-4B1D-4AE0-98F8-B46E564731E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F2E11955ECAF242ABF298A04537BFBE" ma:contentTypeVersion="15" ma:contentTypeDescription="Opprett et nytt dokument." ma:contentTypeScope="" ma:versionID="81fbc1eb5a3375e704315caddee7b013">
  <xsd:schema xmlns:xsd="http://www.w3.org/2001/XMLSchema" xmlns:xs="http://www.w3.org/2001/XMLSchema" xmlns:p="http://schemas.microsoft.com/office/2006/metadata/properties" xmlns:ns2="5c77bd65-c01a-4f28-b19a-4f430f78a4c3" xmlns:ns3="300916a6-0657-4377-bddc-dadd6a040562" targetNamespace="http://schemas.microsoft.com/office/2006/metadata/properties" ma:root="true" ma:fieldsID="6ec9d2db3b329f758be86c8862afb368" ns2:_="" ns3:_="">
    <xsd:import namespace="5c77bd65-c01a-4f28-b19a-4f430f78a4c3"/>
    <xsd:import namespace="300916a6-0657-4377-bddc-dadd6a0405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7bd65-c01a-4f28-b19a-4f430f78a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c22fd018-c39b-462c-89de-126a365ef1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0916a6-0657-4377-bddc-dadd6a0405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9f064c-2ef7-430c-8924-900f97317b2d}" ma:internalName="TaxCatchAll" ma:showField="CatchAllData" ma:web="300916a6-0657-4377-bddc-dadd6a0405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00916a6-0657-4377-bddc-dadd6a040562" xsi:nil="true"/>
    <lcf76f155ced4ddcb4097134ff3c332f xmlns="5c77bd65-c01a-4f28-b19a-4f430f78a4c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817F32-424D-4129-9050-19E9FA4EA3FB}"/>
</file>

<file path=customXml/itemProps2.xml><?xml version="1.0" encoding="utf-8"?>
<ds:datastoreItem xmlns:ds="http://schemas.openxmlformats.org/officeDocument/2006/customXml" ds:itemID="{C9F5398A-27CC-4058-AD3C-B52C45C781FD}">
  <ds:schemaRefs>
    <ds:schemaRef ds:uri="http://schemas.openxmlformats.org/package/2006/metadata/core-properties"/>
    <ds:schemaRef ds:uri="http://schemas.microsoft.com/office/2006/documentManagement/types"/>
    <ds:schemaRef ds:uri="http://schemas.microsoft.com/office/infopath/2007/PartnerControls"/>
    <ds:schemaRef ds:uri="1efd57d9-e196-426d-8733-cdf19f155125"/>
    <ds:schemaRef ds:uri="http://purl.org/dc/elements/1.1/"/>
    <ds:schemaRef ds:uri="http://schemas.microsoft.com/office/2006/metadata/properties"/>
    <ds:schemaRef ds:uri="http://schemas.microsoft.com/sharepoint/v3"/>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2A7C5006-BAA8-4040-8B34-6D0E48C8BF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15443</TotalTime>
  <Words>3765</Words>
  <Application>Microsoft Office PowerPoint</Application>
  <PresentationFormat>Custom</PresentationFormat>
  <Paragraphs>313</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Helvetica</vt:lpstr>
      <vt:lpstr>Wingdings</vt:lpstr>
      <vt:lpstr>ASP-KAS-FHI template2</vt:lpstr>
      <vt:lpstr>Antibiotikaresistens  nasjonalt og globalt</vt:lpstr>
      <vt:lpstr>Disposisjon</vt:lpstr>
      <vt:lpstr>Bakterier</vt:lpstr>
      <vt:lpstr>Antibiotika</vt:lpstr>
      <vt:lpstr>Oppdagelsen av antibiotika</vt:lpstr>
      <vt:lpstr>Antibiotikaresistens</vt:lpstr>
      <vt:lpstr>Hvordan overføres resistens?</vt:lpstr>
      <vt:lpstr>Bakterier blir raskt resistente mot nye antibiotika Eksempel: gonokokker (gonoré-bakterien)</vt:lpstr>
      <vt:lpstr>Resistens sprer seg fort</vt:lpstr>
      <vt:lpstr>Antibiotikabruk / antibiotikaresistens</vt:lpstr>
      <vt:lpstr>Filmer –  </vt:lpstr>
      <vt:lpstr>Bruk av antibiotika globalt</vt:lpstr>
      <vt:lpstr>AMR – et global folkehelseproblem</vt:lpstr>
      <vt:lpstr>Antibiotika i Norge</vt:lpstr>
      <vt:lpstr>Antibiotika til mennesker og dyr i Norge</vt:lpstr>
      <vt:lpstr>Smalspektret antibiotika</vt:lpstr>
      <vt:lpstr>  </vt:lpstr>
      <vt:lpstr>Antibiotikabruk i norske sykehjem </vt:lpstr>
      <vt:lpstr>Antibiotikabruk i allmennpraksis/legevakt</vt:lpstr>
      <vt:lpstr>Alder og kjønn</vt:lpstr>
      <vt:lpstr>Antibiotikaresistens i Norge </vt:lpstr>
      <vt:lpstr>…men også i Norge øker forekomst av resistens</vt:lpstr>
      <vt:lpstr>Sammenheng mellom forbruk og resistens</vt:lpstr>
      <vt:lpstr>Tiltak mot antibiotikaresistens – globalt</vt:lpstr>
      <vt:lpstr>Tiltak mot antibiotikaresistens – nasjonalt</vt:lpstr>
      <vt:lpstr>Oppsummering</vt:lpstr>
      <vt:lpstr>Kilder:</vt:lpstr>
    </vt:vector>
  </TitlesOfParts>
  <Company>FHI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Storehagen, Live</dc:creator>
  <cp:lastModifiedBy>Anne Britt Mølsæter</cp:lastModifiedBy>
  <cp:revision>569</cp:revision>
  <cp:lastPrinted>2022-10-18T12:17:15Z</cp:lastPrinted>
  <dcterms:created xsi:type="dcterms:W3CDTF">2018-02-21T08:05:42Z</dcterms:created>
  <dcterms:modified xsi:type="dcterms:W3CDTF">2025-09-15T10:26:27Z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0x0101006F2E11955ECAF242ABF298A04537BFBE</vt:lpwstr>
  </property>
</Properties>
</file>