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6"/>
  </p:notesMasterIdLst>
  <p:sldIdLst>
    <p:sldId id="30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70" d="100"/>
          <a:sy n="70" d="100"/>
        </p:scale>
        <p:origin x="276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1AE31-07E1-4EB4-9335-6036BF79E086}" type="datetimeFigureOut">
              <a:rPr lang="nb-NO" smtClean="0"/>
              <a:t>18.08.2026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DDEBD3-1BF5-4334-8EBB-1D7D1D5DA2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22036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46B6D-5B73-7A4C-984B-75E154DA9EA3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382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30935"/>
            <a:ext cx="10363200" cy="1364830"/>
          </a:xfrm>
        </p:spPr>
        <p:txBody>
          <a:bodyPr bIns="0" anchor="b" anchorCtr="0">
            <a:normAutofit/>
          </a:bodyPr>
          <a:lstStyle>
            <a:lvl1pPr algn="ctr">
              <a:defRPr sz="4800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2719652"/>
            <a:ext cx="8534400" cy="1351443"/>
          </a:xfrm>
        </p:spPr>
        <p:txBody>
          <a:bodyPr/>
          <a:lstStyle>
            <a:lvl1pPr marL="0" indent="0" algn="ctr">
              <a:buNone/>
              <a:defRPr cap="all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/>
          </a:p>
        </p:txBody>
      </p:sp>
      <p:sp>
        <p:nvSpPr>
          <p:cNvPr id="35" name="Footer Placeholder 3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4" name="Date Placeholder 3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  <p:pic>
        <p:nvPicPr>
          <p:cNvPr id="10" name="Picture 9" descr="logo kas rgb_01u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97" y="4102189"/>
            <a:ext cx="6495339" cy="2206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921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680232" y="1"/>
            <a:ext cx="55117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815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680232" y="1"/>
            <a:ext cx="55117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965580"/>
            <a:ext cx="4011084" cy="748104"/>
          </a:xfrm>
        </p:spPr>
        <p:txBody>
          <a:bodyPr anchor="b">
            <a:normAutofit/>
          </a:bodyPr>
          <a:lstStyle>
            <a:lvl1pPr algn="l">
              <a:defRPr sz="1800" b="1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200449"/>
            <a:ext cx="6815667" cy="46887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861565"/>
            <a:ext cx="4011084" cy="402759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676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52182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55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713976" y="2292500"/>
            <a:ext cx="10972800" cy="3579262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970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6680232" y="1"/>
            <a:ext cx="55117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024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352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680232" y="1"/>
            <a:ext cx="55117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3976" y="2292501"/>
            <a:ext cx="5384800" cy="359665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1976" y="2292501"/>
            <a:ext cx="5384800" cy="359665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36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6680232" y="1"/>
            <a:ext cx="55117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2200" y="137274"/>
            <a:ext cx="100102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7142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71428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3" name="Date Placeholder 2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87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04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680232" y="1"/>
            <a:ext cx="5511769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342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sz="2400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31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976" y="11495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976" y="2292500"/>
            <a:ext cx="10972800" cy="3579262"/>
          </a:xfrm>
          <a:prstGeom prst="rect">
            <a:avLst/>
          </a:prstGeom>
        </p:spPr>
        <p:txBody>
          <a:bodyPr vert="horz" lIns="144000" tIns="1800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3"/>
          </p:nvPr>
        </p:nvSpPr>
        <p:spPr>
          <a:xfrm>
            <a:off x="0" y="5980649"/>
            <a:ext cx="9360000" cy="626400"/>
          </a:xfrm>
          <a:prstGeom prst="rect">
            <a:avLst/>
          </a:prstGeom>
          <a:blipFill rotWithShape="1">
            <a:blip r:embed="rId14"/>
            <a:stretch>
              <a:fillRect/>
            </a:stretch>
          </a:blipFill>
        </p:spPr>
        <p:txBody>
          <a:bodyPr vert="horz" lIns="540000" tIns="45720" rIns="91440" bIns="93600" rtlCol="0" anchor="ctr"/>
          <a:lstStyle>
            <a:lvl1pPr algn="ctr">
              <a:defRPr sz="1200">
                <a:solidFill>
                  <a:srgbClr val="4982B5"/>
                </a:solidFill>
              </a:defRPr>
            </a:lvl1pPr>
          </a:lstStyle>
          <a:p>
            <a:pPr algn="l"/>
            <a:endParaRPr lang="en-US" sz="240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2"/>
          </p:nvPr>
        </p:nvSpPr>
        <p:spPr>
          <a:xfrm>
            <a:off x="7202123" y="6112782"/>
            <a:ext cx="17009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aseline="0">
                <a:solidFill>
                  <a:srgbClr val="4982B5"/>
                </a:solidFill>
              </a:defRPr>
            </a:lvl1pPr>
          </a:lstStyle>
          <a:p>
            <a:fld id="{485D11AA-9E4F-D14B-A6DA-2B445EC69DFE}" type="datetimeFigureOut">
              <a:rPr lang="en-US"/>
              <a:pPr/>
              <a:t>8/18/2026</a:t>
            </a:fld>
            <a:endParaRPr lang="en-US"/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4"/>
          </p:nvPr>
        </p:nvSpPr>
        <p:spPr>
          <a:xfrm>
            <a:off x="9609600" y="5980649"/>
            <a:ext cx="2582400" cy="626400"/>
          </a:xfrm>
          <a:prstGeom prst="rect">
            <a:avLst/>
          </a:prstGeom>
          <a:blipFill rotWithShape="1">
            <a:blip r:embed="rId15"/>
            <a:stretch>
              <a:fillRect/>
            </a:stretch>
          </a:blipFill>
        </p:spPr>
        <p:txBody>
          <a:bodyPr vert="horz" lIns="144000" tIns="45720" rIns="91440" bIns="45720" rtlCol="0" anchor="ctr"/>
          <a:lstStyle>
            <a:lvl1pPr algn="ctr">
              <a:defRPr sz="1800" baseline="0">
                <a:solidFill>
                  <a:srgbClr val="7CBCF3"/>
                </a:solidFill>
              </a:defRPr>
            </a:lvl1pPr>
          </a:lstStyle>
          <a:p>
            <a:fld id="{5D310BF4-4FB1-EF42-A6F9-E197B72E94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382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000" indent="-342900" algn="l" defTabSz="457200" rtl="0" eaLnBrk="1" latinLnBrk="0" hangingPunct="1">
        <a:spcBef>
          <a:spcPct val="20000"/>
        </a:spcBef>
        <a:buClr>
          <a:srgbClr val="6EB8F3"/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4982B5"/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6EB8F3"/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4982B5"/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6EB8F3"/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2860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/>
          <p:cNvSpPr txBox="1"/>
          <p:nvPr/>
        </p:nvSpPr>
        <p:spPr>
          <a:xfrm>
            <a:off x="0" y="562906"/>
            <a:ext cx="12192000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Velkommen til webinar </a:t>
            </a:r>
            <a:endParaRPr kumimoji="0" lang="nb-NO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3200" b="1" dirty="0">
                <a:solidFill>
                  <a:srgbClr val="002060"/>
                </a:solidFill>
                <a:latin typeface="Calibri"/>
              </a:rPr>
              <a:t>10</a:t>
            </a:r>
            <a:r>
              <a:rPr kumimoji="0" lang="nb-NO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september 2026 kl 12.00 – 12.30</a:t>
            </a:r>
            <a:endParaRPr kumimoji="0" lang="nb-NO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5" name="Bilde 4" descr="Et bilde som inneholder tekst, Font, Grafikk, Elektrisk blå&#10;&#10;KI-generert innhold kan være feil.">
            <a:extLst>
              <a:ext uri="{FF2B5EF4-FFF2-40B4-BE49-F238E27FC236}">
                <a16:creationId xmlns:a16="http://schemas.microsoft.com/office/drawing/2014/main" id="{20348A13-BAC7-A4C7-576E-8B662680B9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71" y="163585"/>
            <a:ext cx="3036833" cy="517416"/>
          </a:xfrm>
          <a:prstGeom prst="rect">
            <a:avLst/>
          </a:prstGeom>
        </p:spPr>
      </p:pic>
      <p:sp>
        <p:nvSpPr>
          <p:cNvPr id="7" name="TekstSylinder 6">
            <a:extLst>
              <a:ext uri="{FF2B5EF4-FFF2-40B4-BE49-F238E27FC236}">
                <a16:creationId xmlns:a16="http://schemas.microsoft.com/office/drawing/2014/main" id="{2F9801BA-FEE7-2765-BEC0-9904BF892C9E}"/>
              </a:ext>
            </a:extLst>
          </p:cNvPr>
          <p:cNvSpPr txBox="1"/>
          <p:nvPr/>
        </p:nvSpPr>
        <p:spPr>
          <a:xfrm>
            <a:off x="1957388" y="4653779"/>
            <a:ext cx="8277224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Møteleder: </a:t>
            </a:r>
            <a:r>
              <a:rPr lang="nb-NO" sz="20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Brita Skodvin, 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NSAS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385AD08F-D9F1-F1B5-81CF-4B1CB15C6CD5}"/>
              </a:ext>
            </a:extLst>
          </p:cNvPr>
          <p:cNvSpPr txBox="1"/>
          <p:nvPr/>
        </p:nvSpPr>
        <p:spPr>
          <a:xfrm>
            <a:off x="6245351" y="6519446"/>
            <a:ext cx="4265896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Scan koden for lenke til arrangementet på Teams</a:t>
            </a:r>
            <a:endParaRPr kumimoji="0" lang="nb-NO" sz="1600" b="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8ED50826-7188-3A14-0AA8-C603B104A5A9}"/>
              </a:ext>
            </a:extLst>
          </p:cNvPr>
          <p:cNvSpPr txBox="1"/>
          <p:nvPr/>
        </p:nvSpPr>
        <p:spPr>
          <a:xfrm>
            <a:off x="8758" y="2095005"/>
            <a:ext cx="12183241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ctr" defTabSz="457200"/>
            <a:r>
              <a:rPr lang="nb-NO" sz="4000" b="1" dirty="0">
                <a:solidFill>
                  <a:schemeClr val="accent2"/>
                </a:solidFill>
                <a:latin typeface="Calibri"/>
              </a:rPr>
              <a:t>Resistensbestemmelse (SIR) enkelt forklart</a:t>
            </a:r>
            <a:r>
              <a:rPr kumimoji="0" lang="nb-NO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; </a:t>
            </a:r>
          </a:p>
          <a:p>
            <a:pPr lvl="0" algn="ctr" defTabSz="457200"/>
            <a:r>
              <a:rPr lang="nb-NO" sz="4000" b="1" dirty="0">
                <a:solidFill>
                  <a:schemeClr val="accent2"/>
                </a:solidFill>
                <a:latin typeface="Calibri"/>
              </a:rPr>
              <a:t>Prinsipper og klinisk betydning</a:t>
            </a:r>
            <a:endParaRPr kumimoji="0" lang="nb-NO" sz="4000" b="1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  <a:p>
            <a:pPr lvl="0" defTabSz="609585"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                                                   v/</a:t>
            </a:r>
            <a:r>
              <a:rPr lang="en-GB" sz="2000" b="1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Christoffer Lindemann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lang="en-GB" sz="20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Mikrobiologisk</a:t>
            </a:r>
            <a:r>
              <a:rPr lang="en-GB" sz="20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en-GB" sz="2000" dirty="0" err="1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avdeling</a:t>
            </a:r>
            <a:r>
              <a:rPr lang="en-GB" sz="200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, Helse Bergen, AFA, EUCAST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3C962E49-6676-2426-2086-63F728DF8A4C}"/>
              </a:ext>
            </a:extLst>
          </p:cNvPr>
          <p:cNvSpPr txBox="1"/>
          <p:nvPr/>
        </p:nvSpPr>
        <p:spPr>
          <a:xfrm>
            <a:off x="1300163" y="6641995"/>
            <a:ext cx="13144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Foto: ECDC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F817C61-2BE5-C504-D935-29DD54924D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48984" y="5114985"/>
            <a:ext cx="1743015" cy="1743015"/>
          </a:xfrm>
          <a:prstGeom prst="rect">
            <a:avLst/>
          </a:prstGeom>
        </p:spPr>
      </p:pic>
      <p:pic>
        <p:nvPicPr>
          <p:cNvPr id="3" name="Bilde 2">
            <a:extLst>
              <a:ext uri="{FF2B5EF4-FFF2-40B4-BE49-F238E27FC236}">
                <a16:creationId xmlns:a16="http://schemas.microsoft.com/office/drawing/2014/main" id="{305AB48B-499C-51C0-6CC8-E30691495E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471" y="4222098"/>
            <a:ext cx="3196676" cy="2402820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71468235"/>
      </p:ext>
    </p:extLst>
  </p:cSld>
  <p:clrMapOvr>
    <a:masterClrMapping/>
  </p:clrMapOvr>
</p:sld>
</file>

<file path=ppt/theme/theme1.xml><?xml version="1.0" encoding="utf-8"?>
<a:theme xmlns:a="http://schemas.openxmlformats.org/drawingml/2006/main" name="KA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C31A7AEE8B5D24C91D75EC8AB567F83" ma:contentTypeVersion="15" ma:contentTypeDescription="Opprett et nytt dokument." ma:contentTypeScope="" ma:versionID="1d8ee1ed4d15055589ba336e9c5901c3">
  <xsd:schema xmlns:xsd="http://www.w3.org/2001/XMLSchema" xmlns:xs="http://www.w3.org/2001/XMLSchema" xmlns:p="http://schemas.microsoft.com/office/2006/metadata/properties" xmlns:ns2="16c4fccd-ad23-45e4-b5f7-542f4ebe0ef2" xmlns:ns3="c3443be9-b74f-46dd-abdf-16706e8a254f" targetNamespace="http://schemas.microsoft.com/office/2006/metadata/properties" ma:root="true" ma:fieldsID="5125383abd2fc86c47ef62c876a42f23" ns2:_="" ns3:_="">
    <xsd:import namespace="16c4fccd-ad23-45e4-b5f7-542f4ebe0ef2"/>
    <xsd:import namespace="c3443be9-b74f-46dd-abdf-16706e8a25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4fccd-ad23-45e4-b5f7-542f4ebe0e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Bildemerkelapper" ma:readOnly="false" ma:fieldId="{5cf76f15-5ced-4ddc-b409-7134ff3c332f}" ma:taxonomyMulti="true" ma:sspId="36a61b50-ac2f-48d5-8ac7-e75171fb658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43be9-b74f-46dd-abdf-16706e8a254f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08d87da3-7125-4b85-ac33-363c28f3fa90}" ma:internalName="TaxCatchAll" ma:showField="CatchAllData" ma:web="c3443be9-b74f-46dd-abdf-16706e8a25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3443be9-b74f-46dd-abdf-16706e8a254f" xsi:nil="true"/>
    <lcf76f155ced4ddcb4097134ff3c332f xmlns="16c4fccd-ad23-45e4-b5f7-542f4ebe0ef2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C6668A2-8E71-44E9-AA92-A9325C6D7C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6c4fccd-ad23-45e4-b5f7-542f4ebe0ef2"/>
    <ds:schemaRef ds:uri="c3443be9-b74f-46dd-abdf-16706e8a25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CEBD301-D889-4D31-BA34-43FF0E1AB60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DC54DF-C31A-47C6-AD83-D25B067092EC}">
  <ds:schemaRefs>
    <ds:schemaRef ds:uri="http://schemas.microsoft.com/office/2006/metadata/properties"/>
    <ds:schemaRef ds:uri="http://schemas.microsoft.com/office/infopath/2007/PartnerControls"/>
    <ds:schemaRef ds:uri="c3443be9-b74f-46dd-abdf-16706e8a254f"/>
    <ds:schemaRef ds:uri="16c4fccd-ad23-45e4-b5f7-542f4ebe0ef2"/>
  </ds:schemaRefs>
</ds:datastoreItem>
</file>

<file path=docMetadata/LabelInfo.xml><?xml version="1.0" encoding="utf-8"?>
<clbl:labelList xmlns:clbl="http://schemas.microsoft.com/office/2020/mipLabelMetadata">
  <clbl:label id="{0c3ffc1c-ef00-4620-9c2f-7d9c1597774b}" enabled="1" method="Standard" siteId="{bdcbe535-f3cf-49f5-8a6a-fb6d98dc783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55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KAS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Skodvin, Brita</dc:creator>
  <cp:lastModifiedBy>Skodvin, Brita</cp:lastModifiedBy>
  <cp:revision>5</cp:revision>
  <dcterms:created xsi:type="dcterms:W3CDTF">2026-06-30T07:45:13Z</dcterms:created>
  <dcterms:modified xsi:type="dcterms:W3CDTF">2026-08-18T10:32:10Z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0x0101007C31A7AEE8B5D24C91D75EC8AB567F83</vt:lpwstr>
  </property>
  <property fmtid="{D5CDD505-2E9C-101B-9397-08002B2CF9AE}" pid="3" name="ClassificationContentMarkingFooterLocations">
    <vt:lpwstr>Office-tema:8</vt:lpwstr>
  </property>
  <property fmtid="{D5CDD505-2E9C-101B-9397-08002B2CF9AE}" pid="4" name="ClassificationContentMarkingFooterText">
    <vt:lpwstr>Følsomhet Intern (gul)</vt:lpwstr>
  </property>
  <property fmtid="{D5CDD505-2E9C-101B-9397-08002B2CF9AE}" pid="5" name="MediaServiceImageTags">
    <vt:lpwstr/>
  </property>
</Properties>
</file>