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6" r:id="rId5"/>
    <p:sldId id="518" r:id="rId6"/>
    <p:sldId id="527" r:id="rId7"/>
    <p:sldId id="497" r:id="rId8"/>
    <p:sldId id="528" r:id="rId9"/>
    <p:sldId id="496" r:id="rId10"/>
    <p:sldId id="531" r:id="rId11"/>
    <p:sldId id="899" r:id="rId12"/>
    <p:sldId id="900" r:id="rId13"/>
    <p:sldId id="503" r:id="rId14"/>
    <p:sldId id="504" r:id="rId15"/>
    <p:sldId id="500" r:id="rId16"/>
    <p:sldId id="529" r:id="rId17"/>
    <p:sldId id="519" r:id="rId18"/>
    <p:sldId id="501" r:id="rId19"/>
    <p:sldId id="901" r:id="rId20"/>
    <p:sldId id="902" r:id="rId21"/>
    <p:sldId id="903" r:id="rId22"/>
    <p:sldId id="904" r:id="rId23"/>
    <p:sldId id="905" r:id="rId24"/>
    <p:sldId id="906" r:id="rId25"/>
    <p:sldId id="907" r:id="rId26"/>
    <p:sldId id="459" r:id="rId27"/>
    <p:sldId id="464" r:id="rId28"/>
    <p:sldId id="446" r:id="rId29"/>
    <p:sldId id="394" r:id="rId30"/>
    <p:sldId id="276" r:id="rId31"/>
    <p:sldId id="257" r:id="rId32"/>
    <p:sldId id="259" r:id="rId33"/>
    <p:sldId id="264" r:id="rId34"/>
    <p:sldId id="271" r:id="rId35"/>
    <p:sldId id="268" r:id="rId36"/>
    <p:sldId id="520" r:id="rId37"/>
    <p:sldId id="524" r:id="rId38"/>
    <p:sldId id="274" r:id="rId39"/>
  </p:sldIdLst>
  <p:sldSz cx="12192000" cy="6858000"/>
  <p:notesSz cx="6794500" cy="99314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9E6"/>
    <a:srgbClr val="9BEBE1"/>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79784-7C55-49CF-904D-3105A56B2C67}" v="1" dt="2025-06-04T07:15:59.08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67994" autoAdjust="0"/>
  </p:normalViewPr>
  <p:slideViewPr>
    <p:cSldViewPr snapToGrid="0">
      <p:cViewPr varScale="1">
        <p:scale>
          <a:sx n="56" d="100"/>
          <a:sy n="56" d="100"/>
        </p:scale>
        <p:origin x="1238" y="4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8295"/>
          </a:xfrm>
          <a:prstGeom prst="rect">
            <a:avLst/>
          </a:prstGeom>
        </p:spPr>
        <p:txBody>
          <a:bodyPr vert="horz" lIns="91303" tIns="45651" rIns="91303" bIns="45651" rtlCol="0"/>
          <a:lstStyle>
            <a:lvl1pPr algn="r">
              <a:defRPr sz="1200"/>
            </a:lvl1pPr>
          </a:lstStyle>
          <a:p>
            <a:fld id="{D279C0CF-4243-4B91-B1E1-AE307A721085}" type="datetimeFigureOut">
              <a:rPr lang="nb-NO" smtClean="0"/>
              <a:t>04.06.2025</a:t>
            </a:fld>
            <a:endParaRPr lang="nb-NO"/>
          </a:p>
        </p:txBody>
      </p:sp>
      <p:sp>
        <p:nvSpPr>
          <p:cNvPr id="4" name="Plassholder for bunntekst 3"/>
          <p:cNvSpPr>
            <a:spLocks noGrp="1"/>
          </p:cNvSpPr>
          <p:nvPr>
            <p:ph type="ftr" sz="quarter" idx="2"/>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33108"/>
            <a:ext cx="2944283" cy="498294"/>
          </a:xfrm>
          <a:prstGeom prst="rect">
            <a:avLst/>
          </a:prstGeom>
        </p:spPr>
        <p:txBody>
          <a:bodyPr vert="horz" lIns="91303" tIns="45651" rIns="91303" bIns="45651" rtlCol="0" anchor="b"/>
          <a:lstStyle>
            <a:lvl1pPr algn="r">
              <a:defRPr sz="1200"/>
            </a:lvl1pPr>
          </a:lstStyle>
          <a:p>
            <a:fld id="{B970B537-066A-48B8-BA6B-1A2F57014040}" type="slidenum">
              <a:rPr lang="nb-NO" smtClean="0"/>
              <a:t>‹#›</a:t>
            </a:fld>
            <a:endParaRPr lang="nb-NO"/>
          </a:p>
        </p:txBody>
      </p:sp>
    </p:spTree>
    <p:extLst>
      <p:ext uri="{BB962C8B-B14F-4D97-AF65-F5344CB8AC3E}">
        <p14:creationId xmlns:p14="http://schemas.microsoft.com/office/powerpoint/2010/main" val="2792425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303" tIns="45651" rIns="91303" bIns="45651" rtlCol="0"/>
          <a:lstStyle>
            <a:lvl1pPr algn="r">
              <a:defRPr sz="1200"/>
            </a:lvl1pPr>
          </a:lstStyle>
          <a:p>
            <a:fld id="{AFEEBC5B-04F3-4C11-9453-AD70019F1296}" type="datetimeFigureOut">
              <a:rPr lang="nb-NO" smtClean="0"/>
              <a:t>04.06.2025</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450" y="4779487"/>
            <a:ext cx="5435600" cy="3910488"/>
          </a:xfrm>
          <a:prstGeom prst="rect">
            <a:avLst/>
          </a:prstGeom>
        </p:spPr>
        <p:txBody>
          <a:bodyPr vert="horz" lIns="91303" tIns="45651" rIns="91303" bIns="45651"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8"/>
            <a:ext cx="2944283" cy="498294"/>
          </a:xfrm>
          <a:prstGeom prst="rect">
            <a:avLst/>
          </a:prstGeom>
        </p:spPr>
        <p:txBody>
          <a:bodyPr vert="horz" lIns="91303" tIns="45651" rIns="91303" bIns="45651"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209014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viktigste forebyggende tiltakene er basale smittevernrutiner. På </a:t>
            </a:r>
            <a:r>
              <a:rPr lang="nb-NO" baseline="0" dirty="0"/>
              <a:t>80 tallet knyttet til HIV epidemien ble det et økende fokus på at helsepersonell måtte sikre seg mot smitte – ikke bare blodsmitte men også at man ikke kunne se hvem som kunne være smitteførende eller ikke.</a:t>
            </a:r>
          </a:p>
          <a:p>
            <a:r>
              <a:rPr lang="nb-NO" baseline="0" dirty="0"/>
              <a:t>Basale smittevernrutiner er grunnpilaren i alt smittevern. Om disse etterleves korrekt, vil smittespredningen av resistente og ikke resistente mikroorganismer reduseres.</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10</a:t>
            </a:fld>
            <a:endParaRPr lang="nb-NO"/>
          </a:p>
        </p:txBody>
      </p:sp>
    </p:spTree>
    <p:extLst>
      <p:ext uri="{BB962C8B-B14F-4D97-AF65-F5344CB8AC3E}">
        <p14:creationId xmlns:p14="http://schemas.microsoft.com/office/powerpoint/2010/main" val="362600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Basale smittevernrutiner omfatter alle tiltak som skjer i pasientkontakt og rundt pasienten for å forebygge infeksjoner og smitteoverføring.</a:t>
            </a:r>
            <a:br>
              <a:rPr lang="nb-NO" dirty="0"/>
            </a:br>
            <a:r>
              <a:rPr lang="nb-NO" dirty="0"/>
              <a:t>Når basale smittevernrutiner anvendes hos alle pasienter skal det ikke skjer noe smitteoverføring mellom pasienter og personale og omvendt. </a:t>
            </a:r>
          </a:p>
          <a:p>
            <a:pPr algn="l" rtl="0" fontAlgn="base">
              <a:buFont typeface="Arial" panose="020B0604020202020204" pitchFamily="34" charset="0"/>
              <a:buNone/>
            </a:pPr>
            <a:r>
              <a:rPr lang="nb-NO" sz="1200" b="0" i="0" u="none" strike="noStrike" dirty="0">
                <a:solidFill>
                  <a:srgbClr val="545757"/>
                </a:solidFill>
                <a:effectLst/>
                <a:latin typeface="Corbel" panose="020B0503020204020204" pitchFamily="34" charset="0"/>
              </a:rPr>
              <a:t>Hvilke type tiltak velger man avhenger av risikovurdering - type situasjon og graden av forventet eksponering for smittestoffer.</a:t>
            </a:r>
            <a:r>
              <a:rPr lang="en-US" sz="1200" b="0" i="0" dirty="0">
                <a:solidFill>
                  <a:srgbClr val="545757"/>
                </a:solidFill>
                <a:effectLst/>
                <a:latin typeface="Corbel" panose="020B0503020204020204" pitchFamily="34" charset="0"/>
              </a:rPr>
              <a:t>​</a:t>
            </a:r>
            <a:endParaRPr lang="en-US" b="0" i="0" dirty="0">
              <a:solidFill>
                <a:srgbClr val="3C3E3E"/>
              </a:solidFill>
              <a:effectLst/>
              <a:latin typeface="Arial" panose="020B0604020202020204" pitchFamily="34" charset="0"/>
            </a:endParaRPr>
          </a:p>
          <a:p>
            <a:pPr algn="l" rtl="0" fontAlgn="base">
              <a:buFont typeface="Arial" panose="020B0604020202020204" pitchFamily="34" charset="0"/>
              <a:buNone/>
            </a:pPr>
            <a:r>
              <a:rPr lang="nb-NO" sz="1200" b="0" i="0" u="none" strike="noStrike" dirty="0">
                <a:solidFill>
                  <a:srgbClr val="545757"/>
                </a:solidFill>
                <a:effectLst/>
                <a:latin typeface="Corbel" panose="020B0503020204020204" pitchFamily="34" charset="0"/>
              </a:rPr>
              <a:t>Ved kjent infeksjon med enkelte smittestoffer bør basale rutiner suppleres med ekstra tiltak.</a:t>
            </a:r>
            <a:r>
              <a:rPr lang="en-US" sz="1200" b="0" i="0" dirty="0">
                <a:solidFill>
                  <a:srgbClr val="545757"/>
                </a:solidFill>
                <a:effectLst/>
                <a:latin typeface="Corbel" panose="020B0503020204020204" pitchFamily="34" charset="0"/>
              </a:rPr>
              <a:t>​</a:t>
            </a:r>
            <a:endParaRPr lang="en-US" b="0" i="0" dirty="0">
              <a:solidFill>
                <a:srgbClr val="3C3E3E"/>
              </a:solidFill>
              <a:effectLst/>
              <a:latin typeface="Arial" panose="020B0604020202020204" pitchFamily="34" charset="0"/>
            </a:endParaRPr>
          </a:p>
          <a:p>
            <a:endParaRPr lang="nb-NO" dirty="0"/>
          </a:p>
          <a:p>
            <a:r>
              <a:rPr lang="nb-NO" baseline="0" dirty="0"/>
              <a:t> </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364644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viktigste og mest effektive og enkle tiltak i smittevern er håndhygiene. Her vises de 4 anledninger når helsepersonell </a:t>
            </a:r>
            <a:r>
              <a:rPr lang="nb-NO" b="1" dirty="0"/>
              <a:t>alltid</a:t>
            </a:r>
            <a:r>
              <a:rPr lang="nb-NO" dirty="0"/>
              <a:t> skal gjennomføre håndhygiene.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31965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Håndhygiene er ikke bare knyttet til pleie av pasienter men bør også gjennomføres…</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7676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0000"/>
              </a:lnSpc>
            </a:pPr>
            <a:r>
              <a:rPr lang="nb-NO" dirty="0"/>
              <a:t>Å</a:t>
            </a:r>
            <a:r>
              <a:rPr lang="nb-NO" baseline="0" dirty="0"/>
              <a:t> utføre effektive håndhygiene tar 40-60 sekunder (vil fjerne 99,9% av </a:t>
            </a:r>
            <a:r>
              <a:rPr lang="nb-NO" baseline="0" dirty="0" err="1"/>
              <a:t>transient</a:t>
            </a:r>
            <a:r>
              <a:rPr lang="nb-NO" baseline="0" dirty="0"/>
              <a:t> flora). I helseinstitusjoner er hånddesinfeksjon anbefalt så lenge man ikke har synlig forurensete hender. Det tar kortere tid og man er ikke bunnet til en vask for å gjennomføre håndhygiene. </a:t>
            </a:r>
            <a:endParaRPr lang="nb-NO" sz="1200" dirty="0"/>
          </a:p>
          <a:p>
            <a:pPr>
              <a:lnSpc>
                <a:spcPct val="100000"/>
              </a:lnSpc>
            </a:pPr>
            <a:r>
              <a:rPr lang="nb-NO" sz="1200" dirty="0"/>
              <a:t>Riktig mengde av hånddesinfeksjonsmiddel er avgjørende (ikke skum). Ved håndvask, benytt lunkent vann og tilstrekkelig mengde mild flytende såpe, klapptørk hendene med engangs papirhåndklær. Anbefalt i situasjoner hvor hendende er tilsølt og ved utvalgte type organismer.</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292213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betydelige tiltak for å øke oppmerksomheten rundt viktigheten av håndhygiene (informasjon/kampanjer) har det lykkes å øke etterlevelsen til </a:t>
            </a:r>
            <a:r>
              <a:rPr lang="nb-NO" dirty="0" err="1"/>
              <a:t>ca</a:t>
            </a:r>
            <a:r>
              <a:rPr lang="nb-NO" dirty="0"/>
              <a:t> 70%, men raskt etter at tiltakene reduseres går det tilbake til </a:t>
            </a:r>
            <a:r>
              <a:rPr lang="nb-NO" dirty="0" err="1"/>
              <a:t>ca</a:t>
            </a:r>
            <a:r>
              <a:rPr lang="nb-NO" dirty="0"/>
              <a:t> 40% igjen. </a:t>
            </a:r>
          </a:p>
          <a:p>
            <a:r>
              <a:rPr lang="nb-NO" dirty="0"/>
              <a:t>En ny måte å kartlegge etterlevelse er NOST som er nå brukt i de fleste sykehus og skal også etter handlingsplanen innføres på sykehjem .</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15</a:t>
            </a:fld>
            <a:endParaRPr lang="nb-NO"/>
          </a:p>
        </p:txBody>
      </p:sp>
    </p:spTree>
    <p:extLst>
      <p:ext uri="{BB962C8B-B14F-4D97-AF65-F5344CB8AC3E}">
        <p14:creationId xmlns:p14="http://schemas.microsoft.com/office/powerpoint/2010/main" val="296175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dirty="0">
                <a:solidFill>
                  <a:srgbClr val="000000"/>
                </a:solidFill>
                <a:effectLst/>
                <a:latin typeface="Brandon Regular"/>
              </a:rPr>
              <a:t>Personlig beskyttelsesutstyr (PBU) er et viktig smitteforebyggende tiltak i helse- og omsorgstjenesten.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Hansker</a:t>
            </a:r>
            <a:r>
              <a:rPr lang="nb-NO" sz="1200" dirty="0">
                <a:latin typeface="Corbel"/>
              </a:rPr>
              <a:t> – ingen absolutt barriere, skal være rene, anbefalt til en konkret prosedyre ved kontakt med kroppsvæsker, slimhinner, forurensede gjenstander, skiftes mellom urent og rent oppgave hos samme beboer, kastes etter bruk, oppbevaring, sår eller eksem på hendene (sår tildekkes)),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Munnbind</a:t>
            </a:r>
            <a:r>
              <a:rPr lang="nb-NO" sz="1200" dirty="0">
                <a:latin typeface="Corbel"/>
              </a:rPr>
              <a:t> anbefales ved kontakt med pasienter med luftveissymptomer, ved prosedyrer hvor det kan oppstå sprut av kroppsvæsker eller kjemikalier, engangsbruk. Munnbind anbefales også i noen tilfeller for personer med luftveissymptomer, for å hindre smitte til omgivelsene (kildekontroll). Eksempelvis for helsepersonell lette, nyoppståtte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latin typeface="Corbel"/>
              </a:rPr>
              <a:t>Øyebeskyttelse</a:t>
            </a:r>
            <a:r>
              <a:rPr lang="nb-NO" sz="1200" dirty="0">
                <a:latin typeface="Corbel"/>
              </a:rPr>
              <a:t> anbefales ved fare for sprut (kjemikalier eller væske) for å beskytte slimhinnene i øynene, inkludert beboerne med luftveissymptomer.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Corbel"/>
              </a:rPr>
              <a:t>Frakk – for å beskytte arbeidstøy</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320147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t>Målet  med PBU er å begrense risikoen for overføring av potensielle sykdomsfremkallende mikroorganismer til seg selv, andre ansatte, pasienter og miljøet. </a:t>
            </a:r>
            <a:r>
              <a:rPr lang="nb-NO" dirty="0"/>
              <a:t>Benyttes primært som en beskyttelse for ansatte i situasjoner hvor det er økt risiko for å komme i kontakt med smittestoff, enten via kroppsvæsker eller forurensede gjenstander/væsker. Beslutningen om å bruke PBU må være basert på en risikovurdering i den enkelte interaksjon med pasient/pasientomgivelser eller helsetjenestemiljøet. Riktig bruk av PBU inkluderer også riktig avkledning og avfallshåndtering av forurenset utstyr. </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125594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Hansker skal beskytte personell i helsetjenesten ved eksponering for smittestoff fra kroppsvæsker eller annet infeksiøst materiale, og ved kontakt med skadelige medikamenter eller kjemikalier. </a:t>
            </a:r>
          </a:p>
          <a:p>
            <a:r>
              <a:rPr lang="nb-NO" dirty="0"/>
              <a:t>Hansker er anbefalt i situasjoner hvor det er økt risiko for forurensing av hendene, som et supplement til håndhygiene. </a:t>
            </a:r>
          </a:p>
          <a:p>
            <a:r>
              <a:rPr lang="nb-NO" dirty="0"/>
              <a:t>Hansker skal altså ikke benyttes som en erstatning for håndhygiene, men som et ekstra tiltak for å redusere mengden smittestoff/kjemikalier på hendene.</a:t>
            </a:r>
          </a:p>
        </p:txBody>
      </p:sp>
      <p:sp>
        <p:nvSpPr>
          <p:cNvPr id="4" name="Plassholder for lysbildenummer 3"/>
          <p:cNvSpPr>
            <a:spLocks noGrp="1"/>
          </p:cNvSpPr>
          <p:nvPr>
            <p:ph type="sldNum" sz="quarter" idx="5"/>
          </p:nvPr>
        </p:nvSpPr>
        <p:spPr/>
        <p:txBody>
          <a:bodyPr/>
          <a:lstStyle/>
          <a:p>
            <a:fld id="{E28AD8F3-0350-44BA-933B-98872F5805AB}" type="slidenum">
              <a:rPr lang="nb-NO" smtClean="0"/>
              <a:t>18</a:t>
            </a:fld>
            <a:endParaRPr lang="nb-NO"/>
          </a:p>
        </p:txBody>
      </p:sp>
    </p:spTree>
    <p:extLst>
      <p:ext uri="{BB962C8B-B14F-4D97-AF65-F5344CB8AC3E}">
        <p14:creationId xmlns:p14="http://schemas.microsoft.com/office/powerpoint/2010/main" val="49808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Rekkefølge for å ta på og av beskyttelsesutstyr.</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58755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3070322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t>Et eksempel på viktighet av smittevern for å forebygge helsetjenesteassosierte infeksjoner og spredning av </a:t>
            </a:r>
            <a:r>
              <a:rPr lang="nb-NO" sz="1200" dirty="0" err="1"/>
              <a:t>antibiotikaresistens</a:t>
            </a:r>
            <a:r>
              <a:rPr lang="nb-NO" sz="1200" dirty="0"/>
              <a:t> </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191173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23</a:t>
            </a:fld>
            <a:endParaRPr lang="nb-NO"/>
          </a:p>
        </p:txBody>
      </p:sp>
    </p:spTree>
    <p:extLst>
      <p:ext uri="{BB962C8B-B14F-4D97-AF65-F5344CB8AC3E}">
        <p14:creationId xmlns:p14="http://schemas.microsoft.com/office/powerpoint/2010/main" val="65268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burde gjennomføres en risikovurdering for </a:t>
            </a:r>
            <a:r>
              <a:rPr lang="nb-NO" dirty="0" err="1"/>
              <a:t>antibiotikaresistens</a:t>
            </a:r>
            <a:r>
              <a:rPr lang="nb-NO" dirty="0"/>
              <a:t> med alle pasienter før innleggelse.</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Tree>
    <p:extLst>
      <p:ext uri="{BB962C8B-B14F-4D97-AF65-F5344CB8AC3E}">
        <p14:creationId xmlns:p14="http://schemas.microsoft.com/office/powerpoint/2010/main" val="402163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Viktig budskap!</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25</a:t>
            </a:fld>
            <a:endParaRPr lang="nb-NO"/>
          </a:p>
        </p:txBody>
      </p:sp>
    </p:spTree>
    <p:extLst>
      <p:ext uri="{BB962C8B-B14F-4D97-AF65-F5344CB8AC3E}">
        <p14:creationId xmlns:p14="http://schemas.microsoft.com/office/powerpoint/2010/main" val="194869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oppført de forskjellige screeningslokalisasjoner for personer som er overført fra sykehus i utlandet.</a:t>
            </a:r>
          </a:p>
        </p:txBody>
      </p:sp>
      <p:sp>
        <p:nvSpPr>
          <p:cNvPr id="4" name="Plassholder for lysbildenummer 3"/>
          <p:cNvSpPr>
            <a:spLocks noGrp="1"/>
          </p:cNvSpPr>
          <p:nvPr>
            <p:ph type="sldNum" sz="quarter" idx="5"/>
          </p:nvPr>
        </p:nvSpPr>
        <p:spPr/>
        <p:txBody>
          <a:bodyPr/>
          <a:lstStyle/>
          <a:p>
            <a:fld id="{E28AD8F3-0350-44BA-933B-98872F5805AB}" type="slidenum">
              <a:rPr lang="nb-NO" smtClean="0"/>
              <a:t>26</a:t>
            </a:fld>
            <a:endParaRPr lang="nb-NO"/>
          </a:p>
        </p:txBody>
      </p:sp>
    </p:spTree>
    <p:extLst>
      <p:ext uri="{BB962C8B-B14F-4D97-AF65-F5344CB8AC3E}">
        <p14:creationId xmlns:p14="http://schemas.microsoft.com/office/powerpoint/2010/main" val="2028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Diskutere hvorfor det kan være ulike anbefalinger avhengig</a:t>
            </a:r>
            <a:r>
              <a:rPr lang="nb-NO" baseline="0" dirty="0"/>
              <a:t> av tjenestenivå? Hva tror dere kan være årsaken til dette?</a:t>
            </a: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135333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Anbefales:</a:t>
            </a:r>
          </a:p>
          <a:p>
            <a:pPr marL="171450" indent="-171450">
              <a:buFont typeface="Arial" panose="020B0604020202020204" pitchFamily="34" charset="0"/>
              <a:buChar char="•"/>
            </a:pPr>
            <a:r>
              <a:rPr lang="nb-NO" dirty="0"/>
              <a:t>Alle pasienter som har vært innlagt i en institusjon utenfor Norden skal screenes for MRSA, ESBL, VRE</a:t>
            </a:r>
            <a:r>
              <a:rPr lang="nb-NO" i="1" dirty="0"/>
              <a:t>.</a:t>
            </a:r>
          </a:p>
          <a:p>
            <a:pPr marL="171450" indent="-171450">
              <a:buFont typeface="Arial" panose="020B0604020202020204" pitchFamily="34" charset="0"/>
              <a:buChar char="•"/>
            </a:pPr>
            <a:r>
              <a:rPr lang="nb-NO" dirty="0"/>
              <a:t>Basale smittevernrutiner – ved risiko for MRSA med munnbind</a:t>
            </a:r>
          </a:p>
          <a:p>
            <a:pPr marL="171450" indent="-171450">
              <a:buFont typeface="Arial" panose="020B0604020202020204" pitchFamily="34" charset="0"/>
              <a:buChar char="•"/>
            </a:pPr>
            <a:r>
              <a:rPr lang="nb-NO" dirty="0"/>
              <a:t>Enerom med eget bad og toalett ev. kontaktsmitteregimet (kortvarig) og riktig håndtering av tøy</a:t>
            </a:r>
          </a:p>
          <a:p>
            <a:pPr marL="171450" indent="-171450">
              <a:buFont typeface="Arial" panose="020B0604020202020204" pitchFamily="34" charset="0"/>
              <a:buChar char="•"/>
            </a:pPr>
            <a:r>
              <a:rPr lang="nb-NO" dirty="0"/>
              <a:t>Forsterkete </a:t>
            </a:r>
            <a:r>
              <a:rPr lang="nb-NO" dirty="0" err="1"/>
              <a:t>renholdsprosedyrer</a:t>
            </a:r>
            <a:r>
              <a:rPr lang="nb-NO" dirty="0"/>
              <a:t>, synlig rene klær og beboeren skal gjennomføre håndhygiene før han forlater rommet sitt. Hvis beboeren har sår skal bandasjene være tørt før han forlater rommet. Ellers kan han fritt bevege seg i fellesarealer.</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28</a:t>
            </a:fld>
            <a:endParaRPr lang="nb-NO"/>
          </a:p>
        </p:txBody>
      </p:sp>
    </p:spTree>
    <p:extLst>
      <p:ext uri="{BB962C8B-B14F-4D97-AF65-F5344CB8AC3E}">
        <p14:creationId xmlns:p14="http://schemas.microsoft.com/office/powerpoint/2010/main" val="29555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Anbefales</a:t>
            </a:r>
          </a:p>
          <a:p>
            <a:pPr marL="171450" indent="-171450">
              <a:buFont typeface="Arial" panose="020B0604020202020204" pitchFamily="34" charset="0"/>
              <a:buChar char="•"/>
            </a:pPr>
            <a:r>
              <a:rPr lang="nb-NO" dirty="0"/>
              <a:t>Sykehuset informeres at det kommer en pasient som var innlagt på et sykehjem i utlandet.</a:t>
            </a:r>
          </a:p>
          <a:p>
            <a:pPr marL="171450" indent="-171450">
              <a:buFont typeface="Arial" panose="020B0604020202020204" pitchFamily="34" charset="0"/>
              <a:buChar char="•"/>
            </a:pPr>
            <a:r>
              <a:rPr lang="nb-NO" dirty="0"/>
              <a:t>Pasienten blir isolert i kontaktsmitteisolering, munnbind brukes ved sårstell, stell og sengereing.</a:t>
            </a:r>
          </a:p>
          <a:p>
            <a:pPr marL="171450" indent="-171450">
              <a:buFont typeface="Arial" panose="020B0604020202020204" pitchFamily="34" charset="0"/>
              <a:buChar char="•"/>
            </a:pPr>
            <a:r>
              <a:rPr lang="nb-NO" dirty="0"/>
              <a:t>Man har mulighet til isolering da man har isoleringsrom på sykehus, og oppholdet er oftere av kortere varighet.</a:t>
            </a:r>
          </a:p>
          <a:p>
            <a:pPr marL="171450" indent="-171450">
              <a:buFont typeface="Arial" panose="020B0604020202020204" pitchFamily="34" charset="0"/>
              <a:buChar char="•"/>
            </a:pPr>
            <a:r>
              <a:rPr lang="nb-NO" dirty="0"/>
              <a:t>Pasienten må gi samtykke til isolering, på sykehjem blir hans rom ansett som hans bolig, derfor skal ingen på sykehjem isoleres i lengre tid.</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29</a:t>
            </a:fld>
            <a:endParaRPr lang="nb-NO"/>
          </a:p>
        </p:txBody>
      </p:sp>
    </p:spTree>
    <p:extLst>
      <p:ext uri="{BB962C8B-B14F-4D97-AF65-F5344CB8AC3E}">
        <p14:creationId xmlns:p14="http://schemas.microsoft.com/office/powerpoint/2010/main" val="3191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Viktig:</a:t>
            </a:r>
          </a:p>
          <a:p>
            <a:pPr marL="171450" indent="-171450">
              <a:buFont typeface="Arial" panose="020B0604020202020204" pitchFamily="34" charset="0"/>
              <a:buChar char="•"/>
            </a:pPr>
            <a:r>
              <a:rPr lang="nb-NO" dirty="0"/>
              <a:t>Poliklinikk bør tilrettelegge for å ta imot en MRSA positiv pasient. Alle pasienter har rett til nødvendig behandling uansett smittestatus. Sanering er frivillig dvs. pasienten må gi samtykke til sanering.</a:t>
            </a:r>
          </a:p>
          <a:p>
            <a:pPr marL="171450" indent="-171450">
              <a:buFont typeface="Arial" panose="020B0604020202020204" pitchFamily="34" charset="0"/>
              <a:buChar char="•"/>
            </a:pPr>
            <a:r>
              <a:rPr lang="nb-NO" dirty="0"/>
              <a:t>Hvis pasienten ønsker seg å bli sanert må også hele husstanden screenes og de som er MRSA bærere saneres samtidig med pasienten.</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30</a:t>
            </a:fld>
            <a:endParaRPr lang="nb-NO"/>
          </a:p>
        </p:txBody>
      </p:sp>
    </p:spTree>
    <p:extLst>
      <p:ext uri="{BB962C8B-B14F-4D97-AF65-F5344CB8AC3E}">
        <p14:creationId xmlns:p14="http://schemas.microsoft.com/office/powerpoint/2010/main" val="292828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ingen arbeidsrestriksjoner eller tiltak for ESBL, men helsepersonell bør gjøres oppmerksom på å være nøye med håndhygiene spesielt etter toalettbesøk. Se smittevernveileder og ESBL anbefalinger for helseinstitusjoner FHI. </a:t>
            </a:r>
          </a:p>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31</a:t>
            </a:fld>
            <a:endParaRPr lang="nb-NO"/>
          </a:p>
        </p:txBody>
      </p:sp>
    </p:spTree>
    <p:extLst>
      <p:ext uri="{BB962C8B-B14F-4D97-AF65-F5344CB8AC3E}">
        <p14:creationId xmlns:p14="http://schemas.microsoft.com/office/powerpoint/2010/main" val="264606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Smittevern er ikke noe nytt og er tett knyttet med hygiene. Allerede grekernes mytologi treffer vi på </a:t>
            </a:r>
            <a:r>
              <a:rPr lang="nb-NO" sz="1200" dirty="0" err="1"/>
              <a:t>Hygieia</a:t>
            </a:r>
            <a:r>
              <a:rPr lang="nb-NO" sz="1200" dirty="0"/>
              <a:t>. </a:t>
            </a:r>
            <a:r>
              <a:rPr lang="nb-NO" sz="1200" dirty="0" err="1"/>
              <a:t>Hygieia</a:t>
            </a:r>
            <a:r>
              <a:rPr lang="nb-NO" sz="1200" dirty="0"/>
              <a:t> er den greske gudinnen for sunnhet og renslighet, og hun er ofte assosiert med forebygging av sykdom og god helse. Ordet “hygiene” kommer fra hennes navn som betyr på gresk “sunnhet”. Hvorfor er det viktig med hygiene?</a:t>
            </a:r>
            <a:br>
              <a:rPr lang="nb-NO" sz="1200" dirty="0"/>
            </a:br>
            <a:r>
              <a:rPr lang="nb-NO" sz="1200" dirty="0"/>
              <a:t>I løpet av en arbeidsdag kan man komme i kontakt med mange mennesker, utføre flere forskjellige typer oppgaver og bli utsatt for ulike mikroorganismer. Riktig hygiene hjelper oss med:…unngå å bli smittet selv - …</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3186933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Alle beboerne på avdelingen bør screenes.</a:t>
            </a:r>
          </a:p>
          <a:p>
            <a:pPr marL="171450" indent="-171450">
              <a:buFont typeface="Arial" panose="020B0604020202020204" pitchFamily="34" charset="0"/>
              <a:buChar char="•"/>
            </a:pPr>
            <a:r>
              <a:rPr lang="nb-NO" dirty="0"/>
              <a:t>De beboer som er VRE positiv bør ha enerom med eget bad og toalett og riktig håndtering av tøy.</a:t>
            </a:r>
          </a:p>
          <a:p>
            <a:pPr marL="171450" indent="-171450">
              <a:buFont typeface="Arial" panose="020B0604020202020204" pitchFamily="34" charset="0"/>
              <a:buChar char="•"/>
            </a:pPr>
            <a:r>
              <a:rPr lang="nb-NO" dirty="0"/>
              <a:t>Forsterkete </a:t>
            </a:r>
            <a:r>
              <a:rPr lang="nb-NO" dirty="0" err="1"/>
              <a:t>renholdsprosedyrer</a:t>
            </a:r>
            <a:r>
              <a:rPr lang="nb-NO" dirty="0"/>
              <a:t>, synlig rene klær og beboeren skal gjennomføre håndhygiene før han forlater rommet sitt. Er enerom ikke mulig bør det være et toalett og bad dedikert til de som er VRE positiv.</a:t>
            </a:r>
          </a:p>
          <a:p>
            <a:pPr marL="171450" indent="-171450">
              <a:buFont typeface="Arial" panose="020B0604020202020204" pitchFamily="34" charset="0"/>
              <a:buChar char="•"/>
            </a:pPr>
            <a:r>
              <a:rPr lang="nb-NO" dirty="0"/>
              <a:t>Melde et </a:t>
            </a:r>
            <a:r>
              <a:rPr lang="nb-NO" dirty="0" err="1"/>
              <a:t>sansynlig</a:t>
            </a:r>
            <a:r>
              <a:rPr lang="nb-NO" dirty="0"/>
              <a:t> utbrudd til kommunelegen, ev. Vesuv (se på det lokale IKP)</a:t>
            </a:r>
          </a:p>
        </p:txBody>
      </p:sp>
      <p:sp>
        <p:nvSpPr>
          <p:cNvPr id="4" name="Plassholder for lysbildenummer 3"/>
          <p:cNvSpPr>
            <a:spLocks noGrp="1"/>
          </p:cNvSpPr>
          <p:nvPr>
            <p:ph type="sldNum" sz="quarter" idx="5"/>
          </p:nvPr>
        </p:nvSpPr>
        <p:spPr/>
        <p:txBody>
          <a:bodyPr/>
          <a:lstStyle/>
          <a:p>
            <a:fld id="{E28AD8F3-0350-44BA-933B-98872F5805AB}" type="slidenum">
              <a:rPr lang="nb-NO" smtClean="0"/>
              <a:t>32</a:t>
            </a:fld>
            <a:endParaRPr lang="nb-NO"/>
          </a:p>
        </p:txBody>
      </p:sp>
    </p:spTree>
    <p:extLst>
      <p:ext uri="{BB962C8B-B14F-4D97-AF65-F5344CB8AC3E}">
        <p14:creationId xmlns:p14="http://schemas.microsoft.com/office/powerpoint/2010/main" val="3695954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34</a:t>
            </a:fld>
            <a:endParaRPr lang="nb-NO"/>
          </a:p>
        </p:txBody>
      </p:sp>
    </p:spTree>
    <p:extLst>
      <p:ext uri="{BB962C8B-B14F-4D97-AF65-F5344CB8AC3E}">
        <p14:creationId xmlns:p14="http://schemas.microsoft.com/office/powerpoint/2010/main" val="1680408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35</a:t>
            </a:fld>
            <a:endParaRPr lang="nb-NO"/>
          </a:p>
        </p:txBody>
      </p:sp>
    </p:spTree>
    <p:extLst>
      <p:ext uri="{BB962C8B-B14F-4D97-AF65-F5344CB8AC3E}">
        <p14:creationId xmlns:p14="http://schemas.microsoft.com/office/powerpoint/2010/main" val="372355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Smittevern i Norge er regulert gjennom flere lover og forskrifter. I smittevernloven er det beskrevet at helsepersonell skal motvirke at pasienter, ansatte eller andre blir påført infeksjoner. Forskriften om smittevern i helsetjenesten pålegger alle institusjoner som omfattes å ha en infeksjonskontrollprogram.</a:t>
            </a:r>
          </a:p>
          <a:p>
            <a:r>
              <a:rPr lang="nb-NO" dirty="0"/>
              <a:t>Infeksjonskontrollprogrammet omfatter både kravet i Helse og omsorgstjenesteloven om systematisk </a:t>
            </a:r>
            <a:r>
              <a:rPr lang="nb-NO" dirty="0" err="1"/>
              <a:t>kvalitetesforbedring</a:t>
            </a:r>
            <a:r>
              <a:rPr lang="nb-NO" dirty="0"/>
              <a:t> og pasientsikkerhet, og plikten om internkontroll i forskrift om ledelse og kvalitetsforbedring in helse og omsorgstjenesten.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421124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Infeksjonskontrollprogrammet er en av de viktigste verktøy i smittevern og er delt opp i to deler. Den skal inneholde på den ene siden infeksjonsforebygging som 1-4, og på den andre siden hvordan man gjennomføre infeksjonsovervåking 1 og 2. Hver helseinstitusjon er annerledes bygd opp derfor skal hver helseinstitusjon har en IKP tilrettelagt på den spesifikke helseinstitusjonen.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100372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Infeksjonskontrollprogrammet forebygge helsetjeneste assosierte infeksjoner med 30-50%.</a:t>
            </a:r>
          </a:p>
        </p:txBody>
      </p:sp>
      <p:sp>
        <p:nvSpPr>
          <p:cNvPr id="4" name="Plassholder for lysbildenummer 3"/>
          <p:cNvSpPr>
            <a:spLocks noGrp="1"/>
          </p:cNvSpPr>
          <p:nvPr>
            <p:ph type="sldNum" sz="quarter" idx="10"/>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227176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187321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kunne forebygge smitte må man vite hvordan smitte oppstår, dvs. forstår smittekjeden. Videre må man kjenne til basale smittevernrutiner, etterleve disse og være en faglig rolle modell på jobben.</a:t>
            </a:r>
          </a:p>
        </p:txBody>
      </p:sp>
      <p:sp>
        <p:nvSpPr>
          <p:cNvPr id="4" name="Plassholder for lysbildenummer 3"/>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98555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FFC000"/>
                </a:solidFill>
                <a:effectLst/>
                <a:uLnTx/>
                <a:uFillTx/>
                <a:latin typeface="Calibri" panose="020F0502020204030204"/>
                <a:ea typeface="+mn-ea"/>
                <a:cs typeface="+mn-cs"/>
              </a:rPr>
              <a:t>Det å forstå hvordan en infeksjon oppstår eller smitte kan overføres er viktig for å velge riktig forebyggende tiltak.</a:t>
            </a:r>
            <a:endPar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En infeksjon kan oppstå elle smitte kan overføres hvis det er flere ledd tilstede:</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Smittekilde: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Som regel en person som har klinisk infeksjonssykdom, eller er i inkubasjonsfasen, eller er bærer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Gjenstander/flater som berøres av pasient / personale kan være involvert ved indirekte kontaktsmitte, Flater som normalt ikke berøres er sjelden av betydning for smittespredning i sykehus</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Utgangsport/Inngangsport:</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  Alle kroppsåpninger, skadet hud</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Smittestoff: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Bakterie, virus, sopp</a:t>
            </a:r>
            <a:endPar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Smittemåte: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Direkte smitte, Indirekte smitte, Endogen smitte, Eksogen smitte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sng" strike="noStrike" kern="1200" cap="none" spc="0" normalizeH="0" baseline="0" noProof="0" dirty="0">
                <a:ln>
                  <a:noFill/>
                </a:ln>
                <a:solidFill>
                  <a:prstClr val="black"/>
                </a:solidFill>
                <a:effectLst/>
                <a:uLnTx/>
                <a:uFillTx/>
                <a:latin typeface="Calibri" panose="020F0502020204030204"/>
                <a:ea typeface="+mn-ea"/>
                <a:cs typeface="+mn-cs"/>
              </a:rPr>
              <a:t>Smittemottaker: </a:t>
            </a: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Det er en person/pasient som er mottakelig for infeksjoner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rPr>
              <a:t>Om å bryte smitteveier - Tenk over hva vi gjør, når og hvordan! – velg riktig tiltak</a:t>
            </a:r>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9</a:t>
            </a:fld>
            <a:endParaRPr lang="nb-NO"/>
          </a:p>
        </p:txBody>
      </p:sp>
    </p:spTree>
    <p:extLst>
      <p:ext uri="{BB962C8B-B14F-4D97-AF65-F5344CB8AC3E}">
        <p14:creationId xmlns:p14="http://schemas.microsoft.com/office/powerpoint/2010/main" val="237092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2177396"/>
            <a:ext cx="4652654"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1015459" y="3000723"/>
            <a:ext cx="4652654" cy="2781621"/>
          </a:xfrm>
          <a:prstGeom prst="rect">
            <a:avLst/>
          </a:prstGeom>
        </p:spPr>
        <p:txBody>
          <a:bodyPr lIns="0" tIns="0" rIns="0" bIns="0">
            <a:normAutofit/>
          </a:bodyPr>
          <a:lstStyle>
            <a:lvl1pPr>
              <a:defRPr sz="2200"/>
            </a:lvl1pPr>
          </a:lstStyle>
          <a:p>
            <a:pPr lvl="0"/>
            <a:r>
              <a:rPr lang="nb-NO"/>
              <a:t>Klikk for å redigere tekststiler i malen</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5460" y="1825625"/>
            <a:ext cx="5004341" cy="4152957"/>
          </a:xfrm>
        </p:spPr>
        <p:txBody>
          <a:bodyPr>
            <a:normAutofit/>
          </a:bodyPr>
          <a:lstStyle>
            <a:lvl1pPr>
              <a:defRPr sz="22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424496" y="1825625"/>
            <a:ext cx="5106563" cy="4152957"/>
          </a:xfrm>
        </p:spPr>
        <p:txBody>
          <a:bodyPr>
            <a:normAutofit/>
          </a:bodyPr>
          <a:lstStyle>
            <a:lvl1pPr>
              <a:defRPr sz="22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1015459" y="2177396"/>
            <a:ext cx="4849392"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6681546" y="2177396"/>
            <a:ext cx="4849392" cy="3604948"/>
          </a:xfrm>
          <a:prstGeom prst="rect">
            <a:avLst/>
          </a:prstGeom>
        </p:spPr>
        <p:txBody>
          <a:bodyPr lIns="0" tIns="0" rIns="0" bIns="0">
            <a:normAutofit/>
          </a:bodyPr>
          <a:lstStyle>
            <a:lvl1pPr>
              <a:defRPr sz="2200"/>
            </a:lvl1pPr>
          </a:lstStyle>
          <a:p>
            <a:pPr lvl="0"/>
            <a:r>
              <a:rPr lang="nb-NO"/>
              <a:t>Klikk for å redigere tekststiler i malen</a:t>
            </a:r>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339"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81546"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0"/>
        </a:buBlip>
        <a:defRPr sz="19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0"/>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0"/>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0"/>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hi.no/sm/smittevern-i-helsetjenesten/nasjonal-veileder-for-basale-smittevernrutiner/?ter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fhi.no/nettpub/handhygien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vimeo.com/108079375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infection-revention/publications/hh_evidence/en/"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fhi.no/sm/smittevern-i-helsetjenesten/nost/?ter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vimeo.com/205862286?msockid=3bed0785ae0a6b3b31281379afff6ad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meo.com/93906096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264416086"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hi.no/publ/eldre/mrsa-veiledere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fhi.no/sv/antibiotikaresisten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www.fhi.no/sm/smittevern-i-helsetjenesten/tiltak/handtering-av-vankomycinresistente-/" TargetMode="External"/><Relationship Id="rId5" Type="http://schemas.openxmlformats.org/officeDocument/2006/relationships/hyperlink" Target="https://www.fhi.no/sm/smittevern-i-helsetjenesten/tiltak/esbl-holdige-gramnegative-stavbakte/" TargetMode="External"/><Relationship Id="rId4" Type="http://schemas.openxmlformats.org/officeDocument/2006/relationships/hyperlink" Target="https://www.fhi.no/publ/eldre/mrsa-veiledere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fhi.no/sm/smittevern-i-helsetjenesten/nost/?term=" TargetMode="External"/><Relationship Id="rId3" Type="http://schemas.openxmlformats.org/officeDocument/2006/relationships/hyperlink" Target="https://www.fhi.no/sv/forebygging-i-helsetjenesten/" TargetMode="External"/><Relationship Id="rId7" Type="http://schemas.openxmlformats.org/officeDocument/2006/relationships/hyperlink" Target="https://www.regjeringen.no/contentassets/714aa1437e2545f7bb4914a3474cd691/handlingsplan-for-et-bedre-smittevern.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kurskatalog.helse-sorost.no/kurs/12909/" TargetMode="External"/><Relationship Id="rId5" Type="http://schemas.openxmlformats.org/officeDocument/2006/relationships/hyperlink" Target="https://vimeo.com/1080793752" TargetMode="External"/><Relationship Id="rId4" Type="http://schemas.openxmlformats.org/officeDocument/2006/relationships/hyperlink" Target="https://www.fhi.no/sv/forebygging-i-helsetjenesten/handhygiene/" TargetMode="External"/><Relationship Id="rId9" Type="http://schemas.openxmlformats.org/officeDocument/2006/relationships/hyperlink" Target="mailto:SHE@fhi.n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1445E7-5057-4899-A1EA-558389DCB3E8}"/>
              </a:ext>
            </a:extLst>
          </p:cNvPr>
          <p:cNvSpPr>
            <a:spLocks noGrp="1"/>
          </p:cNvSpPr>
          <p:nvPr>
            <p:ph type="body" sz="quarter" idx="14"/>
          </p:nvPr>
        </p:nvSpPr>
        <p:spPr>
          <a:xfrm>
            <a:off x="1787632" y="2724746"/>
            <a:ext cx="7807127" cy="984885"/>
          </a:xfrm>
        </p:spPr>
        <p:txBody>
          <a:bodyPr/>
          <a:lstStyle/>
          <a:p>
            <a:r>
              <a:rPr lang="nb-NO" sz="3200" dirty="0"/>
              <a:t>Smittevern som forebyggende tiltak mot </a:t>
            </a:r>
            <a:r>
              <a:rPr lang="nb-NO" sz="3200" dirty="0" err="1"/>
              <a:t>antibiotikaresistente</a:t>
            </a:r>
            <a:r>
              <a:rPr lang="nb-NO" sz="3200" dirty="0"/>
              <a:t> bakterier </a:t>
            </a:r>
          </a:p>
        </p:txBody>
      </p:sp>
      <p:sp>
        <p:nvSpPr>
          <p:cNvPr id="4" name="Plassholder for tekst 3">
            <a:extLst>
              <a:ext uri="{FF2B5EF4-FFF2-40B4-BE49-F238E27FC236}">
                <a16:creationId xmlns:a16="http://schemas.microsoft.com/office/drawing/2014/main" id="{7C94AD52-7B82-4012-AE70-1DA1C06528BC}"/>
              </a:ext>
            </a:extLst>
          </p:cNvPr>
          <p:cNvSpPr>
            <a:spLocks noGrp="1"/>
          </p:cNvSpPr>
          <p:nvPr>
            <p:ph type="body" sz="quarter" idx="15"/>
          </p:nvPr>
        </p:nvSpPr>
        <p:spPr/>
        <p:txBody>
          <a:bodyPr/>
          <a:lstStyle/>
          <a:p>
            <a:endParaRPr lang="nb-NO" dirty="0"/>
          </a:p>
        </p:txBody>
      </p:sp>
      <p:sp>
        <p:nvSpPr>
          <p:cNvPr id="5" name="Plassholder for tekst 4"/>
          <p:cNvSpPr>
            <a:spLocks noGrp="1"/>
          </p:cNvSpPr>
          <p:nvPr>
            <p:ph type="body" sz="quarter" idx="13"/>
          </p:nvPr>
        </p:nvSpPr>
        <p:spPr>
          <a:xfrm>
            <a:off x="1787633" y="4223636"/>
            <a:ext cx="1575130" cy="344710"/>
          </a:xfrm>
        </p:spPr>
        <p:txBody>
          <a:bodyPr/>
          <a:lstStyle/>
          <a:p>
            <a:r>
              <a:rPr lang="nb-NO" sz="2000" dirty="0"/>
              <a:t>2025</a:t>
            </a:r>
          </a:p>
        </p:txBody>
      </p:sp>
    </p:spTree>
    <p:extLst>
      <p:ext uri="{BB962C8B-B14F-4D97-AF65-F5344CB8AC3E}">
        <p14:creationId xmlns:p14="http://schemas.microsoft.com/office/powerpoint/2010/main" val="3758386800"/>
      </p:ext>
    </p:extLst>
  </p:cSld>
  <p:clrMapOvr>
    <a:masterClrMapping/>
  </p:clrMapOvr>
  <mc:AlternateContent xmlns:mc="http://schemas.openxmlformats.org/markup-compatibility/2006" xmlns:p14="http://schemas.microsoft.com/office/powerpoint/2010/main">
    <mc:Choice Requires="p14">
      <p:transition spd="slow" p14:dur="2000" advTm="22476"/>
    </mc:Choice>
    <mc:Fallback xmlns="">
      <p:transition spd="slow" advTm="224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98598"/>
          </a:xfrm>
        </p:spPr>
        <p:txBody>
          <a:bodyPr/>
          <a:lstStyle/>
          <a:p>
            <a:r>
              <a:rPr lang="nb-NO" sz="3600" dirty="0"/>
              <a:t>Basale smittevernrutiner</a:t>
            </a:r>
          </a:p>
        </p:txBody>
      </p:sp>
      <p:sp>
        <p:nvSpPr>
          <p:cNvPr id="3" name="Plassholder for tekst 2"/>
          <p:cNvSpPr>
            <a:spLocks noGrp="1"/>
          </p:cNvSpPr>
          <p:nvPr>
            <p:ph type="body" sz="quarter" idx="11"/>
          </p:nvPr>
        </p:nvSpPr>
        <p:spPr>
          <a:xfrm>
            <a:off x="1015339" y="1363702"/>
            <a:ext cx="10515600" cy="369332"/>
          </a:xfrm>
        </p:spPr>
        <p:txBody>
          <a:bodyPr/>
          <a:lstStyle/>
          <a:p>
            <a:r>
              <a:rPr lang="nb-NO" sz="2400" dirty="0"/>
              <a:t>Generelle smitteverntiltak - anvendes for å forebygge all smittespredning</a:t>
            </a:r>
          </a:p>
        </p:txBody>
      </p:sp>
      <p:sp>
        <p:nvSpPr>
          <p:cNvPr id="4" name="Plassholder for tekst 3"/>
          <p:cNvSpPr>
            <a:spLocks noGrp="1"/>
          </p:cNvSpPr>
          <p:nvPr>
            <p:ph type="body" sz="quarter" idx="12"/>
          </p:nvPr>
        </p:nvSpPr>
        <p:spPr>
          <a:xfrm>
            <a:off x="1015459" y="2177396"/>
            <a:ext cx="10515600" cy="4239446"/>
          </a:xfrm>
        </p:spPr>
        <p:txBody>
          <a:bodyPr>
            <a:noAutofit/>
          </a:bodyPr>
          <a:lstStyle/>
          <a:p>
            <a:pPr>
              <a:buFont typeface="Arial" panose="020B0604020202020204" pitchFamily="34" charset="0"/>
              <a:buChar char="•"/>
            </a:pPr>
            <a:r>
              <a:rPr lang="nb-NO" sz="2400" dirty="0"/>
              <a:t>Gjelder ved arbeid med alle pasienter, </a:t>
            </a:r>
            <a:r>
              <a:rPr lang="nb-NO" sz="2400" b="1" i="1" dirty="0"/>
              <a:t>uavhengig</a:t>
            </a:r>
            <a:r>
              <a:rPr lang="nb-NO" sz="2400" dirty="0"/>
              <a:t> av mistenkt eller bekreftet diagnose eller antatt infeksjonsstatus </a:t>
            </a:r>
          </a:p>
          <a:p>
            <a:pPr>
              <a:buFont typeface="Arial" panose="020B0604020202020204" pitchFamily="34" charset="0"/>
              <a:buChar char="•"/>
            </a:pPr>
            <a:r>
              <a:rPr lang="nb-NO" sz="2400" dirty="0"/>
              <a:t>Alle kroppsvæsker inklusive </a:t>
            </a:r>
            <a:r>
              <a:rPr lang="nb-NO" sz="2400" b="1" i="1" dirty="0"/>
              <a:t>blod, sekreter og ekskreter (unntatt svette), ikke-intakt hud og slimhinner </a:t>
            </a:r>
            <a:r>
              <a:rPr lang="nb-NO" sz="2400" dirty="0"/>
              <a:t>kan inneholde smittestoffer </a:t>
            </a:r>
          </a:p>
          <a:p>
            <a:pPr>
              <a:buFont typeface="Arial" panose="020B0604020202020204" pitchFamily="34" charset="0"/>
              <a:buChar char="•"/>
            </a:pPr>
            <a:r>
              <a:rPr lang="nb-NO" sz="2400" dirty="0"/>
              <a:t>Beskytter helsepersonellet mot smitte og forebygger smitte til og mellom pasienter</a:t>
            </a:r>
          </a:p>
          <a:p>
            <a:pPr>
              <a:buFont typeface="Arial" panose="020B0604020202020204" pitchFamily="34" charset="0"/>
              <a:buChar char="•"/>
            </a:pPr>
            <a:r>
              <a:rPr lang="nb-NO" sz="2400" dirty="0"/>
              <a:t>Ivaretar også forebygging av blodsmitte og er </a:t>
            </a:r>
            <a:r>
              <a:rPr lang="nb-NO" sz="2400" b="1" i="1" dirty="0"/>
              <a:t>de viktigste tiltakene</a:t>
            </a:r>
            <a:br>
              <a:rPr lang="nb-NO" sz="2400" b="1" i="1" dirty="0"/>
            </a:br>
            <a:r>
              <a:rPr lang="nb-NO" sz="2400" b="1" i="1" dirty="0"/>
              <a:t> mot spredning av resistente mikrober</a:t>
            </a:r>
          </a:p>
          <a:p>
            <a:endParaRPr lang="nb-NO" sz="2400" dirty="0"/>
          </a:p>
        </p:txBody>
      </p:sp>
    </p:spTree>
    <p:extLst>
      <p:ext uri="{BB962C8B-B14F-4D97-AF65-F5344CB8AC3E}">
        <p14:creationId xmlns:p14="http://schemas.microsoft.com/office/powerpoint/2010/main" val="1609158526"/>
      </p:ext>
    </p:extLst>
  </p:cSld>
  <p:clrMapOvr>
    <a:masterClrMapping/>
  </p:clrMapOvr>
  <mc:AlternateContent xmlns:mc="http://schemas.openxmlformats.org/markup-compatibility/2006" xmlns:p14="http://schemas.microsoft.com/office/powerpoint/2010/main">
    <mc:Choice Requires="p14">
      <p:transition spd="slow" p14:dur="2000" advTm="9715"/>
    </mc:Choice>
    <mc:Fallback xmlns="">
      <p:transition spd="slow" advTm="97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553998"/>
          </a:xfrm>
        </p:spPr>
        <p:txBody>
          <a:bodyPr/>
          <a:lstStyle/>
          <a:p>
            <a:r>
              <a:rPr lang="nb-NO" sz="4000" dirty="0"/>
              <a:t>Basale smittevernrutiner</a:t>
            </a:r>
          </a:p>
        </p:txBody>
      </p:sp>
      <p:sp>
        <p:nvSpPr>
          <p:cNvPr id="3" name="Plassholder for tekst 2"/>
          <p:cNvSpPr>
            <a:spLocks noGrp="1"/>
          </p:cNvSpPr>
          <p:nvPr>
            <p:ph type="body" sz="quarter" idx="11"/>
          </p:nvPr>
        </p:nvSpPr>
        <p:spPr>
          <a:xfrm>
            <a:off x="1015339" y="1363702"/>
            <a:ext cx="6885488" cy="372631"/>
          </a:xfrm>
        </p:spPr>
        <p:txBody>
          <a:bodyPr/>
          <a:lstStyle/>
          <a:p>
            <a:r>
              <a:rPr lang="nb-NO" sz="2000" dirty="0"/>
              <a:t>11 smittevernforebyggendetiltak inngår i basale smittevernrutiner</a:t>
            </a:r>
          </a:p>
          <a:p>
            <a:endParaRPr lang="nb-NO" dirty="0"/>
          </a:p>
        </p:txBody>
      </p:sp>
      <p:sp>
        <p:nvSpPr>
          <p:cNvPr id="4" name="Plassholder for tekst 3"/>
          <p:cNvSpPr>
            <a:spLocks noGrp="1"/>
          </p:cNvSpPr>
          <p:nvPr>
            <p:ph type="body" sz="quarter" idx="12"/>
          </p:nvPr>
        </p:nvSpPr>
        <p:spPr>
          <a:xfrm>
            <a:off x="876922" y="1880001"/>
            <a:ext cx="10515600" cy="4207362"/>
          </a:xfrm>
        </p:spPr>
        <p:txBody>
          <a:bodyPr>
            <a:normAutofit fontScale="92500" lnSpcReduction="10000"/>
          </a:bodyPr>
          <a:lstStyle/>
          <a:p>
            <a:pPr marL="514350" indent="-514350">
              <a:buFont typeface="+mj-lt"/>
              <a:buAutoNum type="arabicPeriod"/>
            </a:pPr>
            <a:r>
              <a:rPr lang="nb-NO" dirty="0"/>
              <a:t>Avfallshåndtering</a:t>
            </a:r>
          </a:p>
          <a:p>
            <a:pPr marL="514350" indent="-514350">
              <a:buFont typeface="+mj-lt"/>
              <a:buAutoNum type="arabicPeriod"/>
            </a:pPr>
            <a:r>
              <a:rPr lang="nb-NO" dirty="0"/>
              <a:t>Beskyttelse mot stikkskader</a:t>
            </a:r>
          </a:p>
          <a:p>
            <a:pPr marL="514350" indent="-514350">
              <a:buFont typeface="+mj-lt"/>
              <a:buAutoNum type="arabicPeriod"/>
            </a:pPr>
            <a:r>
              <a:rPr lang="nb-NO" dirty="0"/>
              <a:t>Desinfeksjon av hud</a:t>
            </a:r>
          </a:p>
          <a:p>
            <a:pPr marL="514350" indent="-514350">
              <a:buFont typeface="+mj-lt"/>
              <a:buAutoNum type="arabicPeriod"/>
            </a:pPr>
            <a:r>
              <a:rPr lang="nb-NO" dirty="0"/>
              <a:t>Hostehygiene</a:t>
            </a:r>
          </a:p>
          <a:p>
            <a:pPr marL="514350" indent="-514350">
              <a:buFont typeface="+mj-lt"/>
              <a:buAutoNum type="arabicPeriod"/>
            </a:pPr>
            <a:r>
              <a:rPr lang="nb-NO" b="1" dirty="0"/>
              <a:t>Håndhygiene</a:t>
            </a:r>
          </a:p>
          <a:p>
            <a:pPr marL="514350" indent="-514350">
              <a:buFont typeface="+mj-lt"/>
              <a:buAutoNum type="arabicPeriod"/>
            </a:pPr>
            <a:r>
              <a:rPr lang="nb-NO" dirty="0"/>
              <a:t>Pasientnært utstyr</a:t>
            </a:r>
          </a:p>
          <a:p>
            <a:pPr marL="514350" indent="-514350">
              <a:buFont typeface="+mj-lt"/>
              <a:buAutoNum type="arabicPeriod"/>
            </a:pPr>
            <a:r>
              <a:rPr lang="nb-NO" dirty="0"/>
              <a:t>Pasientplassering</a:t>
            </a:r>
          </a:p>
          <a:p>
            <a:pPr marL="514350" indent="-514350">
              <a:buFont typeface="+mj-lt"/>
              <a:buAutoNum type="arabicPeriod"/>
            </a:pPr>
            <a:r>
              <a:rPr lang="nb-NO" b="1" dirty="0"/>
              <a:t>Personlig beskyttelsesutstyr</a:t>
            </a:r>
          </a:p>
          <a:p>
            <a:pPr marL="514350" indent="-514350">
              <a:buFont typeface="+mj-lt"/>
              <a:buAutoNum type="arabicPeriod"/>
            </a:pPr>
            <a:r>
              <a:rPr lang="nb-NO" dirty="0"/>
              <a:t>Renhold og desinfeksjon</a:t>
            </a:r>
          </a:p>
          <a:p>
            <a:pPr marL="514350" indent="-514350">
              <a:buFont typeface="+mj-lt"/>
              <a:buAutoNum type="arabicPeriod"/>
            </a:pPr>
            <a:r>
              <a:rPr lang="nb-NO" dirty="0"/>
              <a:t>Sengetøy og tekstiler</a:t>
            </a:r>
          </a:p>
          <a:p>
            <a:pPr marL="514350" indent="-514350">
              <a:buFont typeface="+mj-lt"/>
              <a:buAutoNum type="arabicPeriod"/>
            </a:pPr>
            <a:r>
              <a:rPr lang="nb-NO" dirty="0"/>
              <a:t>Trygg injeksjonspraksis</a:t>
            </a:r>
          </a:p>
        </p:txBody>
      </p:sp>
      <p:sp>
        <p:nvSpPr>
          <p:cNvPr id="5" name="TekstSylinder 4">
            <a:extLst>
              <a:ext uri="{FF2B5EF4-FFF2-40B4-BE49-F238E27FC236}">
                <a16:creationId xmlns:a16="http://schemas.microsoft.com/office/drawing/2014/main" id="{DA4C03B0-6F0F-0C5A-AD7D-8F5E54DD548E}"/>
              </a:ext>
            </a:extLst>
          </p:cNvPr>
          <p:cNvSpPr txBox="1"/>
          <p:nvPr/>
        </p:nvSpPr>
        <p:spPr>
          <a:xfrm>
            <a:off x="3822099" y="6092317"/>
            <a:ext cx="8003345" cy="307777"/>
          </a:xfrm>
          <a:prstGeom prst="rect">
            <a:avLst/>
          </a:prstGeom>
          <a:noFill/>
        </p:spPr>
        <p:txBody>
          <a:bodyPr wrap="none" rtlCol="0">
            <a:spAutoFit/>
          </a:bodyPr>
          <a:lstStyle/>
          <a:p>
            <a:pPr algn="l"/>
            <a:r>
              <a:rPr lang="nb-NO" sz="1400" dirty="0">
                <a:hlinkClick r:id="rId3"/>
              </a:rPr>
              <a:t>https://www.fhi.no/sm/smittevern-i-helsetjenesten/nasjonal-veileder-for-basale-smittevernrutiner/?term=</a:t>
            </a:r>
            <a:endParaRPr lang="nb-NO" sz="1400" dirty="0"/>
          </a:p>
        </p:txBody>
      </p:sp>
      <p:pic>
        <p:nvPicPr>
          <p:cNvPr id="6" name="Bilde 5">
            <a:extLst>
              <a:ext uri="{FF2B5EF4-FFF2-40B4-BE49-F238E27FC236}">
                <a16:creationId xmlns:a16="http://schemas.microsoft.com/office/drawing/2014/main" id="{434D615F-696E-BBE2-5138-00E1AB7ED042}"/>
              </a:ext>
            </a:extLst>
          </p:cNvPr>
          <p:cNvPicPr>
            <a:picLocks noChangeAspect="1"/>
          </p:cNvPicPr>
          <p:nvPr/>
        </p:nvPicPr>
        <p:blipFill>
          <a:blip r:embed="rId4"/>
          <a:srcRect r="6022" b="2"/>
          <a:stretch>
            <a:fillRect/>
          </a:stretch>
        </p:blipFill>
        <p:spPr>
          <a:xfrm>
            <a:off x="7624688" y="1856923"/>
            <a:ext cx="3767833" cy="4029354"/>
          </a:xfrm>
          <a:prstGeom prst="rect">
            <a:avLst/>
          </a:prstGeom>
          <a:noFill/>
        </p:spPr>
      </p:pic>
    </p:spTree>
    <p:extLst>
      <p:ext uri="{BB962C8B-B14F-4D97-AF65-F5344CB8AC3E}">
        <p14:creationId xmlns:p14="http://schemas.microsoft.com/office/powerpoint/2010/main" val="1475727553"/>
      </p:ext>
    </p:extLst>
  </p:cSld>
  <p:clrMapOvr>
    <a:masterClrMapping/>
  </p:clrMapOvr>
  <mc:AlternateContent xmlns:mc="http://schemas.openxmlformats.org/markup-compatibility/2006" xmlns:p14="http://schemas.microsoft.com/office/powerpoint/2010/main">
    <mc:Choice Requires="p14">
      <p:transition spd="slow" p14:dur="2000" advTm="8753"/>
    </mc:Choice>
    <mc:Fallback xmlns="">
      <p:transition spd="slow" advTm="8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5109" y="529031"/>
            <a:ext cx="10515600" cy="553998"/>
          </a:xfrm>
        </p:spPr>
        <p:txBody>
          <a:bodyPr/>
          <a:lstStyle/>
          <a:p>
            <a:r>
              <a:rPr lang="nb-NO" sz="4000" dirty="0"/>
              <a:t>Håndhygiene til rett tid</a:t>
            </a:r>
          </a:p>
        </p:txBody>
      </p:sp>
      <p:sp>
        <p:nvSpPr>
          <p:cNvPr id="4" name="Plassholder for tekst 3"/>
          <p:cNvSpPr>
            <a:spLocks noGrp="1"/>
          </p:cNvSpPr>
          <p:nvPr>
            <p:ph type="body" sz="quarter" idx="12"/>
          </p:nvPr>
        </p:nvSpPr>
        <p:spPr>
          <a:xfrm>
            <a:off x="746157" y="1207961"/>
            <a:ext cx="6457350" cy="5192839"/>
          </a:xfrm>
        </p:spPr>
        <p:txBody>
          <a:bodyPr>
            <a:normAutofit fontScale="55000" lnSpcReduction="20000"/>
          </a:bodyPr>
          <a:lstStyle/>
          <a:p>
            <a:pPr>
              <a:buFont typeface="Arial" panose="020B0604020202020204" pitchFamily="34" charset="0"/>
              <a:buChar char="•"/>
            </a:pPr>
            <a:r>
              <a:rPr lang="nb-NO" sz="4200" dirty="0">
                <a:solidFill>
                  <a:schemeClr val="accent4"/>
                </a:solidFill>
              </a:rPr>
              <a:t>4 anledninger til håndhygiene basert på det geografiske konseptet og WHO modell - </a:t>
            </a:r>
            <a:r>
              <a:rPr lang="nb-NO" sz="4200" dirty="0"/>
              <a:t>Veileder: </a:t>
            </a:r>
            <a:r>
              <a:rPr lang="nb-NO" sz="4200" dirty="0">
                <a:hlinkClick r:id="rId3"/>
              </a:rPr>
              <a:t>https://www.fhi.no/nettpub/handhygiene/</a:t>
            </a:r>
            <a:br>
              <a:rPr lang="nb-NO" dirty="0"/>
            </a:br>
            <a:r>
              <a:rPr lang="nb-NO" dirty="0"/>
              <a:t>                                </a:t>
            </a:r>
            <a:r>
              <a:rPr lang="nb-NO" dirty="0">
                <a:solidFill>
                  <a:srgbClr val="00B050"/>
                </a:solidFill>
              </a:rPr>
              <a:t> -</a:t>
            </a:r>
            <a:br>
              <a:rPr lang="nb-NO" dirty="0">
                <a:solidFill>
                  <a:srgbClr val="00B050"/>
                </a:solidFill>
                <a:sym typeface="Wingdings" panose="05000000000000000000" pitchFamily="2" charset="2"/>
              </a:rPr>
            </a:br>
            <a:endParaRPr lang="nb-NO" dirty="0">
              <a:solidFill>
                <a:srgbClr val="00B050"/>
              </a:solidFill>
            </a:endParaRPr>
          </a:p>
          <a:p>
            <a:pPr>
              <a:buFont typeface="Arial" panose="020B0604020202020204" pitchFamily="34" charset="0"/>
              <a:buChar char="•"/>
            </a:pPr>
            <a:r>
              <a:rPr lang="nb-NO" sz="4200" dirty="0"/>
              <a:t>Mest kostnadseffektive tiltak mot resistens</a:t>
            </a:r>
            <a:br>
              <a:rPr lang="nb-NO" dirty="0"/>
            </a:br>
            <a:endParaRPr lang="nb-NO" dirty="0"/>
          </a:p>
          <a:p>
            <a:pPr>
              <a:buFont typeface="Arial" panose="020B0604020202020204" pitchFamily="34" charset="0"/>
              <a:buChar char="•"/>
            </a:pPr>
            <a:endParaRPr lang="nb-NO" dirty="0"/>
          </a:p>
          <a:p>
            <a:pPr>
              <a:buFont typeface="Arial" panose="020B0604020202020204" pitchFamily="34" charset="0"/>
              <a:buChar char="•"/>
            </a:pPr>
            <a:endParaRPr lang="nb-NO" dirty="0"/>
          </a:p>
          <a:p>
            <a:pPr>
              <a:buFont typeface="Arial" panose="020B0604020202020204" pitchFamily="34" charset="0"/>
              <a:buChar char="•"/>
            </a:pPr>
            <a:r>
              <a:rPr lang="nb-NO" sz="4200" dirty="0"/>
              <a:t>Forutsetningen for å oppnå effekt av håndhygiene</a:t>
            </a:r>
          </a:p>
          <a:p>
            <a:pPr lvl="1">
              <a:buFont typeface="Arial" panose="020B0604020202020204" pitchFamily="34" charset="0"/>
              <a:buChar char="•"/>
            </a:pPr>
            <a:r>
              <a:rPr lang="nb-NO" sz="3800" dirty="0"/>
              <a:t>Fravær av håndsmykker</a:t>
            </a:r>
          </a:p>
          <a:p>
            <a:pPr lvl="1">
              <a:buFont typeface="Arial" panose="020B0604020202020204" pitchFamily="34" charset="0"/>
              <a:buChar char="•"/>
            </a:pPr>
            <a:r>
              <a:rPr lang="nb-NO" sz="3800" dirty="0"/>
              <a:t>Korte negler</a:t>
            </a:r>
          </a:p>
          <a:p>
            <a:pPr lvl="1">
              <a:buFont typeface="Arial" panose="020B0604020202020204" pitchFamily="34" charset="0"/>
              <a:buChar char="•"/>
            </a:pPr>
            <a:r>
              <a:rPr lang="nb-NO" sz="3800" dirty="0"/>
              <a:t>Korte armer på arbeidsantrekk</a:t>
            </a:r>
            <a:br>
              <a:rPr lang="nb-NO" sz="2300" dirty="0"/>
            </a:br>
            <a:r>
              <a:rPr lang="nb-NO" sz="2500" dirty="0"/>
              <a:t>                           </a:t>
            </a:r>
            <a:r>
              <a:rPr lang="en-US" sz="2500" i="1" dirty="0">
                <a:solidFill>
                  <a:srgbClr val="000000"/>
                </a:solidFill>
                <a:latin typeface="Calibri" panose="020F0502020204030204" pitchFamily="34" charset="0"/>
              </a:rPr>
              <a:t>Ref. F</a:t>
            </a:r>
            <a:r>
              <a:rPr lang="en-US" sz="2500" i="1" dirty="0">
                <a:solidFill>
                  <a:srgbClr val="000000"/>
                </a:solidFill>
                <a:effectLst/>
                <a:latin typeface="Calibri" panose="020F0502020204030204" pitchFamily="34" charset="0"/>
                <a:ea typeface="Times New Roman" panose="02020603050405020304" pitchFamily="18" charset="0"/>
              </a:rPr>
              <a:t>agernes </a:t>
            </a:r>
            <a:r>
              <a:rPr lang="en-US" sz="2500" i="1" dirty="0" err="1">
                <a:solidFill>
                  <a:srgbClr val="000000"/>
                </a:solidFill>
                <a:effectLst/>
                <a:latin typeface="Calibri" panose="020F0502020204030204" pitchFamily="34" charset="0"/>
                <a:ea typeface="Times New Roman" panose="02020603050405020304" pitchFamily="18" charset="0"/>
              </a:rPr>
              <a:t>M.,Lingaas</a:t>
            </a:r>
            <a:r>
              <a:rPr lang="en-US" sz="2500" i="1" dirty="0">
                <a:solidFill>
                  <a:srgbClr val="000000"/>
                </a:solidFill>
                <a:effectLst/>
                <a:latin typeface="Calibri" panose="020F0502020204030204" pitchFamily="34" charset="0"/>
                <a:ea typeface="Times New Roman" panose="02020603050405020304" pitchFamily="18" charset="0"/>
              </a:rPr>
              <a:t> E. Factors interfering with the microflora 			on hands</a:t>
            </a:r>
            <a:r>
              <a:rPr lang="en-US" sz="2500" i="1" dirty="0">
                <a:solidFill>
                  <a:srgbClr val="000000"/>
                </a:solidFill>
                <a:latin typeface="Calibri" panose="020F0502020204030204" pitchFamily="34" charset="0"/>
                <a:ea typeface="Times New Roman" panose="02020603050405020304" pitchFamily="18" charset="0"/>
              </a:rPr>
              <a:t> </a:t>
            </a:r>
            <a:r>
              <a:rPr lang="en-US" sz="2500" i="1" dirty="0">
                <a:solidFill>
                  <a:srgbClr val="000000"/>
                </a:solidFill>
                <a:effectLst/>
                <a:latin typeface="Calibri" panose="020F0502020204030204" pitchFamily="34" charset="0"/>
                <a:ea typeface="Times New Roman" panose="02020603050405020304" pitchFamily="18" charset="0"/>
              </a:rPr>
              <a:t>-Journal of Advanced Nursing, 2011</a:t>
            </a:r>
          </a:p>
          <a:p>
            <a:pPr marL="360072" lvl="1" indent="0">
              <a:buNone/>
            </a:pPr>
            <a:endParaRPr lang="en-US" sz="2500" i="1" dirty="0">
              <a:solidFill>
                <a:srgbClr val="000000"/>
              </a:solidFill>
              <a:latin typeface="Calibri" panose="020F0502020204030204" pitchFamily="34" charset="0"/>
            </a:endParaRPr>
          </a:p>
          <a:p>
            <a:pPr marL="0" indent="0">
              <a:buNone/>
            </a:pPr>
            <a:br>
              <a:rPr lang="nb-NO" dirty="0"/>
            </a:br>
            <a:r>
              <a:rPr lang="nb-NO" sz="4200" dirty="0">
                <a:hlinkClick r:id="rId4"/>
              </a:rPr>
              <a:t>https://vimeo.com/1080793752</a:t>
            </a:r>
            <a:r>
              <a:rPr lang="nb-NO" sz="4200" dirty="0"/>
              <a:t> </a:t>
            </a:r>
          </a:p>
        </p:txBody>
      </p:sp>
      <p:sp>
        <p:nvSpPr>
          <p:cNvPr id="8" name="TekstSylinder 7"/>
          <p:cNvSpPr txBox="1"/>
          <p:nvPr/>
        </p:nvSpPr>
        <p:spPr>
          <a:xfrm>
            <a:off x="2997831" y="2939197"/>
            <a:ext cx="4721638" cy="276999"/>
          </a:xfrm>
          <a:prstGeom prst="rect">
            <a:avLst/>
          </a:prstGeom>
          <a:noFill/>
        </p:spPr>
        <p:txBody>
          <a:bodyPr wrap="square" rtlCol="0">
            <a:spAutoFit/>
          </a:bodyPr>
          <a:lstStyle/>
          <a:p>
            <a:pPr algn="l"/>
            <a:r>
              <a:rPr lang="nb-NO" sz="1200" dirty="0"/>
              <a:t>Ref. OECD-rapport: Stemming </a:t>
            </a:r>
            <a:r>
              <a:rPr lang="nb-NO" sz="1200" dirty="0" err="1"/>
              <a:t>the</a:t>
            </a:r>
            <a:r>
              <a:rPr lang="nb-NO" sz="1200" dirty="0"/>
              <a:t> </a:t>
            </a:r>
            <a:r>
              <a:rPr lang="nb-NO" sz="1200" dirty="0" err="1"/>
              <a:t>Superbug</a:t>
            </a:r>
            <a:r>
              <a:rPr lang="nb-NO" sz="1200" dirty="0"/>
              <a:t> Tide</a:t>
            </a:r>
          </a:p>
        </p:txBody>
      </p:sp>
      <p:pic>
        <p:nvPicPr>
          <p:cNvPr id="3" name="Picture 2">
            <a:extLst>
              <a:ext uri="{FF2B5EF4-FFF2-40B4-BE49-F238E27FC236}">
                <a16:creationId xmlns:a16="http://schemas.microsoft.com/office/drawing/2014/main" id="{0CF3EDE3-6D45-397E-B9EC-44232BF186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977"/>
          <a:stretch/>
        </p:blipFill>
        <p:spPr bwMode="auto">
          <a:xfrm>
            <a:off x="7300711" y="456576"/>
            <a:ext cx="4522304" cy="578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442527"/>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18C218-6E02-9734-65BC-FBBB2829DEE0}"/>
              </a:ext>
            </a:extLst>
          </p:cNvPr>
          <p:cNvSpPr>
            <a:spLocks noGrp="1"/>
          </p:cNvSpPr>
          <p:nvPr>
            <p:ph type="title"/>
          </p:nvPr>
        </p:nvSpPr>
        <p:spPr>
          <a:xfrm>
            <a:off x="1015459" y="718428"/>
            <a:ext cx="10515600" cy="553998"/>
          </a:xfrm>
        </p:spPr>
        <p:txBody>
          <a:bodyPr/>
          <a:lstStyle/>
          <a:p>
            <a:r>
              <a:rPr lang="nb-NO" sz="4000" dirty="0"/>
              <a:t>Håndhygiene</a:t>
            </a:r>
          </a:p>
        </p:txBody>
      </p:sp>
      <p:sp>
        <p:nvSpPr>
          <p:cNvPr id="3" name="Plassholder for tekst 2">
            <a:extLst>
              <a:ext uri="{FF2B5EF4-FFF2-40B4-BE49-F238E27FC236}">
                <a16:creationId xmlns:a16="http://schemas.microsoft.com/office/drawing/2014/main" id="{29E705E4-2410-2A9F-516D-CB918F18AA86}"/>
              </a:ext>
            </a:extLst>
          </p:cNvPr>
          <p:cNvSpPr>
            <a:spLocks noGrp="1"/>
          </p:cNvSpPr>
          <p:nvPr>
            <p:ph type="body" sz="quarter" idx="11"/>
          </p:nvPr>
        </p:nvSpPr>
        <p:spPr/>
        <p:txBody>
          <a:bodyPr/>
          <a:lstStyle/>
          <a:p>
            <a:r>
              <a:rPr lang="nb-NO" dirty="0"/>
              <a:t>Andre situasjoner man bør gjennomføre er…</a:t>
            </a:r>
          </a:p>
        </p:txBody>
      </p:sp>
      <p:sp>
        <p:nvSpPr>
          <p:cNvPr id="4" name="Plassholder for tekst 3">
            <a:extLst>
              <a:ext uri="{FF2B5EF4-FFF2-40B4-BE49-F238E27FC236}">
                <a16:creationId xmlns:a16="http://schemas.microsoft.com/office/drawing/2014/main" id="{3803D1EC-0848-9D06-0209-88B71B695420}"/>
              </a:ext>
            </a:extLst>
          </p:cNvPr>
          <p:cNvSpPr>
            <a:spLocks noGrp="1"/>
          </p:cNvSpPr>
          <p:nvPr>
            <p:ph type="body" sz="quarter" idx="12"/>
          </p:nvPr>
        </p:nvSpPr>
        <p:spPr/>
        <p:txBody>
          <a:bodyPr/>
          <a:lstStyle/>
          <a:p>
            <a:pPr marL="935990" lvl="1" indent="-467995" fontAlgn="base">
              <a:lnSpc>
                <a:spcPct val="120000"/>
              </a:lnSpc>
              <a:spcBef>
                <a:spcPts val="0"/>
              </a:spcBef>
              <a:buClr>
                <a:srgbClr val="0070C0"/>
              </a:buClr>
            </a:pPr>
            <a:r>
              <a:rPr lang="nb-NO" sz="2400" dirty="0">
                <a:solidFill>
                  <a:srgbClr val="222222"/>
                </a:solidFill>
                <a:latin typeface="Calibri"/>
                <a:cs typeface="Calibri"/>
              </a:rPr>
              <a:t>Etter opphold på desinfeksjonsrom eller håndtering av avfall eller urent utstyr.</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Etter toalettbesøk.</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Etter å ha hostet eller nyst i hendene, eller pusset nesen.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går inn på rene områder som kjøkken, rene lager, medisinrom.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skal tilberede eller spise mat. </a:t>
            </a:r>
            <a:r>
              <a:rPr lang="en-US" sz="2400" dirty="0">
                <a:solidFill>
                  <a:srgbClr val="393C61"/>
                </a:solidFill>
                <a:latin typeface="Calibri"/>
                <a:cs typeface="Calibri"/>
              </a:rPr>
              <a:t>​</a:t>
            </a:r>
          </a:p>
          <a:p>
            <a:pPr marL="935990" lvl="1" indent="-467995" fontAlgn="base">
              <a:lnSpc>
                <a:spcPct val="120000"/>
              </a:lnSpc>
              <a:spcBef>
                <a:spcPts val="0"/>
              </a:spcBef>
              <a:buClr>
                <a:srgbClr val="0070C0"/>
              </a:buClr>
            </a:pPr>
            <a:r>
              <a:rPr lang="nb-NO" sz="2400" dirty="0">
                <a:solidFill>
                  <a:srgbClr val="222222"/>
                </a:solidFill>
                <a:latin typeface="Calibri"/>
                <a:cs typeface="Calibri"/>
              </a:rPr>
              <a:t>Før man går inn eller ut av en avdeling. </a:t>
            </a:r>
          </a:p>
          <a:p>
            <a:endParaRPr lang="nb-NO" dirty="0"/>
          </a:p>
        </p:txBody>
      </p:sp>
    </p:spTree>
    <p:extLst>
      <p:ext uri="{BB962C8B-B14F-4D97-AF65-F5344CB8AC3E}">
        <p14:creationId xmlns:p14="http://schemas.microsoft.com/office/powerpoint/2010/main" val="4039058375"/>
      </p:ext>
    </p:extLst>
  </p:cSld>
  <p:clrMapOvr>
    <a:masterClrMapping/>
  </p:clrMapOvr>
  <mc:AlternateContent xmlns:mc="http://schemas.openxmlformats.org/markup-compatibility/2006" xmlns:p14="http://schemas.microsoft.com/office/powerpoint/2010/main">
    <mc:Choice Requires="p14">
      <p:transition spd="slow" p14:dur="2000" advTm="14389"/>
    </mc:Choice>
    <mc:Fallback xmlns="">
      <p:transition spd="slow" advTm="143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2"/>
          </p:nvPr>
        </p:nvSpPr>
        <p:spPr/>
        <p:txBody>
          <a:bodyPr/>
          <a:lstStyle/>
          <a:p>
            <a:endParaRPr lang="nb-NO" dirty="0"/>
          </a:p>
        </p:txBody>
      </p:sp>
      <p:sp>
        <p:nvSpPr>
          <p:cNvPr id="2" name="Tittel 1"/>
          <p:cNvSpPr>
            <a:spLocks noGrp="1"/>
          </p:cNvSpPr>
          <p:nvPr>
            <p:ph type="title"/>
          </p:nvPr>
        </p:nvSpPr>
        <p:spPr>
          <a:xfrm>
            <a:off x="1015219" y="430059"/>
            <a:ext cx="10515600" cy="553998"/>
          </a:xfrm>
        </p:spPr>
        <p:txBody>
          <a:bodyPr/>
          <a:lstStyle/>
          <a:p>
            <a:r>
              <a:rPr lang="nb-NO" sz="4000" dirty="0"/>
              <a:t>Håndvask eller hånddesinfeksjon</a:t>
            </a:r>
          </a:p>
        </p:txBody>
      </p:sp>
      <p:sp>
        <p:nvSpPr>
          <p:cNvPr id="3" name="Plassholder for tekst 2"/>
          <p:cNvSpPr>
            <a:spLocks noGrp="1"/>
          </p:cNvSpPr>
          <p:nvPr>
            <p:ph type="body" sz="quarter" idx="11"/>
          </p:nvPr>
        </p:nvSpPr>
        <p:spPr>
          <a:xfrm>
            <a:off x="1015219" y="905925"/>
            <a:ext cx="10515600" cy="423321"/>
          </a:xfrm>
        </p:spPr>
        <p:txBody>
          <a:bodyPr/>
          <a:lstStyle/>
          <a:p>
            <a:r>
              <a:rPr lang="nb-NO" dirty="0"/>
              <a:t>Enten eller – ikke både og!</a:t>
            </a:r>
          </a:p>
        </p:txBody>
      </p:sp>
      <p:pic>
        <p:nvPicPr>
          <p:cNvPr id="5" name="Bilde 4"/>
          <p:cNvPicPr>
            <a:picLocks noChangeAspect="1"/>
          </p:cNvPicPr>
          <p:nvPr/>
        </p:nvPicPr>
        <p:blipFill rotWithShape="1">
          <a:blip r:embed="rId3"/>
          <a:srcRect t="13619" r="648"/>
          <a:stretch/>
        </p:blipFill>
        <p:spPr>
          <a:xfrm>
            <a:off x="387626" y="2075335"/>
            <a:ext cx="4412974" cy="4610889"/>
          </a:xfrm>
          <a:prstGeom prst="rect">
            <a:avLst/>
          </a:prstGeom>
        </p:spPr>
      </p:pic>
      <p:pic>
        <p:nvPicPr>
          <p:cNvPr id="7" name="Bilde 6">
            <a:extLst>
              <a:ext uri="{FF2B5EF4-FFF2-40B4-BE49-F238E27FC236}">
                <a16:creationId xmlns:a16="http://schemas.microsoft.com/office/drawing/2014/main" id="{E1325567-3686-510D-67E3-6ABED126BC29}"/>
              </a:ext>
            </a:extLst>
          </p:cNvPr>
          <p:cNvPicPr>
            <a:picLocks noChangeAspect="1"/>
          </p:cNvPicPr>
          <p:nvPr/>
        </p:nvPicPr>
        <p:blipFill>
          <a:blip r:embed="rId4"/>
          <a:stretch>
            <a:fillRect/>
          </a:stretch>
        </p:blipFill>
        <p:spPr>
          <a:xfrm>
            <a:off x="5245106" y="2518808"/>
            <a:ext cx="6285713" cy="3532668"/>
          </a:xfrm>
          <a:prstGeom prst="rect">
            <a:avLst/>
          </a:prstGeom>
        </p:spPr>
      </p:pic>
      <p:sp>
        <p:nvSpPr>
          <p:cNvPr id="8" name="TekstSylinder 7">
            <a:extLst>
              <a:ext uri="{FF2B5EF4-FFF2-40B4-BE49-F238E27FC236}">
                <a16:creationId xmlns:a16="http://schemas.microsoft.com/office/drawing/2014/main" id="{AAFEB5C7-F775-1210-B205-185EA01227C2}"/>
              </a:ext>
            </a:extLst>
          </p:cNvPr>
          <p:cNvSpPr txBox="1"/>
          <p:nvPr/>
        </p:nvSpPr>
        <p:spPr>
          <a:xfrm>
            <a:off x="387626" y="1649388"/>
            <a:ext cx="4412973" cy="430887"/>
          </a:xfrm>
          <a:prstGeom prst="rect">
            <a:avLst/>
          </a:prstGeom>
          <a:solidFill>
            <a:schemeClr val="bg1"/>
          </a:solidFill>
        </p:spPr>
        <p:txBody>
          <a:bodyPr wrap="square" rtlCol="0">
            <a:spAutoFit/>
          </a:bodyPr>
          <a:lstStyle/>
          <a:p>
            <a:pPr algn="l"/>
            <a:r>
              <a:rPr lang="nb-NO" sz="2200" dirty="0"/>
              <a:t>Håndvask (40-60 sek.)</a:t>
            </a:r>
          </a:p>
        </p:txBody>
      </p:sp>
      <p:sp>
        <p:nvSpPr>
          <p:cNvPr id="10" name="TekstSylinder 9">
            <a:extLst>
              <a:ext uri="{FF2B5EF4-FFF2-40B4-BE49-F238E27FC236}">
                <a16:creationId xmlns:a16="http://schemas.microsoft.com/office/drawing/2014/main" id="{CF8C21AB-A263-33C4-B52D-3E1672805563}"/>
              </a:ext>
            </a:extLst>
          </p:cNvPr>
          <p:cNvSpPr txBox="1"/>
          <p:nvPr/>
        </p:nvSpPr>
        <p:spPr>
          <a:xfrm>
            <a:off x="5245106" y="2075337"/>
            <a:ext cx="6285713" cy="430887"/>
          </a:xfrm>
          <a:prstGeom prst="rect">
            <a:avLst/>
          </a:prstGeom>
          <a:solidFill>
            <a:schemeClr val="bg1"/>
          </a:solidFill>
        </p:spPr>
        <p:txBody>
          <a:bodyPr wrap="square" rtlCol="0">
            <a:spAutoFit/>
          </a:bodyPr>
          <a:lstStyle/>
          <a:p>
            <a:pPr algn="l"/>
            <a:r>
              <a:rPr lang="nb-NO" sz="2200" dirty="0"/>
              <a:t>Hånddesinfeksjon (ca. 20 sek til hendene er tørre)</a:t>
            </a:r>
          </a:p>
        </p:txBody>
      </p:sp>
    </p:spTree>
    <p:extLst>
      <p:ext uri="{BB962C8B-B14F-4D97-AF65-F5344CB8AC3E}">
        <p14:creationId xmlns:p14="http://schemas.microsoft.com/office/powerpoint/2010/main" val="925270845"/>
      </p:ext>
    </p:extLst>
  </p:cSld>
  <p:clrMapOvr>
    <a:masterClrMapping/>
  </p:clrMapOvr>
  <mc:AlternateContent xmlns:mc="http://schemas.openxmlformats.org/markup-compatibility/2006" xmlns:p14="http://schemas.microsoft.com/office/powerpoint/2010/main">
    <mc:Choice Requires="p14">
      <p:transition spd="slow" p14:dur="2000" advTm="10586"/>
    </mc:Choice>
    <mc:Fallback xmlns="">
      <p:transition spd="slow" advTm="105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6180" y="6261591"/>
            <a:ext cx="4317243" cy="152349"/>
          </a:xfrm>
        </p:spPr>
        <p:txBody>
          <a:bodyPr/>
          <a:lstStyle/>
          <a:p>
            <a:pPr algn="r"/>
            <a:r>
              <a:rPr lang="nb-NO" sz="1100" dirty="0"/>
              <a:t>* </a:t>
            </a:r>
            <a:r>
              <a:rPr lang="nb-NO" sz="1100" dirty="0">
                <a:hlinkClick r:id="rId3"/>
              </a:rPr>
              <a:t>https://www.who.int/infection-revention/publications/hh_evidence/en/</a:t>
            </a:r>
            <a:r>
              <a:rPr lang="nb-NO" sz="1100" dirty="0"/>
              <a:t> </a:t>
            </a:r>
          </a:p>
        </p:txBody>
      </p:sp>
      <p:pic>
        <p:nvPicPr>
          <p:cNvPr id="5" name="Bilde 4"/>
          <p:cNvPicPr>
            <a:picLocks noChangeAspect="1"/>
          </p:cNvPicPr>
          <p:nvPr/>
        </p:nvPicPr>
        <p:blipFill>
          <a:blip r:embed="rId4"/>
          <a:stretch>
            <a:fillRect/>
          </a:stretch>
        </p:blipFill>
        <p:spPr>
          <a:xfrm>
            <a:off x="421176" y="1534567"/>
            <a:ext cx="5091207" cy="4585140"/>
          </a:xfrm>
          <a:prstGeom prst="rect">
            <a:avLst/>
          </a:prstGeom>
          <a:ln>
            <a:noFill/>
          </a:ln>
          <a:effectLst>
            <a:outerShdw blurRad="292100" dist="139700" dir="2700000" algn="tl" rotWithShape="0">
              <a:srgbClr val="333333">
                <a:alpha val="65000"/>
              </a:srgbClr>
            </a:outerShdw>
          </a:effectLst>
        </p:spPr>
      </p:pic>
      <p:pic>
        <p:nvPicPr>
          <p:cNvPr id="6" name="Bilde 5"/>
          <p:cNvPicPr>
            <a:picLocks noChangeAspect="1"/>
          </p:cNvPicPr>
          <p:nvPr/>
        </p:nvPicPr>
        <p:blipFill>
          <a:blip r:embed="rId5"/>
          <a:stretch>
            <a:fillRect/>
          </a:stretch>
        </p:blipFill>
        <p:spPr>
          <a:xfrm>
            <a:off x="849188" y="2751567"/>
            <a:ext cx="4373825" cy="2151140"/>
          </a:xfrm>
          <a:prstGeom prst="rect">
            <a:avLst/>
          </a:prstGeom>
        </p:spPr>
      </p:pic>
      <p:sp>
        <p:nvSpPr>
          <p:cNvPr id="7" name="TekstSylinder 6">
            <a:extLst>
              <a:ext uri="{FF2B5EF4-FFF2-40B4-BE49-F238E27FC236}">
                <a16:creationId xmlns:a16="http://schemas.microsoft.com/office/drawing/2014/main" id="{0ABEDE90-3810-CEA7-F62F-318689117C97}"/>
              </a:ext>
            </a:extLst>
          </p:cNvPr>
          <p:cNvSpPr txBox="1"/>
          <p:nvPr/>
        </p:nvSpPr>
        <p:spPr>
          <a:xfrm>
            <a:off x="5887277" y="2906403"/>
            <a:ext cx="6097656" cy="3293209"/>
          </a:xfrm>
          <a:prstGeom prst="rect">
            <a:avLst/>
          </a:prstGeom>
          <a:noFill/>
        </p:spPr>
        <p:txBody>
          <a:bodyPr wrap="square">
            <a:spAutoFit/>
          </a:bodyPr>
          <a:lstStyle/>
          <a:p>
            <a:r>
              <a:rPr lang="nb-NO" sz="2400" b="1" u="sng" dirty="0"/>
              <a:t>NOST</a:t>
            </a:r>
            <a:br>
              <a:rPr lang="nb-NO" sz="2400" dirty="0"/>
            </a:br>
            <a:r>
              <a:rPr lang="nb-NO" sz="2400" dirty="0"/>
              <a:t>Nasjonalt verktøy for observasjon av smitteforebyggende tiltak </a:t>
            </a:r>
          </a:p>
          <a:p>
            <a:r>
              <a:rPr lang="nb-NO" sz="2400" dirty="0"/>
              <a:t>er en webbasert løsning utformet for å forenkle arbeidet med å kartlegge i hvilken grad klinisk helsepersonell etterlever grunnleggende anbefalinger om smitteforebyggende tiltak -  håndhygiene og hanskebruk.</a:t>
            </a:r>
          </a:p>
          <a:p>
            <a:r>
              <a:rPr lang="nb-NO" sz="1600" dirty="0"/>
              <a:t>* </a:t>
            </a:r>
            <a:r>
              <a:rPr lang="nb-NO" sz="1600" dirty="0">
                <a:hlinkClick r:id="rId6"/>
              </a:rPr>
              <a:t>https://www.fhi.no/sm/smittevern-i-helsetjenesten/nost/?term=</a:t>
            </a:r>
            <a:r>
              <a:rPr lang="nb-NO" sz="1600" dirty="0"/>
              <a:t> </a:t>
            </a:r>
          </a:p>
        </p:txBody>
      </p:sp>
      <p:pic>
        <p:nvPicPr>
          <p:cNvPr id="9" name="Bilde 8">
            <a:extLst>
              <a:ext uri="{FF2B5EF4-FFF2-40B4-BE49-F238E27FC236}">
                <a16:creationId xmlns:a16="http://schemas.microsoft.com/office/drawing/2014/main" id="{CF741299-E284-ED1F-2D68-75DD4A6C674D}"/>
              </a:ext>
            </a:extLst>
          </p:cNvPr>
          <p:cNvPicPr>
            <a:picLocks noChangeAspect="1"/>
          </p:cNvPicPr>
          <p:nvPr/>
        </p:nvPicPr>
        <p:blipFill>
          <a:blip r:embed="rId7"/>
          <a:stretch>
            <a:fillRect/>
          </a:stretch>
        </p:blipFill>
        <p:spPr>
          <a:xfrm>
            <a:off x="8059832" y="951348"/>
            <a:ext cx="3260837" cy="2215168"/>
          </a:xfrm>
          <a:prstGeom prst="rect">
            <a:avLst/>
          </a:prstGeom>
        </p:spPr>
      </p:pic>
      <p:sp>
        <p:nvSpPr>
          <p:cNvPr id="3" name="Tittel 1">
            <a:extLst>
              <a:ext uri="{FF2B5EF4-FFF2-40B4-BE49-F238E27FC236}">
                <a16:creationId xmlns:a16="http://schemas.microsoft.com/office/drawing/2014/main" id="{15A461D7-94E6-CD5B-9A64-679E05177ABD}"/>
              </a:ext>
            </a:extLst>
          </p:cNvPr>
          <p:cNvSpPr txBox="1">
            <a:spLocks/>
          </p:cNvSpPr>
          <p:nvPr/>
        </p:nvSpPr>
        <p:spPr>
          <a:xfrm>
            <a:off x="871331" y="397350"/>
            <a:ext cx="10515600" cy="553998"/>
          </a:xfrm>
          <a:prstGeom prst="rect">
            <a:avLst/>
          </a:prstGeom>
        </p:spPr>
        <p:txBody>
          <a:bodyPr vert="horz"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4000" dirty="0"/>
              <a:t>Etterlevelse av håndhygiene</a:t>
            </a:r>
          </a:p>
        </p:txBody>
      </p:sp>
    </p:spTree>
    <p:extLst>
      <p:ext uri="{BB962C8B-B14F-4D97-AF65-F5344CB8AC3E}">
        <p14:creationId xmlns:p14="http://schemas.microsoft.com/office/powerpoint/2010/main" val="2303735799"/>
      </p:ext>
    </p:extLst>
  </p:cSld>
  <p:clrMapOvr>
    <a:masterClrMapping/>
  </p:clrMapOvr>
  <mc:AlternateContent xmlns:mc="http://schemas.openxmlformats.org/markup-compatibility/2006" xmlns:p14="http://schemas.microsoft.com/office/powerpoint/2010/main">
    <mc:Choice Requires="p14">
      <p:transition spd="slow" p14:dur="2000" advTm="25216"/>
    </mc:Choice>
    <mc:Fallback xmlns="">
      <p:transition spd="slow" advTm="252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EEDFF-108B-6060-D93A-4E9D9063B3CD}"/>
              </a:ext>
            </a:extLst>
          </p:cNvPr>
          <p:cNvSpPr>
            <a:spLocks noGrp="1"/>
          </p:cNvSpPr>
          <p:nvPr>
            <p:ph type="title"/>
          </p:nvPr>
        </p:nvSpPr>
        <p:spPr>
          <a:xfrm>
            <a:off x="1015459" y="718428"/>
            <a:ext cx="10515600" cy="553998"/>
          </a:xfrm>
        </p:spPr>
        <p:txBody>
          <a:bodyPr/>
          <a:lstStyle/>
          <a:p>
            <a:r>
              <a:rPr lang="nb-NO" sz="4000" dirty="0"/>
              <a:t>Personlig beskyttelsesutstyr (PBU)</a:t>
            </a:r>
          </a:p>
        </p:txBody>
      </p:sp>
      <p:sp>
        <p:nvSpPr>
          <p:cNvPr id="3" name="Plassholder for tekst 2">
            <a:extLst>
              <a:ext uri="{FF2B5EF4-FFF2-40B4-BE49-F238E27FC236}">
                <a16:creationId xmlns:a16="http://schemas.microsoft.com/office/drawing/2014/main" id="{2ADB57C6-AA78-5409-505E-09C6979023CB}"/>
              </a:ext>
            </a:extLst>
          </p:cNvPr>
          <p:cNvSpPr>
            <a:spLocks noGrp="1"/>
          </p:cNvSpPr>
          <p:nvPr>
            <p:ph type="body" sz="quarter" idx="11"/>
          </p:nvPr>
        </p:nvSpPr>
        <p:spPr>
          <a:xfrm>
            <a:off x="1015339" y="1363703"/>
            <a:ext cx="10515600" cy="475258"/>
          </a:xfrm>
        </p:spPr>
        <p:txBody>
          <a:bodyPr/>
          <a:lstStyle/>
          <a:p>
            <a:r>
              <a:rPr lang="nb-NO" sz="2400" dirty="0"/>
              <a:t>For å oppnå ønsket effekt må rett utstyr benyttes på riktig måte og til rett tid.</a:t>
            </a:r>
          </a:p>
          <a:p>
            <a:endParaRPr lang="nb-NO" dirty="0"/>
          </a:p>
        </p:txBody>
      </p:sp>
      <p:sp>
        <p:nvSpPr>
          <p:cNvPr id="4" name="Plassholder for tekst 3">
            <a:extLst>
              <a:ext uri="{FF2B5EF4-FFF2-40B4-BE49-F238E27FC236}">
                <a16:creationId xmlns:a16="http://schemas.microsoft.com/office/drawing/2014/main" id="{177F8256-5A39-8810-A124-7DA48165FD6B}"/>
              </a:ext>
            </a:extLst>
          </p:cNvPr>
          <p:cNvSpPr>
            <a:spLocks noGrp="1"/>
          </p:cNvSpPr>
          <p:nvPr>
            <p:ph type="body" sz="quarter" idx="12"/>
          </p:nvPr>
        </p:nvSpPr>
        <p:spPr/>
        <p:txBody>
          <a:bodyPr>
            <a:normAutofit fontScale="92500" lnSpcReduction="20000"/>
          </a:bodyPr>
          <a:lstStyle/>
          <a:p>
            <a:pPr marL="263200" indent="-263200"/>
            <a:r>
              <a:rPr lang="nb-NO" sz="2400" b="1" dirty="0">
                <a:latin typeface="Corbel"/>
              </a:rPr>
              <a:t>Hansker</a:t>
            </a:r>
            <a:r>
              <a:rPr lang="nb-NO" sz="2400" dirty="0">
                <a:latin typeface="Corbel"/>
              </a:rPr>
              <a:t> – ved risiko for kontakt med kroppsvæsker eller overflater/utstyr som er kontaminert. </a:t>
            </a:r>
          </a:p>
          <a:p>
            <a:pPr marL="263200" indent="-263200"/>
            <a:endParaRPr lang="nb-NO" sz="2400" dirty="0">
              <a:latin typeface="Corbel"/>
            </a:endParaRPr>
          </a:p>
          <a:p>
            <a:pPr marL="263200" indent="-263200"/>
            <a:r>
              <a:rPr lang="nb-NO" sz="2400" b="1" dirty="0">
                <a:latin typeface="Corbel"/>
              </a:rPr>
              <a:t>Munnbind</a:t>
            </a:r>
            <a:r>
              <a:rPr lang="nb-NO" sz="2400" dirty="0">
                <a:latin typeface="Corbel"/>
              </a:rPr>
              <a:t> - ved kontakt med personer med luftveissymptomer, MRSA, ved prosedyrer hvor det kan oppstå sprut, engangsbruk, munnbind som kildekontroll.</a:t>
            </a:r>
          </a:p>
          <a:p>
            <a:pPr marL="263200" indent="-263200"/>
            <a:endParaRPr lang="nb-NO" sz="2400" dirty="0">
              <a:latin typeface="Corbel"/>
            </a:endParaRPr>
          </a:p>
          <a:p>
            <a:pPr marL="263200" indent="-263200"/>
            <a:r>
              <a:rPr lang="nb-NO" sz="2400" b="1" dirty="0">
                <a:latin typeface="Corbel"/>
              </a:rPr>
              <a:t>Øyebeskyttelse</a:t>
            </a:r>
            <a:r>
              <a:rPr lang="nb-NO" sz="2400" dirty="0">
                <a:latin typeface="Corbel"/>
              </a:rPr>
              <a:t> - ved fare for sprut (kjemikalier eller kroppsvæsker). </a:t>
            </a:r>
          </a:p>
          <a:p>
            <a:pPr marL="263200" indent="-263200"/>
            <a:endParaRPr lang="nb-NO" sz="2400" dirty="0">
              <a:latin typeface="Corbel"/>
            </a:endParaRPr>
          </a:p>
          <a:p>
            <a:pPr marL="263200" indent="-263200"/>
            <a:r>
              <a:rPr lang="nb-NO" sz="2400" b="1" dirty="0">
                <a:latin typeface="Corbel"/>
              </a:rPr>
              <a:t>Frakk/forkle</a:t>
            </a:r>
            <a:r>
              <a:rPr lang="nb-NO" sz="2400" dirty="0">
                <a:latin typeface="Corbel"/>
              </a:rPr>
              <a:t> -  </a:t>
            </a:r>
            <a:r>
              <a:rPr lang="nb-NO" sz="2400" dirty="0"/>
              <a:t>for å beskytte arbeidstøyet, </a:t>
            </a:r>
            <a:r>
              <a:rPr lang="nb-NO" sz="2400" dirty="0">
                <a:latin typeface="Corbel"/>
              </a:rPr>
              <a:t>ved fare for sprut/søl eller kontaminering under stell/behandling.</a:t>
            </a:r>
          </a:p>
          <a:p>
            <a:pPr marL="0" indent="0">
              <a:buNone/>
            </a:pPr>
            <a:endParaRPr lang="nb-NO" dirty="0"/>
          </a:p>
        </p:txBody>
      </p:sp>
    </p:spTree>
    <p:extLst>
      <p:ext uri="{BB962C8B-B14F-4D97-AF65-F5344CB8AC3E}">
        <p14:creationId xmlns:p14="http://schemas.microsoft.com/office/powerpoint/2010/main" val="3212125759"/>
      </p:ext>
    </p:extLst>
  </p:cSld>
  <p:clrMapOvr>
    <a:masterClrMapping/>
  </p:clrMapOvr>
  <mc:AlternateContent xmlns:mc="http://schemas.openxmlformats.org/markup-compatibility/2006" xmlns:p14="http://schemas.microsoft.com/office/powerpoint/2010/main">
    <mc:Choice Requires="p14">
      <p:transition spd="slow" p14:dur="2000" advTm="9577"/>
    </mc:Choice>
    <mc:Fallback xmlns="">
      <p:transition spd="slow" advTm="95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F58848B-6480-3667-604C-C7C5C76C0E54}"/>
              </a:ext>
            </a:extLst>
          </p:cNvPr>
          <p:cNvSpPr>
            <a:spLocks noGrp="1"/>
          </p:cNvSpPr>
          <p:nvPr>
            <p:ph type="body" sz="quarter" idx="12"/>
          </p:nvPr>
        </p:nvSpPr>
        <p:spPr>
          <a:xfrm>
            <a:off x="315310" y="2449745"/>
            <a:ext cx="5533697" cy="4140241"/>
          </a:xfrm>
        </p:spPr>
        <p:txBody>
          <a:bodyPr>
            <a:normAutofit/>
          </a:bodyPr>
          <a:lstStyle/>
          <a:p>
            <a:pPr marL="0" indent="0">
              <a:buNone/>
            </a:pPr>
            <a:r>
              <a:rPr lang="nb-NO" sz="2000" dirty="0"/>
              <a:t>Eksempler på faktorer som bør inngå i risikovurderingen:</a:t>
            </a:r>
          </a:p>
          <a:p>
            <a:endParaRPr lang="nb-NO" sz="2000" dirty="0"/>
          </a:p>
          <a:p>
            <a:pPr marL="591466" lvl="1" indent="-321412">
              <a:buFont typeface="Arial" panose="020B0604020202020204" pitchFamily="34" charset="0"/>
              <a:buChar char="•"/>
            </a:pPr>
            <a:r>
              <a:rPr lang="nb-NO" sz="2000" dirty="0"/>
              <a:t>Symptombilde</a:t>
            </a:r>
          </a:p>
          <a:p>
            <a:pPr marL="591466" lvl="1" indent="-321412">
              <a:buFont typeface="Arial" panose="020B0604020202020204" pitchFamily="34" charset="0"/>
              <a:buChar char="•"/>
            </a:pPr>
            <a:r>
              <a:rPr lang="nb-NO" sz="2000" dirty="0"/>
              <a:t>Type kontakt</a:t>
            </a:r>
          </a:p>
          <a:p>
            <a:pPr marL="591466" lvl="1" indent="-321412">
              <a:buFont typeface="Arial" panose="020B0604020202020204" pitchFamily="34" charset="0"/>
              <a:buChar char="•"/>
            </a:pPr>
            <a:r>
              <a:rPr lang="nb-NO" sz="2000" dirty="0"/>
              <a:t>Forventet eksponering for smittestoff via kroppsvæsker/forurensede gjenstander/væsker</a:t>
            </a:r>
          </a:p>
          <a:p>
            <a:pPr marL="591466" lvl="1" indent="-321412">
              <a:buFont typeface="Arial" panose="020B0604020202020204" pitchFamily="34" charset="0"/>
              <a:buChar char="•"/>
            </a:pPr>
            <a:r>
              <a:rPr lang="nb-NO" sz="2000" dirty="0"/>
              <a:t>Lengde på aktiviteten/kontakten (tidsbruk)</a:t>
            </a:r>
          </a:p>
          <a:p>
            <a:pPr lvl="1"/>
            <a:endParaRPr lang="nb-NO" sz="2000" dirty="0"/>
          </a:p>
          <a:p>
            <a:pPr marL="591466" lvl="1" indent="-321412">
              <a:buFont typeface="Arial" panose="020B0604020202020204" pitchFamily="34" charset="0"/>
              <a:buChar char="•"/>
            </a:pPr>
            <a:r>
              <a:rPr lang="nb-NO" sz="2000" dirty="0"/>
              <a:t>Kjent eller mistenkt smitte (f.eks. MRSA i tillegg til basale smittevernrutiner)</a:t>
            </a:r>
          </a:p>
          <a:p>
            <a:pPr marL="0" indent="0">
              <a:buNone/>
            </a:pPr>
            <a:endParaRPr lang="nb-NO" sz="1500" dirty="0"/>
          </a:p>
        </p:txBody>
      </p:sp>
      <p:sp>
        <p:nvSpPr>
          <p:cNvPr id="2" name="Tittel 1">
            <a:extLst>
              <a:ext uri="{FF2B5EF4-FFF2-40B4-BE49-F238E27FC236}">
                <a16:creationId xmlns:a16="http://schemas.microsoft.com/office/drawing/2014/main" id="{2F1F1545-0DDC-6065-7406-5D0215B90DE3}"/>
              </a:ext>
            </a:extLst>
          </p:cNvPr>
          <p:cNvSpPr>
            <a:spLocks noGrp="1"/>
          </p:cNvSpPr>
          <p:nvPr>
            <p:ph type="title"/>
          </p:nvPr>
        </p:nvSpPr>
        <p:spPr>
          <a:xfrm>
            <a:off x="1015459" y="718428"/>
            <a:ext cx="4652654" cy="1288194"/>
          </a:xfrm>
        </p:spPr>
        <p:txBody>
          <a:bodyPr wrap="square" anchor="t">
            <a:normAutofit/>
          </a:bodyPr>
          <a:lstStyle/>
          <a:p>
            <a:r>
              <a:rPr lang="nb-NO" dirty="0"/>
              <a:t>Valg av beskyttelsesutstyr</a:t>
            </a:r>
          </a:p>
        </p:txBody>
      </p:sp>
      <p:sp>
        <p:nvSpPr>
          <p:cNvPr id="3" name="Plassholder for tekst 2">
            <a:extLst>
              <a:ext uri="{FF2B5EF4-FFF2-40B4-BE49-F238E27FC236}">
                <a16:creationId xmlns:a16="http://schemas.microsoft.com/office/drawing/2014/main" id="{4B25B680-400B-6773-D998-C45101BA2AC3}"/>
              </a:ext>
            </a:extLst>
          </p:cNvPr>
          <p:cNvSpPr>
            <a:spLocks noGrp="1"/>
          </p:cNvSpPr>
          <p:nvPr>
            <p:ph type="body" sz="quarter" idx="11"/>
          </p:nvPr>
        </p:nvSpPr>
        <p:spPr>
          <a:xfrm>
            <a:off x="1015339" y="2016562"/>
            <a:ext cx="4652654" cy="423242"/>
          </a:xfrm>
        </p:spPr>
        <p:txBody>
          <a:bodyPr wrap="square">
            <a:normAutofit/>
          </a:bodyPr>
          <a:lstStyle/>
          <a:p>
            <a:pPr>
              <a:lnSpc>
                <a:spcPct val="90000"/>
              </a:lnSpc>
              <a:spcAft>
                <a:spcPts val="600"/>
              </a:spcAft>
            </a:pPr>
            <a:r>
              <a:rPr lang="nb-NO" sz="2500" dirty="0"/>
              <a:t>Avhengig av situasjon og oppgave</a:t>
            </a:r>
          </a:p>
          <a:p>
            <a:pPr>
              <a:lnSpc>
                <a:spcPct val="90000"/>
              </a:lnSpc>
              <a:spcAft>
                <a:spcPts val="600"/>
              </a:spcAft>
            </a:pPr>
            <a:endParaRPr lang="nb-NO" sz="2500" dirty="0"/>
          </a:p>
        </p:txBody>
      </p:sp>
      <p:pic>
        <p:nvPicPr>
          <p:cNvPr id="6" name="Bilde 5">
            <a:extLst>
              <a:ext uri="{FF2B5EF4-FFF2-40B4-BE49-F238E27FC236}">
                <a16:creationId xmlns:a16="http://schemas.microsoft.com/office/drawing/2014/main" id="{423B36B0-A086-B23B-6966-395DAFB4C48B}"/>
              </a:ext>
            </a:extLst>
          </p:cNvPr>
          <p:cNvPicPr>
            <a:picLocks noChangeAspect="1"/>
          </p:cNvPicPr>
          <p:nvPr/>
        </p:nvPicPr>
        <p:blipFill>
          <a:blip r:embed="rId3"/>
          <a:stretch>
            <a:fillRect/>
          </a:stretch>
        </p:blipFill>
        <p:spPr>
          <a:xfrm>
            <a:off x="7548049" y="2717087"/>
            <a:ext cx="3904437" cy="3605555"/>
          </a:xfrm>
          <a:prstGeom prst="rect">
            <a:avLst/>
          </a:prstGeom>
        </p:spPr>
      </p:pic>
    </p:spTree>
    <p:extLst>
      <p:ext uri="{BB962C8B-B14F-4D97-AF65-F5344CB8AC3E}">
        <p14:creationId xmlns:p14="http://schemas.microsoft.com/office/powerpoint/2010/main" val="1723211124"/>
      </p:ext>
    </p:extLst>
  </p:cSld>
  <p:clrMapOvr>
    <a:masterClrMapping/>
  </p:clrMapOvr>
  <mc:AlternateContent xmlns:mc="http://schemas.openxmlformats.org/markup-compatibility/2006" xmlns:p14="http://schemas.microsoft.com/office/powerpoint/2010/main">
    <mc:Choice Requires="p14">
      <p:transition spd="slow" p14:dur="2000" advTm="19312"/>
    </mc:Choice>
    <mc:Fallback xmlns="">
      <p:transition spd="slow" advTm="193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70D484-CF66-A230-8DC1-75E619BC372A}"/>
              </a:ext>
            </a:extLst>
          </p:cNvPr>
          <p:cNvSpPr>
            <a:spLocks noGrp="1"/>
          </p:cNvSpPr>
          <p:nvPr>
            <p:ph type="title"/>
          </p:nvPr>
        </p:nvSpPr>
        <p:spPr/>
        <p:txBody>
          <a:bodyPr/>
          <a:lstStyle/>
          <a:p>
            <a:r>
              <a:rPr lang="nb-NO" dirty="0"/>
              <a:t>Hansker som smitteforebyggende tiltak</a:t>
            </a:r>
          </a:p>
        </p:txBody>
      </p:sp>
      <p:sp>
        <p:nvSpPr>
          <p:cNvPr id="3" name="Plassholder for tekst 2">
            <a:extLst>
              <a:ext uri="{FF2B5EF4-FFF2-40B4-BE49-F238E27FC236}">
                <a16:creationId xmlns:a16="http://schemas.microsoft.com/office/drawing/2014/main" id="{DBCC5B6D-7883-07AE-6847-F92142F7446E}"/>
              </a:ext>
            </a:extLst>
          </p:cNvPr>
          <p:cNvSpPr>
            <a:spLocks noGrp="1"/>
          </p:cNvSpPr>
          <p:nvPr>
            <p:ph type="body" sz="quarter" idx="11"/>
          </p:nvPr>
        </p:nvSpPr>
        <p:spPr>
          <a:xfrm>
            <a:off x="1015339" y="1363702"/>
            <a:ext cx="10515600" cy="846514"/>
          </a:xfrm>
        </p:spPr>
        <p:txBody>
          <a:bodyPr/>
          <a:lstStyle/>
          <a:p>
            <a:r>
              <a:rPr lang="nb-NO" sz="2750" dirty="0">
                <a:solidFill>
                  <a:srgbClr val="D14641"/>
                </a:solidFill>
                <a:latin typeface="Corbel"/>
              </a:rPr>
              <a:t>Indikasjoner for bruk av hansker </a:t>
            </a:r>
          </a:p>
          <a:p>
            <a:endParaRPr lang="nb-NO" dirty="0"/>
          </a:p>
        </p:txBody>
      </p:sp>
      <p:sp>
        <p:nvSpPr>
          <p:cNvPr id="4" name="Plassholder for tekst 3">
            <a:extLst>
              <a:ext uri="{FF2B5EF4-FFF2-40B4-BE49-F238E27FC236}">
                <a16:creationId xmlns:a16="http://schemas.microsoft.com/office/drawing/2014/main" id="{27EBA6EF-0D9B-067F-3DD2-FC06F127019C}"/>
              </a:ext>
            </a:extLst>
          </p:cNvPr>
          <p:cNvSpPr>
            <a:spLocks noGrp="1"/>
          </p:cNvSpPr>
          <p:nvPr>
            <p:ph type="body" sz="quarter" idx="12"/>
          </p:nvPr>
        </p:nvSpPr>
        <p:spPr/>
        <p:txBody>
          <a:bodyPr/>
          <a:lstStyle/>
          <a:p>
            <a:pPr marL="0" indent="0" defTabSz="913838">
              <a:spcAft>
                <a:spcPts val="0"/>
              </a:spcAft>
              <a:buClrTx/>
              <a:buSzTx/>
              <a:buNone/>
              <a:defRPr/>
            </a:pPr>
            <a:r>
              <a:rPr lang="nb-NO" sz="2400" b="1" dirty="0">
                <a:solidFill>
                  <a:srgbClr val="545757"/>
                </a:solidFill>
                <a:latin typeface="Corbel"/>
              </a:rPr>
              <a:t>Hansker er anbefalt: </a:t>
            </a: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direkte kontakt med kroppsvæsker, slimhinner, ikke-intakt hud eller annet mulig infeksiøst materiale.</a:t>
            </a:r>
            <a:endParaRPr lang="en-US" sz="2400" dirty="0">
              <a:solidFill>
                <a:srgbClr val="545757"/>
              </a:solidFill>
              <a:latin typeface="Corbel"/>
            </a:endParaRP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berøring av synlig forurenset utstyr eller flater.</a:t>
            </a: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Når anbefalt ved kjent smitte.</a:t>
            </a:r>
            <a:endParaRPr lang="nb-NO" sz="2400" dirty="0">
              <a:solidFill>
                <a:srgbClr val="545757"/>
              </a:solidFill>
              <a:latin typeface="Corbel"/>
              <a:ea typeface="Calibri"/>
              <a:cs typeface="Calibri"/>
            </a:endParaRPr>
          </a:p>
          <a:p>
            <a:pPr marL="359624" indent="-359624" defTabSz="913838">
              <a:spcAft>
                <a:spcPts val="0"/>
              </a:spcAft>
              <a:buClrTx/>
              <a:buSzTx/>
              <a:buFont typeface="Arial" panose="020B0604020202020204" pitchFamily="34" charset="0"/>
              <a:buChar char="•"/>
              <a:defRPr/>
            </a:pPr>
            <a:r>
              <a:rPr lang="nb-NO" sz="2400" dirty="0">
                <a:solidFill>
                  <a:srgbClr val="545757"/>
                </a:solidFill>
                <a:latin typeface="Corbel"/>
              </a:rPr>
              <a:t>Ved risiko for kontakt med skadelige medikamenter eller kjemikalier.</a:t>
            </a:r>
          </a:p>
          <a:p>
            <a:pPr marL="359624" indent="-359624">
              <a:buFont typeface="Arial" panose="020B0604020202020204" pitchFamily="34" charset="0"/>
              <a:buChar char="•"/>
              <a:defRPr/>
            </a:pPr>
            <a:r>
              <a:rPr lang="nb-NO" sz="2400" dirty="0">
                <a:latin typeface="Corbel"/>
              </a:rPr>
              <a:t>Ved kirurgiske-, </a:t>
            </a:r>
            <a:r>
              <a:rPr lang="nb-NO" sz="2400" dirty="0" err="1">
                <a:latin typeface="Corbel"/>
              </a:rPr>
              <a:t>invasive</a:t>
            </a:r>
            <a:r>
              <a:rPr lang="nb-NO" sz="2400" dirty="0">
                <a:latin typeface="Corbel"/>
              </a:rPr>
              <a:t>- eller aseptiske prosedyrer (sterile hansker).</a:t>
            </a:r>
            <a:endParaRPr lang="nb-NO" sz="2400" dirty="0">
              <a:latin typeface="Corbel"/>
              <a:cs typeface="Calibri"/>
            </a:endParaRPr>
          </a:p>
          <a:p>
            <a:pPr marL="359624" indent="-359624">
              <a:buFont typeface="Arial" panose="020B0604020202020204" pitchFamily="34" charset="0"/>
              <a:buChar char="•"/>
              <a:defRPr/>
            </a:pPr>
            <a:r>
              <a:rPr lang="nb-NO" sz="2400" dirty="0">
                <a:solidFill>
                  <a:srgbClr val="545757"/>
                </a:solidFill>
                <a:latin typeface="Corbel"/>
              </a:rPr>
              <a:t>Når helsepersonell har eksem eller sår på hendene.*</a:t>
            </a:r>
            <a:endParaRPr lang="nb-NO" sz="2400" dirty="0">
              <a:solidFill>
                <a:srgbClr val="545757"/>
              </a:solidFill>
              <a:latin typeface="Corbel"/>
              <a:ea typeface="Calibri"/>
              <a:cs typeface="Calibri"/>
            </a:endParaRPr>
          </a:p>
          <a:p>
            <a:pPr marL="0" indent="0">
              <a:buNone/>
            </a:pPr>
            <a:endParaRPr lang="nb-NO" dirty="0"/>
          </a:p>
        </p:txBody>
      </p:sp>
      <p:sp>
        <p:nvSpPr>
          <p:cNvPr id="6" name="TekstSylinder 5">
            <a:extLst>
              <a:ext uri="{FF2B5EF4-FFF2-40B4-BE49-F238E27FC236}">
                <a16:creationId xmlns:a16="http://schemas.microsoft.com/office/drawing/2014/main" id="{8C8D58DD-3FBE-1456-DECA-40E861D4977D}"/>
              </a:ext>
            </a:extLst>
          </p:cNvPr>
          <p:cNvSpPr txBox="1"/>
          <p:nvPr/>
        </p:nvSpPr>
        <p:spPr>
          <a:xfrm>
            <a:off x="4554071" y="5954906"/>
            <a:ext cx="6976867" cy="461665"/>
          </a:xfrm>
          <a:prstGeom prst="rect">
            <a:avLst/>
          </a:prstGeom>
          <a:noFill/>
        </p:spPr>
        <p:txBody>
          <a:bodyPr wrap="square">
            <a:spAutoFit/>
          </a:bodyPr>
          <a:lstStyle/>
          <a:p>
            <a:r>
              <a:rPr lang="nb-NO" sz="1200" dirty="0"/>
              <a:t>*Når helsepersonell har eksem eller sår på hendene, bør det gjøres individuell vurdering i samråd med leder/lege vedrørende deltagelse i pasientnært arbeid, og i hvilke situasjoner hansker eventuelt bør benyttes. </a:t>
            </a:r>
          </a:p>
        </p:txBody>
      </p:sp>
    </p:spTree>
    <p:extLst>
      <p:ext uri="{BB962C8B-B14F-4D97-AF65-F5344CB8AC3E}">
        <p14:creationId xmlns:p14="http://schemas.microsoft.com/office/powerpoint/2010/main" val="2191994656"/>
      </p:ext>
    </p:extLst>
  </p:cSld>
  <p:clrMapOvr>
    <a:masterClrMapping/>
  </p:clrMapOvr>
  <mc:AlternateContent xmlns:mc="http://schemas.openxmlformats.org/markup-compatibility/2006" xmlns:p14="http://schemas.microsoft.com/office/powerpoint/2010/main">
    <mc:Choice Requires="p14">
      <p:transition spd="slow" p14:dur="2000" advTm="15441"/>
    </mc:Choice>
    <mc:Fallback xmlns="">
      <p:transition spd="slow" advTm="154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E88C9A-1FE7-FBA2-A8E7-4E91AE43980A}"/>
              </a:ext>
            </a:extLst>
          </p:cNvPr>
          <p:cNvSpPr>
            <a:spLocks noGrp="1"/>
          </p:cNvSpPr>
          <p:nvPr>
            <p:ph type="title"/>
          </p:nvPr>
        </p:nvSpPr>
        <p:spPr>
          <a:xfrm>
            <a:off x="1015459" y="718428"/>
            <a:ext cx="10515600" cy="553998"/>
          </a:xfrm>
        </p:spPr>
        <p:txBody>
          <a:bodyPr/>
          <a:lstStyle/>
          <a:p>
            <a:r>
              <a:rPr lang="nb-NO" sz="4000" dirty="0"/>
              <a:t>Hanskene gir falsk trygghet</a:t>
            </a:r>
          </a:p>
        </p:txBody>
      </p:sp>
      <p:sp>
        <p:nvSpPr>
          <p:cNvPr id="4" name="Plassholder for tekst 3">
            <a:extLst>
              <a:ext uri="{FF2B5EF4-FFF2-40B4-BE49-F238E27FC236}">
                <a16:creationId xmlns:a16="http://schemas.microsoft.com/office/drawing/2014/main" id="{AB6DFBBB-E675-601B-99C4-1A45C0B0DDC1}"/>
              </a:ext>
            </a:extLst>
          </p:cNvPr>
          <p:cNvSpPr>
            <a:spLocks noGrp="1"/>
          </p:cNvSpPr>
          <p:nvPr>
            <p:ph type="body" sz="quarter" idx="12"/>
          </p:nvPr>
        </p:nvSpPr>
        <p:spPr>
          <a:xfrm>
            <a:off x="1015339" y="1575323"/>
            <a:ext cx="10515600" cy="3831178"/>
          </a:xfrm>
        </p:spPr>
        <p:txBody>
          <a:bodyPr>
            <a:normAutofit lnSpcReduction="10000"/>
          </a:bodyPr>
          <a:lstStyle/>
          <a:p>
            <a:pPr marL="263200" indent="-263200"/>
            <a:r>
              <a:rPr lang="nb-NO" dirty="0"/>
              <a:t>Personalet følger seg beskyttet og derfor:</a:t>
            </a:r>
          </a:p>
          <a:p>
            <a:pPr marL="526401" lvl="1" indent="-263200"/>
            <a:r>
              <a:rPr lang="nb-NO" dirty="0"/>
              <a:t>bruker hansker over tid, ikke til denne oppgaven hanskene ble valgt, hansker bli urene! (under bruk, oppbevaring)</a:t>
            </a:r>
          </a:p>
          <a:p>
            <a:pPr marL="526401" lvl="1" indent="-263200"/>
            <a:r>
              <a:rPr lang="nb-NO" dirty="0"/>
              <a:t>hender med hansker overfører mikroorganismer mellom gjenstander og personer på samme måte som hender uten hansker.</a:t>
            </a:r>
          </a:p>
          <a:p>
            <a:pPr marL="526401" lvl="1" indent="-263200"/>
            <a:r>
              <a:rPr lang="nb-NO" dirty="0"/>
              <a:t>står over håndhygiene – behov for håndhygiene er det samme (HH indikasjoner). Et supplement til håndhygiene, aldri en erstatning, mikroskopiske hull i hanskene.</a:t>
            </a:r>
          </a:p>
          <a:p>
            <a:pPr marL="263201" lvl="1" indent="0">
              <a:buNone/>
            </a:pPr>
            <a:r>
              <a:rPr lang="nb-NO" dirty="0"/>
              <a:t>  </a:t>
            </a:r>
          </a:p>
          <a:p>
            <a:pPr marL="263200" indent="-263200"/>
            <a:r>
              <a:rPr lang="nb-NO" dirty="0"/>
              <a:t>Pasienter følger seg ukomfortable</a:t>
            </a:r>
          </a:p>
          <a:p>
            <a:pPr marL="263200" indent="-263200"/>
            <a:endParaRPr lang="nb-NO" dirty="0"/>
          </a:p>
          <a:p>
            <a:pPr marL="263200" indent="-263200"/>
            <a:r>
              <a:rPr lang="nb-NO" dirty="0"/>
              <a:t>Ukritisk bruk av hansker fører også til økt forekomst av hudirritasjon.</a:t>
            </a:r>
          </a:p>
          <a:p>
            <a:pPr marL="0" indent="0">
              <a:buNone/>
            </a:pPr>
            <a:endParaRPr lang="nb-NO" dirty="0"/>
          </a:p>
          <a:p>
            <a:pPr marL="263200" indent="-263200"/>
            <a:r>
              <a:rPr lang="nb-NO" dirty="0"/>
              <a:t>Unødvendig bruk av hansker er ikke bærekraftig!</a:t>
            </a:r>
          </a:p>
          <a:p>
            <a:endParaRPr lang="nb-NO" dirty="0"/>
          </a:p>
        </p:txBody>
      </p:sp>
      <p:sp>
        <p:nvSpPr>
          <p:cNvPr id="6" name="TekstSylinder 5">
            <a:hlinkClick r:id="rId2"/>
            <a:extLst>
              <a:ext uri="{FF2B5EF4-FFF2-40B4-BE49-F238E27FC236}">
                <a16:creationId xmlns:a16="http://schemas.microsoft.com/office/drawing/2014/main" id="{3C140BC8-4C5B-B47F-EB08-85B7E1D685A8}"/>
              </a:ext>
            </a:extLst>
          </p:cNvPr>
          <p:cNvSpPr txBox="1"/>
          <p:nvPr/>
        </p:nvSpPr>
        <p:spPr>
          <a:xfrm>
            <a:off x="2179508" y="5406501"/>
            <a:ext cx="9293766" cy="461665"/>
          </a:xfrm>
          <a:prstGeom prst="rect">
            <a:avLst/>
          </a:prstGeom>
          <a:noFill/>
        </p:spPr>
        <p:txBody>
          <a:bodyPr wrap="square">
            <a:spAutoFit/>
          </a:bodyPr>
          <a:lstStyle/>
          <a:p>
            <a:r>
              <a:rPr lang="nb-NO" sz="2400" dirty="0">
                <a:hlinkClick r:id="rId2"/>
              </a:rPr>
              <a:t>Den usynlige utfordringen II – hansker erstatter ikke håndhygiene- film</a:t>
            </a:r>
            <a:endParaRPr lang="nb-NO" sz="2400" dirty="0"/>
          </a:p>
        </p:txBody>
      </p:sp>
    </p:spTree>
    <p:extLst>
      <p:ext uri="{BB962C8B-B14F-4D97-AF65-F5344CB8AC3E}">
        <p14:creationId xmlns:p14="http://schemas.microsoft.com/office/powerpoint/2010/main" val="986158932"/>
      </p:ext>
    </p:extLst>
  </p:cSld>
  <p:clrMapOvr>
    <a:masterClrMapping/>
  </p:clrMapOvr>
  <mc:AlternateContent xmlns:mc="http://schemas.openxmlformats.org/markup-compatibility/2006" xmlns:p14="http://schemas.microsoft.com/office/powerpoint/2010/main">
    <mc:Choice Requires="p14">
      <p:transition spd="slow" p14:dur="2000" advTm="12776"/>
    </mc:Choice>
    <mc:Fallback xmlns="">
      <p:transition spd="slow" advTm="127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Temaer</a:t>
            </a:r>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2"/>
          </p:nvPr>
        </p:nvSpPr>
        <p:spPr/>
        <p:txBody>
          <a:bodyPr>
            <a:normAutofit/>
          </a:bodyPr>
          <a:lstStyle/>
          <a:p>
            <a:pPr marL="457200" indent="-457200">
              <a:buFont typeface="+mj-lt"/>
              <a:buAutoNum type="arabicPeriod"/>
            </a:pPr>
            <a:r>
              <a:rPr lang="nb-NO" sz="2400" dirty="0"/>
              <a:t>Bakgrunn for smittevernarbeid</a:t>
            </a:r>
          </a:p>
          <a:p>
            <a:pPr marL="457200" indent="-457200">
              <a:buFont typeface="+mj-lt"/>
              <a:buAutoNum type="arabicPeriod"/>
            </a:pPr>
            <a:r>
              <a:rPr lang="nb-NO" sz="2400" dirty="0"/>
              <a:t>Infeksjonskontrollprogram</a:t>
            </a:r>
          </a:p>
          <a:p>
            <a:pPr marL="457200" indent="-457200">
              <a:buFont typeface="+mj-lt"/>
              <a:buAutoNum type="arabicPeriod"/>
            </a:pPr>
            <a:r>
              <a:rPr lang="nb-NO" sz="2400" dirty="0"/>
              <a:t>Smittekjeden</a:t>
            </a:r>
          </a:p>
          <a:p>
            <a:pPr marL="457200" indent="-457200">
              <a:buFont typeface="+mj-lt"/>
              <a:buAutoNum type="arabicPeriod"/>
            </a:pPr>
            <a:r>
              <a:rPr lang="nb-NO" sz="2400" dirty="0"/>
              <a:t>Basale smittevernrutiner</a:t>
            </a:r>
          </a:p>
          <a:p>
            <a:pPr marL="457200" indent="-457200">
              <a:buFont typeface="+mj-lt"/>
              <a:buAutoNum type="arabicPeriod"/>
            </a:pPr>
            <a:r>
              <a:rPr lang="nb-NO" sz="2400" dirty="0"/>
              <a:t>Smitteverntiltak ved antibiotika resistente mikrober</a:t>
            </a:r>
          </a:p>
        </p:txBody>
      </p:sp>
    </p:spTree>
    <p:extLst>
      <p:ext uri="{BB962C8B-B14F-4D97-AF65-F5344CB8AC3E}">
        <p14:creationId xmlns:p14="http://schemas.microsoft.com/office/powerpoint/2010/main" val="2454001821"/>
      </p:ext>
    </p:extLst>
  </p:cSld>
  <p:clrMapOvr>
    <a:masterClrMapping/>
  </p:clrMapOvr>
  <mc:AlternateContent xmlns:mc="http://schemas.openxmlformats.org/markup-compatibility/2006" xmlns:p14="http://schemas.microsoft.com/office/powerpoint/2010/main">
    <mc:Choice Requires="p14">
      <p:transition spd="slow" p14:dur="2000" advTm="13955"/>
    </mc:Choice>
    <mc:Fallback xmlns="">
      <p:transition spd="slow" advTm="139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BE9A31-522E-AFA6-55C8-34C1BBBE6B5C}"/>
              </a:ext>
            </a:extLst>
          </p:cNvPr>
          <p:cNvSpPr>
            <a:spLocks noGrp="1"/>
          </p:cNvSpPr>
          <p:nvPr>
            <p:ph type="title"/>
          </p:nvPr>
        </p:nvSpPr>
        <p:spPr>
          <a:xfrm>
            <a:off x="1015459" y="718428"/>
            <a:ext cx="10515600" cy="553998"/>
          </a:xfrm>
        </p:spPr>
        <p:txBody>
          <a:bodyPr/>
          <a:lstStyle/>
          <a:p>
            <a:r>
              <a:rPr lang="nb-NO" sz="4000" dirty="0"/>
              <a:t>Overbruk av hansker</a:t>
            </a:r>
          </a:p>
        </p:txBody>
      </p:sp>
      <p:sp>
        <p:nvSpPr>
          <p:cNvPr id="3" name="Plassholder for tekst 2">
            <a:extLst>
              <a:ext uri="{FF2B5EF4-FFF2-40B4-BE49-F238E27FC236}">
                <a16:creationId xmlns:a16="http://schemas.microsoft.com/office/drawing/2014/main" id="{22836376-D580-5724-1F12-9E8E866EC466}"/>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546BBDFB-EE80-F285-4567-A30AC5A33022}"/>
              </a:ext>
            </a:extLst>
          </p:cNvPr>
          <p:cNvSpPr>
            <a:spLocks noGrp="1"/>
          </p:cNvSpPr>
          <p:nvPr>
            <p:ph type="body" sz="quarter" idx="12"/>
          </p:nvPr>
        </p:nvSpPr>
        <p:spPr>
          <a:xfrm>
            <a:off x="1015339" y="2008119"/>
            <a:ext cx="6971008" cy="3641147"/>
          </a:xfrm>
        </p:spPr>
        <p:txBody>
          <a:bodyPr>
            <a:normAutofit fontScale="92500" lnSpcReduction="10000"/>
          </a:bodyPr>
          <a:lstStyle/>
          <a:p>
            <a:pPr>
              <a:buFont typeface="Arial" panose="020B0604020202020204" pitchFamily="34" charset="0"/>
              <a:buChar char="•"/>
            </a:pPr>
            <a:r>
              <a:rPr lang="nb-NO" sz="2400" dirty="0">
                <a:solidFill>
                  <a:srgbClr val="545757"/>
                </a:solidFill>
              </a:rPr>
              <a:t>en sterk økning i bruk av rene engangshansker i helsetjenesten, og da spesielt i situasjoner hvor det ikke er behov for hansker</a:t>
            </a:r>
          </a:p>
          <a:p>
            <a:pPr>
              <a:buFont typeface="Arial" panose="020B0604020202020204" pitchFamily="34" charset="0"/>
              <a:buChar char="•"/>
            </a:pPr>
            <a:endParaRPr lang="nb-NO" sz="2400" dirty="0">
              <a:solidFill>
                <a:srgbClr val="545757"/>
              </a:solidFill>
            </a:endParaRPr>
          </a:p>
          <a:p>
            <a:pPr>
              <a:buFont typeface="Arial" panose="020B0604020202020204" pitchFamily="34" charset="0"/>
              <a:buChar char="•"/>
            </a:pPr>
            <a:r>
              <a:rPr lang="nb-NO" sz="2400" dirty="0">
                <a:solidFill>
                  <a:srgbClr val="545757"/>
                </a:solidFill>
              </a:rPr>
              <a:t>hvert år benyttes over </a:t>
            </a:r>
            <a:r>
              <a:rPr lang="nb-NO" sz="2400" b="1" dirty="0">
                <a:solidFill>
                  <a:srgbClr val="545757"/>
                </a:solidFill>
              </a:rPr>
              <a:t>300 millioner</a:t>
            </a:r>
            <a:r>
              <a:rPr lang="nb-NO" sz="2400" dirty="0">
                <a:solidFill>
                  <a:srgbClr val="545757"/>
                </a:solidFill>
              </a:rPr>
              <a:t> rene engangshansker i helsetjenesten</a:t>
            </a:r>
          </a:p>
          <a:p>
            <a:pPr>
              <a:buFont typeface="Arial" panose="020B0604020202020204" pitchFamily="34" charset="0"/>
              <a:buChar char="•"/>
            </a:pPr>
            <a:endParaRPr lang="nb-NO" sz="2400" dirty="0">
              <a:solidFill>
                <a:srgbClr val="545757"/>
              </a:solidFill>
            </a:endParaRPr>
          </a:p>
          <a:p>
            <a:pPr>
              <a:buFont typeface="Arial" panose="020B0604020202020204" pitchFamily="34" charset="0"/>
              <a:buChar char="•"/>
            </a:pPr>
            <a:r>
              <a:rPr lang="nb-NO" sz="2400" dirty="0">
                <a:solidFill>
                  <a:srgbClr val="545757"/>
                </a:solidFill>
              </a:rPr>
              <a:t>over </a:t>
            </a:r>
            <a:r>
              <a:rPr lang="nb-NO" sz="2400" b="1" dirty="0">
                <a:solidFill>
                  <a:srgbClr val="545757"/>
                </a:solidFill>
              </a:rPr>
              <a:t>70 millioner </a:t>
            </a:r>
            <a:r>
              <a:rPr lang="nb-NO" sz="2400" dirty="0">
                <a:solidFill>
                  <a:srgbClr val="545757"/>
                </a:solidFill>
              </a:rPr>
              <a:t>av hanskene benyttes uten at det trengs, dette utgjør </a:t>
            </a:r>
            <a:r>
              <a:rPr lang="nb-NO" sz="2400" b="1" dirty="0">
                <a:solidFill>
                  <a:srgbClr val="545757"/>
                </a:solidFill>
              </a:rPr>
              <a:t>490 tonn </a:t>
            </a:r>
            <a:r>
              <a:rPr lang="nb-NO" sz="2400" dirty="0">
                <a:solidFill>
                  <a:srgbClr val="545757"/>
                </a:solidFill>
              </a:rPr>
              <a:t>unødvendig avfall. Hvert år!</a:t>
            </a:r>
          </a:p>
          <a:p>
            <a:endParaRPr lang="nb-NO" sz="2400" dirty="0">
              <a:solidFill>
                <a:srgbClr val="545757"/>
              </a:solidFill>
            </a:endParaRPr>
          </a:p>
          <a:p>
            <a:endParaRPr lang="nb-NO" dirty="0"/>
          </a:p>
        </p:txBody>
      </p:sp>
      <p:sp>
        <p:nvSpPr>
          <p:cNvPr id="6" name="TekstSylinder 5">
            <a:extLst>
              <a:ext uri="{FF2B5EF4-FFF2-40B4-BE49-F238E27FC236}">
                <a16:creationId xmlns:a16="http://schemas.microsoft.com/office/drawing/2014/main" id="{160556DB-5ED0-4C05-8931-B302079C8647}"/>
              </a:ext>
            </a:extLst>
          </p:cNvPr>
          <p:cNvSpPr txBox="1"/>
          <p:nvPr/>
        </p:nvSpPr>
        <p:spPr>
          <a:xfrm>
            <a:off x="1015339" y="6039718"/>
            <a:ext cx="9634733" cy="338554"/>
          </a:xfrm>
          <a:prstGeom prst="rect">
            <a:avLst/>
          </a:prstGeom>
          <a:noFill/>
        </p:spPr>
        <p:txBody>
          <a:bodyPr wrap="square">
            <a:spAutoFit/>
          </a:bodyPr>
          <a:lstStyle/>
          <a:p>
            <a:pPr marL="263200" indent="-263200"/>
            <a:r>
              <a:rPr lang="nb-NO" sz="1600" dirty="0">
                <a:ea typeface="+mn-lt"/>
                <a:cs typeface="+mn-lt"/>
                <a:hlinkClick r:id="rId2"/>
              </a:rPr>
              <a:t>Hansker – bare når det trengs! Om overforbruk av hansker i helsetjenesten </a:t>
            </a:r>
            <a:r>
              <a:rPr lang="nb-NO" sz="1600" dirty="0" err="1">
                <a:ea typeface="+mn-lt"/>
                <a:cs typeface="+mn-lt"/>
                <a:hlinkClick r:id="rId2"/>
              </a:rPr>
              <a:t>on</a:t>
            </a:r>
            <a:r>
              <a:rPr lang="nb-NO" sz="1600" dirty="0">
                <a:ea typeface="+mn-lt"/>
                <a:cs typeface="+mn-lt"/>
                <a:hlinkClick r:id="rId2"/>
              </a:rPr>
              <a:t> </a:t>
            </a:r>
            <a:r>
              <a:rPr lang="nb-NO" sz="1600" dirty="0" err="1">
                <a:ea typeface="+mn-lt"/>
                <a:cs typeface="+mn-lt"/>
                <a:hlinkClick r:id="rId2"/>
              </a:rPr>
              <a:t>Vimeo</a:t>
            </a:r>
            <a:endParaRPr lang="nb-NO" sz="1600" dirty="0"/>
          </a:p>
        </p:txBody>
      </p:sp>
      <p:pic>
        <p:nvPicPr>
          <p:cNvPr id="7" name="Bilde 6">
            <a:extLst>
              <a:ext uri="{FF2B5EF4-FFF2-40B4-BE49-F238E27FC236}">
                <a16:creationId xmlns:a16="http://schemas.microsoft.com/office/drawing/2014/main" id="{6B0AE5A4-C211-759F-DEAE-1F61C488CD94}"/>
              </a:ext>
            </a:extLst>
          </p:cNvPr>
          <p:cNvPicPr>
            <a:picLocks noChangeAspect="1"/>
          </p:cNvPicPr>
          <p:nvPr/>
        </p:nvPicPr>
        <p:blipFill>
          <a:blip r:embed="rId3"/>
          <a:stretch>
            <a:fillRect/>
          </a:stretch>
        </p:blipFill>
        <p:spPr>
          <a:xfrm>
            <a:off x="7986467" y="356349"/>
            <a:ext cx="3874473" cy="5462194"/>
          </a:xfrm>
          <a:prstGeom prst="rect">
            <a:avLst/>
          </a:prstGeom>
        </p:spPr>
      </p:pic>
    </p:spTree>
    <p:extLst>
      <p:ext uri="{BB962C8B-B14F-4D97-AF65-F5344CB8AC3E}">
        <p14:creationId xmlns:p14="http://schemas.microsoft.com/office/powerpoint/2010/main" val="2452592055"/>
      </p:ext>
    </p:extLst>
  </p:cSld>
  <p:clrMapOvr>
    <a:masterClrMapping/>
  </p:clrMapOvr>
  <mc:AlternateContent xmlns:mc="http://schemas.openxmlformats.org/markup-compatibility/2006" xmlns:p14="http://schemas.microsoft.com/office/powerpoint/2010/main">
    <mc:Choice Requires="p14">
      <p:transition spd="slow" p14:dur="2000" advTm="15327"/>
    </mc:Choice>
    <mc:Fallback xmlns="">
      <p:transition spd="slow" advTm="153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214CD2-5FDC-E648-18D4-0109A5BDF595}"/>
              </a:ext>
            </a:extLst>
          </p:cNvPr>
          <p:cNvSpPr>
            <a:spLocks noGrp="1"/>
          </p:cNvSpPr>
          <p:nvPr>
            <p:ph type="title"/>
          </p:nvPr>
        </p:nvSpPr>
        <p:spPr/>
        <p:txBody>
          <a:bodyPr/>
          <a:lstStyle/>
          <a:p>
            <a:r>
              <a:rPr lang="nb-NO" dirty="0"/>
              <a:t>På- og av- kledning</a:t>
            </a:r>
          </a:p>
        </p:txBody>
      </p:sp>
      <p:sp>
        <p:nvSpPr>
          <p:cNvPr id="3" name="Plassholder for tekst 2">
            <a:extLst>
              <a:ext uri="{FF2B5EF4-FFF2-40B4-BE49-F238E27FC236}">
                <a16:creationId xmlns:a16="http://schemas.microsoft.com/office/drawing/2014/main" id="{116AC128-7673-A475-8F4D-25E1999FC334}"/>
              </a:ext>
            </a:extLst>
          </p:cNvPr>
          <p:cNvSpPr>
            <a:spLocks noGrp="1"/>
          </p:cNvSpPr>
          <p:nvPr>
            <p:ph type="body" sz="quarter" idx="11"/>
          </p:nvPr>
        </p:nvSpPr>
        <p:spPr/>
        <p:txBody>
          <a:bodyPr/>
          <a:lstStyle/>
          <a:p>
            <a:endParaRPr lang="nb-NO"/>
          </a:p>
        </p:txBody>
      </p:sp>
      <p:sp>
        <p:nvSpPr>
          <p:cNvPr id="5" name="Plassholder for innhold 3">
            <a:extLst>
              <a:ext uri="{FF2B5EF4-FFF2-40B4-BE49-F238E27FC236}">
                <a16:creationId xmlns:a16="http://schemas.microsoft.com/office/drawing/2014/main" id="{3C3EC03A-8F6A-6892-F7D5-D8764A737482}"/>
              </a:ext>
            </a:extLst>
          </p:cNvPr>
          <p:cNvSpPr txBox="1">
            <a:spLocks/>
          </p:cNvSpPr>
          <p:nvPr/>
        </p:nvSpPr>
        <p:spPr>
          <a:xfrm>
            <a:off x="1015219" y="1786944"/>
            <a:ext cx="3119402" cy="3480996"/>
          </a:xfrm>
          <a:prstGeom prst="rect">
            <a:avLst/>
          </a:prstGeom>
        </p:spPr>
        <p:txBody>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3"/>
              </a:buBlip>
              <a:defRPr sz="19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16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3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2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b-NO" sz="2800" dirty="0"/>
              <a:t>Ta på:</a:t>
            </a:r>
          </a:p>
          <a:p>
            <a:endParaRPr lang="nb-NO" sz="2800" dirty="0"/>
          </a:p>
          <a:p>
            <a:r>
              <a:rPr lang="nb-NO" sz="2800" dirty="0"/>
              <a:t>munnbind</a:t>
            </a:r>
          </a:p>
          <a:p>
            <a:r>
              <a:rPr lang="nb-NO" sz="2800" dirty="0"/>
              <a:t>øyebeskyttelse</a:t>
            </a:r>
          </a:p>
          <a:p>
            <a:r>
              <a:rPr lang="nb-NO" sz="2800" dirty="0"/>
              <a:t>frakk</a:t>
            </a:r>
          </a:p>
          <a:p>
            <a:r>
              <a:rPr lang="nb-NO" sz="2800" dirty="0"/>
              <a:t>hansker</a:t>
            </a:r>
          </a:p>
          <a:p>
            <a:endParaRPr lang="nb-NO" dirty="0"/>
          </a:p>
        </p:txBody>
      </p:sp>
      <p:sp>
        <p:nvSpPr>
          <p:cNvPr id="6" name="TekstSylinder 5">
            <a:extLst>
              <a:ext uri="{FF2B5EF4-FFF2-40B4-BE49-F238E27FC236}">
                <a16:creationId xmlns:a16="http://schemas.microsoft.com/office/drawing/2014/main" id="{FCB88C9C-3621-EC7A-2945-B8C7C19A5443}"/>
              </a:ext>
            </a:extLst>
          </p:cNvPr>
          <p:cNvSpPr txBox="1"/>
          <p:nvPr/>
        </p:nvSpPr>
        <p:spPr>
          <a:xfrm>
            <a:off x="6932743" y="1631678"/>
            <a:ext cx="4039448" cy="4876328"/>
          </a:xfrm>
          <a:prstGeom prst="rect">
            <a:avLst/>
          </a:prstGeom>
          <a:noFill/>
        </p:spPr>
        <p:txBody>
          <a:bodyPr wrap="square" lIns="51428" tIns="25714" rIns="51428" bIns="25714" anchor="t">
            <a:spAutoFit/>
          </a:bodyPr>
          <a:lstStyle/>
          <a:p>
            <a:r>
              <a:rPr lang="nb-NO" sz="2800" dirty="0">
                <a:solidFill>
                  <a:srgbClr val="545757"/>
                </a:solidFill>
              </a:rPr>
              <a:t>Ta av</a:t>
            </a:r>
            <a:r>
              <a:rPr lang="nb-NO" sz="2800" dirty="0"/>
              <a:t>:</a:t>
            </a:r>
          </a:p>
          <a:p>
            <a:endParaRPr lang="nb-NO" sz="2800" dirty="0"/>
          </a:p>
          <a:p>
            <a:pPr marL="263200" indent="-263200" defTabSz="913838">
              <a:lnSpc>
                <a:spcPts val="3149"/>
              </a:lnSpc>
              <a:spcBef>
                <a:spcPts val="450"/>
              </a:spcBef>
              <a:buBlip>
                <a:blip r:embed="rId4"/>
              </a:buBlip>
            </a:pPr>
            <a:r>
              <a:rPr lang="nb-NO" sz="2800" dirty="0">
                <a:solidFill>
                  <a:srgbClr val="545757"/>
                </a:solidFill>
              </a:rPr>
              <a:t>hansker og frakk (håndhygiene mellom frakk og hansker er ikke nødvendig) </a:t>
            </a:r>
          </a:p>
          <a:p>
            <a:pPr marL="263200" indent="-263200" defTabSz="913838">
              <a:lnSpc>
                <a:spcPts val="3149"/>
              </a:lnSpc>
              <a:spcBef>
                <a:spcPts val="450"/>
              </a:spcBef>
              <a:buBlip>
                <a:blip r:embed="rId4"/>
              </a:buBlip>
            </a:pPr>
            <a:r>
              <a:rPr lang="nb-NO" sz="2800" dirty="0">
                <a:solidFill>
                  <a:srgbClr val="545757"/>
                </a:solidFill>
              </a:rPr>
              <a:t>håndhygiene</a:t>
            </a:r>
          </a:p>
          <a:p>
            <a:pPr marL="263200" indent="-263200" defTabSz="913838">
              <a:lnSpc>
                <a:spcPts val="3149"/>
              </a:lnSpc>
              <a:spcBef>
                <a:spcPts val="450"/>
              </a:spcBef>
              <a:buBlip>
                <a:blip r:embed="rId4"/>
              </a:buBlip>
            </a:pPr>
            <a:r>
              <a:rPr lang="nb-NO" sz="2800" dirty="0">
                <a:solidFill>
                  <a:srgbClr val="545757"/>
                </a:solidFill>
              </a:rPr>
              <a:t>øyebeskyttelse</a:t>
            </a:r>
          </a:p>
          <a:p>
            <a:pPr marL="263200" indent="-263200" defTabSz="913838">
              <a:lnSpc>
                <a:spcPts val="3149"/>
              </a:lnSpc>
              <a:spcBef>
                <a:spcPts val="450"/>
              </a:spcBef>
              <a:buBlip>
                <a:blip r:embed="rId4"/>
              </a:buBlip>
            </a:pPr>
            <a:r>
              <a:rPr lang="nb-NO" sz="2800" dirty="0">
                <a:solidFill>
                  <a:srgbClr val="545757"/>
                </a:solidFill>
              </a:rPr>
              <a:t>håndhygiene</a:t>
            </a:r>
          </a:p>
          <a:p>
            <a:pPr marL="263200" indent="-263200" defTabSz="913838">
              <a:lnSpc>
                <a:spcPts val="3149"/>
              </a:lnSpc>
              <a:spcBef>
                <a:spcPts val="450"/>
              </a:spcBef>
              <a:buBlip>
                <a:blip r:embed="rId4"/>
              </a:buBlip>
            </a:pPr>
            <a:r>
              <a:rPr lang="nb-NO" sz="2800" dirty="0">
                <a:solidFill>
                  <a:srgbClr val="545757"/>
                </a:solidFill>
              </a:rPr>
              <a:t>munnbind</a:t>
            </a:r>
          </a:p>
          <a:p>
            <a:pPr marL="263200" indent="-263200" defTabSz="913838">
              <a:lnSpc>
                <a:spcPts val="3149"/>
              </a:lnSpc>
              <a:spcBef>
                <a:spcPts val="450"/>
              </a:spcBef>
              <a:buBlip>
                <a:blip r:embed="rId4"/>
              </a:buBlip>
            </a:pPr>
            <a:r>
              <a:rPr lang="nb-NO" sz="2800" dirty="0">
                <a:solidFill>
                  <a:srgbClr val="545757"/>
                </a:solidFill>
              </a:rPr>
              <a:t>håndhygiene</a:t>
            </a:r>
          </a:p>
        </p:txBody>
      </p:sp>
    </p:spTree>
    <p:extLst>
      <p:ext uri="{BB962C8B-B14F-4D97-AF65-F5344CB8AC3E}">
        <p14:creationId xmlns:p14="http://schemas.microsoft.com/office/powerpoint/2010/main" val="1407698923"/>
      </p:ext>
    </p:extLst>
  </p:cSld>
  <p:clrMapOvr>
    <a:masterClrMapping/>
  </p:clrMapOvr>
  <mc:AlternateContent xmlns:mc="http://schemas.openxmlformats.org/markup-compatibility/2006" xmlns:p14="http://schemas.microsoft.com/office/powerpoint/2010/main">
    <mc:Choice Requires="p14">
      <p:transition spd="slow" p14:dur="2000" advTm="10978"/>
    </mc:Choice>
    <mc:Fallback xmlns="">
      <p:transition spd="slow" advTm="109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3F49A-EA7A-B2F6-B5C4-82EC846708C9}"/>
              </a:ext>
            </a:extLst>
          </p:cNvPr>
          <p:cNvSpPr>
            <a:spLocks noGrp="1"/>
          </p:cNvSpPr>
          <p:nvPr>
            <p:ph type="title"/>
          </p:nvPr>
        </p:nvSpPr>
        <p:spPr>
          <a:xfrm>
            <a:off x="1015459" y="718428"/>
            <a:ext cx="10515600" cy="553998"/>
          </a:xfrm>
        </p:spPr>
        <p:txBody>
          <a:bodyPr/>
          <a:lstStyle/>
          <a:p>
            <a:r>
              <a:rPr lang="nb-NO" sz="4000" dirty="0"/>
              <a:t>Basale smittevernrutiner</a:t>
            </a:r>
          </a:p>
        </p:txBody>
      </p:sp>
      <p:sp>
        <p:nvSpPr>
          <p:cNvPr id="3" name="Plassholder for tekst 2">
            <a:extLst>
              <a:ext uri="{FF2B5EF4-FFF2-40B4-BE49-F238E27FC236}">
                <a16:creationId xmlns:a16="http://schemas.microsoft.com/office/drawing/2014/main" id="{EA832DFA-758C-FC9F-A35F-443D883D76FE}"/>
              </a:ext>
            </a:extLst>
          </p:cNvPr>
          <p:cNvSpPr>
            <a:spLocks noGrp="1"/>
          </p:cNvSpPr>
          <p:nvPr>
            <p:ph type="body" sz="quarter" idx="11"/>
          </p:nvPr>
        </p:nvSpPr>
        <p:spPr>
          <a:xfrm>
            <a:off x="1015339" y="1363702"/>
            <a:ext cx="10515600" cy="446625"/>
          </a:xfrm>
        </p:spPr>
        <p:txBody>
          <a:bodyPr/>
          <a:lstStyle/>
          <a:p>
            <a:r>
              <a:rPr lang="nb-NO" dirty="0"/>
              <a:t>Ikke alltid nok alene</a:t>
            </a:r>
          </a:p>
          <a:p>
            <a:endParaRPr lang="nb-NO" dirty="0"/>
          </a:p>
        </p:txBody>
      </p:sp>
      <p:sp>
        <p:nvSpPr>
          <p:cNvPr id="4" name="Plassholder for tekst 3">
            <a:extLst>
              <a:ext uri="{FF2B5EF4-FFF2-40B4-BE49-F238E27FC236}">
                <a16:creationId xmlns:a16="http://schemas.microsoft.com/office/drawing/2014/main" id="{D4E87B69-9D66-8E3F-7004-DF35B0FFC1A2}"/>
              </a:ext>
            </a:extLst>
          </p:cNvPr>
          <p:cNvSpPr>
            <a:spLocks noGrp="1"/>
          </p:cNvSpPr>
          <p:nvPr>
            <p:ph type="body" sz="quarter" idx="12"/>
          </p:nvPr>
        </p:nvSpPr>
        <p:spPr/>
        <p:txBody>
          <a:bodyPr/>
          <a:lstStyle/>
          <a:p>
            <a:r>
              <a:rPr lang="nb-NO" sz="2400" dirty="0"/>
              <a:t>Hva om bakteriene var synlige?</a:t>
            </a:r>
          </a:p>
          <a:p>
            <a:r>
              <a:rPr lang="nb-NO" dirty="0"/>
              <a:t>Et eksempel på viktighet av smittevern for å forebygge helsetjenesteassosierte infeksjoner og spredning av </a:t>
            </a:r>
            <a:r>
              <a:rPr lang="nb-NO" dirty="0" err="1"/>
              <a:t>antibiotikaresistens</a:t>
            </a:r>
            <a:endParaRPr lang="nb-NO" dirty="0"/>
          </a:p>
          <a:p>
            <a:r>
              <a:rPr lang="nb-NO" dirty="0"/>
              <a:t>Den usynlige utfordringen (III) – Håndhygiene og </a:t>
            </a:r>
            <a:r>
              <a:rPr lang="nb-NO" dirty="0" err="1"/>
              <a:t>antibiotikaresistens</a:t>
            </a:r>
            <a:endParaRPr lang="nb-NO" dirty="0"/>
          </a:p>
          <a:p>
            <a:pPr marL="0" marR="0" lvl="0" indent="0" algn="ctr" defTabSz="914446" rtl="0" eaLnBrk="1" fontAlgn="auto" latinLnBrk="0" hangingPunct="1">
              <a:lnSpc>
                <a:spcPct val="120000"/>
              </a:lnSpc>
              <a:spcBef>
                <a:spcPts val="0"/>
              </a:spcBef>
              <a:spcAft>
                <a:spcPts val="300"/>
              </a:spcAft>
              <a:buClr>
                <a:srgbClr val="EE756A"/>
              </a:buClr>
              <a:buSzPct val="100000"/>
              <a:buFontTx/>
              <a:buNone/>
              <a:tabLst/>
              <a:defRPr/>
            </a:pPr>
            <a:r>
              <a:rPr lang="nb-NO" dirty="0"/>
              <a:t> </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https://vimeo.com/264416086</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indent="0">
              <a:buNone/>
            </a:pPr>
            <a:endParaRPr lang="nb-NO" dirty="0"/>
          </a:p>
          <a:p>
            <a:endParaRPr lang="nb-NO" dirty="0"/>
          </a:p>
        </p:txBody>
      </p:sp>
      <p:pic>
        <p:nvPicPr>
          <p:cNvPr id="6" name="Bilde 5">
            <a:extLst>
              <a:ext uri="{FF2B5EF4-FFF2-40B4-BE49-F238E27FC236}">
                <a16:creationId xmlns:a16="http://schemas.microsoft.com/office/drawing/2014/main" id="{60F64BBD-D501-D2A7-93D0-B9BCFC268392}"/>
              </a:ext>
            </a:extLst>
          </p:cNvPr>
          <p:cNvPicPr>
            <a:picLocks noChangeAspect="1"/>
          </p:cNvPicPr>
          <p:nvPr/>
        </p:nvPicPr>
        <p:blipFill>
          <a:blip r:embed="rId4"/>
          <a:stretch>
            <a:fillRect/>
          </a:stretch>
        </p:blipFill>
        <p:spPr>
          <a:xfrm>
            <a:off x="8801365" y="4423139"/>
            <a:ext cx="2803466" cy="1762473"/>
          </a:xfrm>
          <a:prstGeom prst="rect">
            <a:avLst/>
          </a:prstGeom>
        </p:spPr>
      </p:pic>
    </p:spTree>
    <p:extLst>
      <p:ext uri="{BB962C8B-B14F-4D97-AF65-F5344CB8AC3E}">
        <p14:creationId xmlns:p14="http://schemas.microsoft.com/office/powerpoint/2010/main" val="2548328048"/>
      </p:ext>
    </p:extLst>
  </p:cSld>
  <p:clrMapOvr>
    <a:masterClrMapping/>
  </p:clrMapOvr>
  <mc:AlternateContent xmlns:mc="http://schemas.openxmlformats.org/markup-compatibility/2006" xmlns:p14="http://schemas.microsoft.com/office/powerpoint/2010/main">
    <mc:Choice Requires="p14">
      <p:transition spd="slow" p14:dur="2000" advTm="8057"/>
    </mc:Choice>
    <mc:Fallback xmlns="">
      <p:transition spd="slow" advTm="805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p:txBody>
          <a:bodyPr/>
          <a:lstStyle/>
          <a:p>
            <a:r>
              <a:rPr lang="nb-NO" dirty="0"/>
              <a:t>Målrettet smitteverntiltak i tillegg til basale smittevernrutiner</a:t>
            </a:r>
          </a:p>
        </p:txBody>
      </p:sp>
      <p:sp>
        <p:nvSpPr>
          <p:cNvPr id="4" name="Plassholder for tekst 3"/>
          <p:cNvSpPr>
            <a:spLocks noGrp="1"/>
          </p:cNvSpPr>
          <p:nvPr>
            <p:ph type="body" sz="quarter" idx="12"/>
          </p:nvPr>
        </p:nvSpPr>
        <p:spPr/>
        <p:txBody>
          <a:bodyPr>
            <a:normAutofit/>
          </a:bodyPr>
          <a:lstStyle/>
          <a:p>
            <a:pPr marL="0" indent="0">
              <a:buNone/>
            </a:pPr>
            <a:r>
              <a:rPr lang="nb-NO" sz="2800" dirty="0"/>
              <a:t>Målrettet smitteverntiltak ved MRSA, VRE og ESBL-holdige gramnegative stavbakterier er anbefalt for å forebygge spredning og etablering av disse resistente bakteriegruppene i</a:t>
            </a:r>
            <a:r>
              <a:rPr lang="nb-NO" sz="2800" dirty="0">
                <a:effectLst>
                  <a:outerShdw blurRad="38100" dist="38100" dir="2700000" algn="tl">
                    <a:srgbClr val="000000">
                      <a:alpha val="43137"/>
                    </a:srgbClr>
                  </a:outerShdw>
                </a:effectLst>
              </a:rPr>
              <a:t> </a:t>
            </a:r>
            <a:r>
              <a:rPr lang="nb-NO" sz="2800" b="1" dirty="0"/>
              <a:t>helseinstitusjoner.</a:t>
            </a:r>
          </a:p>
          <a:p>
            <a:pPr>
              <a:buFont typeface="Wingdings" panose="05000000000000000000" pitchFamily="2" charset="2"/>
              <a:buChar char="Ø"/>
            </a:pPr>
            <a:endParaRPr lang="nb-NO"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985938"/>
      </p:ext>
    </p:extLst>
  </p:cSld>
  <p:clrMapOvr>
    <a:masterClrMapping/>
  </p:clrMapOvr>
  <mc:AlternateContent xmlns:mc="http://schemas.openxmlformats.org/markup-compatibility/2006" xmlns:p14="http://schemas.microsoft.com/office/powerpoint/2010/main">
    <mc:Choice Requires="p14">
      <p:transition spd="slow" p14:dur="2000" advTm="13822"/>
    </mc:Choice>
    <mc:Fallback xmlns="">
      <p:transition spd="slow" advTm="138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a:xfrm>
            <a:off x="1015339" y="1363702"/>
            <a:ext cx="10515600" cy="369332"/>
          </a:xfrm>
        </p:spPr>
        <p:txBody>
          <a:bodyPr/>
          <a:lstStyle/>
          <a:p>
            <a:r>
              <a:rPr lang="nb-NO" sz="2400" dirty="0"/>
              <a:t>Risikovurdering for </a:t>
            </a:r>
            <a:r>
              <a:rPr lang="nb-NO" sz="2400" dirty="0" err="1"/>
              <a:t>antibiotikaresistente</a:t>
            </a:r>
            <a:r>
              <a:rPr lang="nb-NO" sz="2400" dirty="0"/>
              <a:t> bakterier før innleggelse</a:t>
            </a:r>
          </a:p>
        </p:txBody>
      </p:sp>
      <p:sp>
        <p:nvSpPr>
          <p:cNvPr id="4" name="Plassholder for tekst 3"/>
          <p:cNvSpPr>
            <a:spLocks noGrp="1"/>
          </p:cNvSpPr>
          <p:nvPr>
            <p:ph type="body" sz="quarter" idx="12"/>
          </p:nvPr>
        </p:nvSpPr>
        <p:spPr>
          <a:xfrm>
            <a:off x="1015339" y="1935109"/>
            <a:ext cx="10515600" cy="4535360"/>
          </a:xfrm>
        </p:spPr>
        <p:txBody>
          <a:bodyPr>
            <a:normAutofit/>
          </a:bodyPr>
          <a:lstStyle/>
          <a:p>
            <a:pPr marL="432918" indent="-342900">
              <a:buFont typeface="Arial" panose="020B0604020202020204" pitchFamily="34" charset="0"/>
              <a:buChar char="•"/>
            </a:pPr>
            <a:r>
              <a:rPr lang="nb-NO" sz="2400" dirty="0"/>
              <a:t>Som sykepleier, hva vet du om pasienten?</a:t>
            </a:r>
          </a:p>
          <a:p>
            <a:pPr marL="432918" indent="-342900">
              <a:buFont typeface="Arial" panose="020B0604020202020204" pitchFamily="34" charset="0"/>
              <a:buChar char="•"/>
            </a:pPr>
            <a:r>
              <a:rPr lang="nb-NO" sz="2400" dirty="0"/>
              <a:t>Har pasienten:</a:t>
            </a:r>
          </a:p>
          <a:p>
            <a:pPr lvl="1">
              <a:buFont typeface="Arial" panose="020B0604020202020204" pitchFamily="34" charset="0"/>
              <a:buChar char="•"/>
            </a:pPr>
            <a:r>
              <a:rPr lang="nb-NO" sz="2000" dirty="0"/>
              <a:t>vært innlagt i helseinstitusjon </a:t>
            </a:r>
            <a:r>
              <a:rPr lang="nb-NO" sz="2000" u="sng" dirty="0"/>
              <a:t>utenfor Norden </a:t>
            </a:r>
            <a:r>
              <a:rPr lang="nb-NO" sz="2000" dirty="0"/>
              <a:t>det siste året?</a:t>
            </a:r>
          </a:p>
          <a:p>
            <a:pPr lvl="1">
              <a:buFont typeface="Arial" panose="020B0604020202020204" pitchFamily="34" charset="0"/>
              <a:buChar char="•"/>
            </a:pPr>
            <a:r>
              <a:rPr lang="nb-NO" sz="2000" dirty="0"/>
              <a:t>Hatt en undersøkelse/behandling hos lege eller tannlege med </a:t>
            </a:r>
            <a:r>
              <a:rPr lang="nb-NO" sz="2000" dirty="0" err="1"/>
              <a:t>innvasive</a:t>
            </a:r>
            <a:r>
              <a:rPr lang="nb-NO" sz="2000" dirty="0"/>
              <a:t> metoder i utlandet det siste året?</a:t>
            </a:r>
          </a:p>
          <a:p>
            <a:pPr lvl="1">
              <a:buFont typeface="Arial" panose="020B0604020202020204" pitchFamily="34" charset="0"/>
              <a:buChar char="•"/>
            </a:pPr>
            <a:r>
              <a:rPr lang="nb-NO" sz="2000" dirty="0"/>
              <a:t>de siste 12 måneder vært innlagt i helseinstitusjon i Norge eller annet nordisk land der det (under det aktuelle oppholdet) pågikk et utbrudd med </a:t>
            </a:r>
            <a:r>
              <a:rPr lang="nb-NO" sz="2000" dirty="0" err="1"/>
              <a:t>antibiotikaresistente</a:t>
            </a:r>
            <a:r>
              <a:rPr lang="nb-NO" sz="2000" dirty="0"/>
              <a:t> bakterier?</a:t>
            </a:r>
          </a:p>
          <a:p>
            <a:pPr lvl="1">
              <a:buFont typeface="Arial" panose="020B0604020202020204" pitchFamily="34" charset="0"/>
              <a:buChar char="•"/>
            </a:pPr>
            <a:r>
              <a:rPr lang="nb-NO" sz="2000" dirty="0"/>
              <a:t>bodd sammen med person som har fått påvist en </a:t>
            </a:r>
            <a:r>
              <a:rPr lang="nb-NO" sz="2000" dirty="0" err="1"/>
              <a:t>antibiotikaresistent</a:t>
            </a:r>
            <a:r>
              <a:rPr lang="nb-NO" sz="2000" dirty="0"/>
              <a:t> bakterie i løpet av de siste 12 måneder?</a:t>
            </a:r>
          </a:p>
          <a:p>
            <a:pPr lvl="1">
              <a:buFont typeface="Arial" panose="020B0604020202020204" pitchFamily="34" charset="0"/>
              <a:buChar char="•"/>
            </a:pPr>
            <a:r>
              <a:rPr lang="nb-NO" sz="2000" dirty="0"/>
              <a:t>tidligere fått påvist en </a:t>
            </a:r>
            <a:r>
              <a:rPr lang="nb-NO" sz="2000" dirty="0" err="1"/>
              <a:t>antibiotikaresistent</a:t>
            </a:r>
            <a:r>
              <a:rPr lang="nb-NO" sz="2000" dirty="0"/>
              <a:t> bakterie?</a:t>
            </a:r>
          </a:p>
          <a:p>
            <a:pPr lvl="1">
              <a:buFont typeface="Arial" panose="020B0604020202020204" pitchFamily="34" charset="0"/>
              <a:buChar char="•"/>
            </a:pPr>
            <a:r>
              <a:rPr lang="nb-NO" sz="2000" dirty="0"/>
              <a:t>mistenkt/påvist </a:t>
            </a:r>
            <a:r>
              <a:rPr lang="nb-NO" sz="2000" dirty="0" err="1"/>
              <a:t>antibiotikaresistent</a:t>
            </a:r>
            <a:r>
              <a:rPr lang="nb-NO" sz="2000" dirty="0"/>
              <a:t> bakterie og skal legges inn i avdelinger som etter lokal vurdering karakteriseres som avdelinger med særlig mottakelige pasienter og/eller stor risiko for spredning, (f.eks. brannskadeavdeling, intensivavdeling, hematologisk avdeling, nyfødtintensiv o.l.)?</a:t>
            </a:r>
          </a:p>
          <a:p>
            <a:pPr lvl="1">
              <a:buFont typeface="Arial" panose="020B0604020202020204" pitchFamily="34" charset="0"/>
              <a:buChar char="•"/>
            </a:pPr>
            <a:r>
              <a:rPr lang="nb-NO" sz="2000" dirty="0"/>
              <a:t>Andre risikofaktorer (pågående symptomer; diaré, sår, katetre </a:t>
            </a:r>
            <a:r>
              <a:rPr lang="nb-NO" sz="2000" dirty="0" err="1"/>
              <a:t>m.fl</a:t>
            </a:r>
            <a:r>
              <a:rPr lang="nb-NO" sz="2000" dirty="0"/>
              <a:t>)?</a:t>
            </a:r>
          </a:p>
          <a:p>
            <a:pPr>
              <a:buFont typeface="Arial" panose="020B0604020202020204" pitchFamily="34" charset="0"/>
              <a:buChar char="•"/>
            </a:pPr>
            <a:endParaRPr lang="nb-NO" dirty="0"/>
          </a:p>
        </p:txBody>
      </p:sp>
    </p:spTree>
    <p:extLst>
      <p:ext uri="{BB962C8B-B14F-4D97-AF65-F5344CB8AC3E}">
        <p14:creationId xmlns:p14="http://schemas.microsoft.com/office/powerpoint/2010/main" val="1357806768"/>
      </p:ext>
    </p:extLst>
  </p:cSld>
  <p:clrMapOvr>
    <a:masterClrMapping/>
  </p:clrMapOvr>
  <mc:AlternateContent xmlns:mc="http://schemas.openxmlformats.org/markup-compatibility/2006" xmlns:p14="http://schemas.microsoft.com/office/powerpoint/2010/main">
    <mc:Choice Requires="p14">
      <p:transition spd="slow" p14:dur="2000" advTm="13876"/>
    </mc:Choice>
    <mc:Fallback xmlns="">
      <p:transition spd="slow" advTm="1387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Antibiotikaresistente</a:t>
            </a:r>
            <a:r>
              <a:rPr lang="nb-NO" sz="3200" dirty="0"/>
              <a:t> bakterier</a:t>
            </a:r>
          </a:p>
        </p:txBody>
      </p:sp>
      <p:sp>
        <p:nvSpPr>
          <p:cNvPr id="3" name="Plassholder for tekst 2"/>
          <p:cNvSpPr>
            <a:spLocks noGrp="1"/>
          </p:cNvSpPr>
          <p:nvPr>
            <p:ph type="body" sz="quarter" idx="11"/>
          </p:nvPr>
        </p:nvSpPr>
        <p:spPr/>
        <p:txBody>
          <a:bodyPr/>
          <a:lstStyle/>
          <a:p>
            <a:r>
              <a:rPr lang="nb-NO" dirty="0"/>
              <a:t>Målrettet tiltak for å begrense smittespredning (NB!)+ basale</a:t>
            </a:r>
          </a:p>
        </p:txBody>
      </p:sp>
      <p:sp>
        <p:nvSpPr>
          <p:cNvPr id="4" name="Plassholder for tekst 3"/>
          <p:cNvSpPr>
            <a:spLocks noGrp="1"/>
          </p:cNvSpPr>
          <p:nvPr>
            <p:ph type="body" sz="quarter" idx="12"/>
          </p:nvPr>
        </p:nvSpPr>
        <p:spPr>
          <a:xfrm>
            <a:off x="1015459" y="2177396"/>
            <a:ext cx="10515600" cy="4181363"/>
          </a:xfrm>
        </p:spPr>
        <p:txBody>
          <a:bodyPr>
            <a:normAutofit fontScale="92500" lnSpcReduction="10000"/>
          </a:bodyPr>
          <a:lstStyle/>
          <a:p>
            <a:pPr>
              <a:buFont typeface="Arial" panose="020B0604020202020204" pitchFamily="34" charset="0"/>
              <a:buChar char="•"/>
            </a:pPr>
            <a:r>
              <a:rPr lang="nb-NO" sz="2400" dirty="0"/>
              <a:t>Pasienter i somatiske avdelinger i sykehus isoleres dersom det er </a:t>
            </a:r>
            <a:r>
              <a:rPr lang="nb-NO" sz="2400" b="1" dirty="0"/>
              <a:t>mistenkt eller påvist en resistent bakterie</a:t>
            </a:r>
            <a:r>
              <a:rPr lang="nb-NO" sz="2400" dirty="0">
                <a:effectLst>
                  <a:outerShdw blurRad="38100" dist="38100" dir="2700000" algn="tl">
                    <a:srgbClr val="000000">
                      <a:alpha val="43137"/>
                    </a:srgbClr>
                  </a:outerShdw>
                </a:effectLst>
              </a:rPr>
              <a:t> (</a:t>
            </a:r>
            <a:r>
              <a:rPr lang="nb-NO" sz="2400" dirty="0"/>
              <a:t>MRSA, VRE, ESBL, Candida </a:t>
            </a:r>
            <a:r>
              <a:rPr lang="nb-NO" sz="2400" dirty="0" err="1"/>
              <a:t>aureus</a:t>
            </a:r>
            <a:r>
              <a:rPr lang="nb-NO" sz="2400" dirty="0"/>
              <a:t>)</a:t>
            </a:r>
          </a:p>
          <a:p>
            <a:pPr>
              <a:buFont typeface="Arial" panose="020B0604020202020204" pitchFamily="34" charset="0"/>
              <a:buChar char="•"/>
            </a:pPr>
            <a:r>
              <a:rPr lang="nb-NO" sz="2400" dirty="0"/>
              <a:t>Følg helseinstitusjonens rutiner for isolering beskrevet i lokalt infeksjonskontroll program</a:t>
            </a:r>
          </a:p>
          <a:p>
            <a:pPr>
              <a:buFont typeface="Arial" panose="020B0604020202020204" pitchFamily="34" charset="0"/>
              <a:buChar char="•"/>
            </a:pPr>
            <a:r>
              <a:rPr lang="nb-NO" sz="2400" dirty="0"/>
              <a:t>Basert på symptomer og tilgjengelig informasjon, vurder om pasienten må isoleres med kontaktsmitte (MRSA, VRE, ESBL </a:t>
            </a:r>
            <a:r>
              <a:rPr lang="nb-NO" sz="2400" baseline="-25000" dirty="0"/>
              <a:t>KARBA, </a:t>
            </a:r>
            <a:r>
              <a:rPr lang="nb-NO" sz="2400" dirty="0"/>
              <a:t>Candida </a:t>
            </a:r>
            <a:r>
              <a:rPr lang="nb-NO" sz="2400" dirty="0" err="1"/>
              <a:t>aureus</a:t>
            </a:r>
            <a:r>
              <a:rPr lang="nb-NO" sz="2400" dirty="0"/>
              <a:t>) eller enerom med basale smittevernrutiner</a:t>
            </a:r>
          </a:p>
          <a:p>
            <a:pPr>
              <a:buFont typeface="Arial" panose="020B0604020202020204" pitchFamily="34" charset="0"/>
              <a:buChar char="•"/>
            </a:pPr>
            <a:r>
              <a:rPr lang="nb-NO" sz="2400" dirty="0"/>
              <a:t>For pasienter med mistenkt/påvist MRSA skal munnbind benyttes ved stell og ved «støv-</a:t>
            </a:r>
            <a:r>
              <a:rPr lang="nb-NO" sz="2400" dirty="0" err="1"/>
              <a:t>oppvirvlende</a:t>
            </a:r>
            <a:r>
              <a:rPr lang="nb-NO" sz="2400" dirty="0"/>
              <a:t> tiltak»  </a:t>
            </a:r>
          </a:p>
          <a:p>
            <a:pPr>
              <a:buFont typeface="Arial" panose="020B0604020202020204" pitchFamily="34" charset="0"/>
              <a:buChar char="•"/>
            </a:pPr>
            <a:r>
              <a:rPr lang="nb-NO" sz="2400" dirty="0"/>
              <a:t>Besøkende behøver ikke bruke beskyttelsesutstyr, men utfører håndhygiene før rommet forlates og skal ikke besøke andre pasienter</a:t>
            </a:r>
          </a:p>
          <a:p>
            <a:pPr>
              <a:buFont typeface="Arial" panose="020B0604020202020204" pitchFamily="34" charset="0"/>
              <a:buChar char="•"/>
            </a:pPr>
            <a:endParaRPr lang="nb-NO" dirty="0"/>
          </a:p>
        </p:txBody>
      </p:sp>
    </p:spTree>
    <p:extLst>
      <p:ext uri="{BB962C8B-B14F-4D97-AF65-F5344CB8AC3E}">
        <p14:creationId xmlns:p14="http://schemas.microsoft.com/office/powerpoint/2010/main" val="987354802"/>
      </p:ext>
    </p:extLst>
  </p:cSld>
  <p:clrMapOvr>
    <a:masterClrMapping/>
  </p:clrMapOvr>
  <mc:AlternateContent xmlns:mc="http://schemas.openxmlformats.org/markup-compatibility/2006" xmlns:p14="http://schemas.microsoft.com/office/powerpoint/2010/main">
    <mc:Choice Requires="p14">
      <p:transition spd="slow" p14:dur="2000" advTm="11506"/>
    </mc:Choice>
    <mc:Fallback xmlns="">
      <p:transition spd="slow" advTm="1150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FD5E-1B96-900C-1B74-E8A91A9037B5}"/>
              </a:ext>
            </a:extLst>
          </p:cNvPr>
          <p:cNvSpPr>
            <a:spLocks noGrp="1"/>
          </p:cNvSpPr>
          <p:nvPr>
            <p:ph type="title"/>
          </p:nvPr>
        </p:nvSpPr>
        <p:spPr>
          <a:xfrm>
            <a:off x="1015533" y="593551"/>
            <a:ext cx="10515448" cy="554126"/>
          </a:xfrm>
        </p:spPr>
        <p:txBody>
          <a:bodyPr/>
          <a:lstStyle/>
          <a:p>
            <a:r>
              <a:rPr lang="en-US" sz="4001" dirty="0" err="1">
                <a:cs typeface="Calibri"/>
              </a:rPr>
              <a:t>Screeninglokalisasjon</a:t>
            </a:r>
          </a:p>
        </p:txBody>
      </p:sp>
      <p:sp>
        <p:nvSpPr>
          <p:cNvPr id="5" name="Date Placeholder 4">
            <a:extLst>
              <a:ext uri="{FF2B5EF4-FFF2-40B4-BE49-F238E27FC236}">
                <a16:creationId xmlns:a16="http://schemas.microsoft.com/office/drawing/2014/main" id="{740133EB-AD80-EF38-D70C-8590103AD117}"/>
              </a:ext>
            </a:extLst>
          </p:cNvPr>
          <p:cNvSpPr>
            <a:spLocks noGrp="1"/>
          </p:cNvSpPr>
          <p:nvPr>
            <p:ph type="dt" sz="half" idx="13"/>
          </p:nvPr>
        </p:nvSpPr>
        <p:spPr>
          <a:xfrm>
            <a:off x="2447925" y="12553950"/>
            <a:ext cx="4646613" cy="296863"/>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86F342A-38DB-4162-9258-C1639628DEFF}" type="datetime1">
              <a:rPr lang="nb-NO" smtClean="0"/>
              <a:pPr/>
              <a:t>04.06.2025</a:t>
            </a:fld>
            <a:endParaRPr lang="nb-NO"/>
          </a:p>
        </p:txBody>
      </p:sp>
      <p:pic>
        <p:nvPicPr>
          <p:cNvPr id="3" name="Picture 2">
            <a:extLst>
              <a:ext uri="{FF2B5EF4-FFF2-40B4-BE49-F238E27FC236}">
                <a16:creationId xmlns:a16="http://schemas.microsoft.com/office/drawing/2014/main" id="{E11572B1-DC69-F641-9107-E50C801F751C}"/>
              </a:ext>
            </a:extLst>
          </p:cNvPr>
          <p:cNvPicPr>
            <a:picLocks noChangeAspect="1"/>
          </p:cNvPicPr>
          <p:nvPr/>
        </p:nvPicPr>
        <p:blipFill>
          <a:blip r:embed="rId3"/>
          <a:stretch>
            <a:fillRect/>
          </a:stretch>
        </p:blipFill>
        <p:spPr>
          <a:xfrm>
            <a:off x="1014001" y="1286278"/>
            <a:ext cx="9383066" cy="4911954"/>
          </a:xfrm>
          <a:prstGeom prst="rect">
            <a:avLst/>
          </a:prstGeom>
        </p:spPr>
      </p:pic>
    </p:spTree>
    <p:extLst>
      <p:ext uri="{BB962C8B-B14F-4D97-AF65-F5344CB8AC3E}">
        <p14:creationId xmlns:p14="http://schemas.microsoft.com/office/powerpoint/2010/main" val="567515002"/>
      </p:ext>
    </p:extLst>
  </p:cSld>
  <p:clrMapOvr>
    <a:masterClrMapping/>
  </p:clrMapOvr>
  <mc:AlternateContent xmlns:mc="http://schemas.openxmlformats.org/markup-compatibility/2006" xmlns:p14="http://schemas.microsoft.com/office/powerpoint/2010/main">
    <mc:Choice Requires="p14">
      <p:transition spd="slow" p14:dur="2000" advTm="11354"/>
    </mc:Choice>
    <mc:Fallback xmlns="">
      <p:transition spd="slow" advTm="1135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Aktuelle tiltak for ulike helsetjenestenivåer</a:t>
            </a:r>
          </a:p>
        </p:txBody>
      </p:sp>
      <p:pic>
        <p:nvPicPr>
          <p:cNvPr id="6" name="Bilde 5"/>
          <p:cNvPicPr>
            <a:picLocks noChangeAspect="1"/>
          </p:cNvPicPr>
          <p:nvPr/>
        </p:nvPicPr>
        <p:blipFill rotWithShape="1">
          <a:blip r:embed="rId3"/>
          <a:srcRect l="26965" t="9708" r="25321" b="59783"/>
          <a:stretch/>
        </p:blipFill>
        <p:spPr>
          <a:xfrm>
            <a:off x="922423" y="1989020"/>
            <a:ext cx="10174248" cy="3930517"/>
          </a:xfrm>
          <a:prstGeom prst="rect">
            <a:avLst/>
          </a:prstGeom>
          <a:ln>
            <a:noFill/>
          </a:ln>
          <a:effectLst>
            <a:outerShdw blurRad="292100" dist="139700" dir="2700000" algn="tl" rotWithShape="0">
              <a:srgbClr val="333333">
                <a:alpha val="65000"/>
              </a:srgbClr>
            </a:outerShdw>
          </a:effectLst>
        </p:spPr>
      </p:pic>
      <p:sp>
        <p:nvSpPr>
          <p:cNvPr id="4" name="TekstSylinder 3">
            <a:extLst>
              <a:ext uri="{FF2B5EF4-FFF2-40B4-BE49-F238E27FC236}">
                <a16:creationId xmlns:a16="http://schemas.microsoft.com/office/drawing/2014/main" id="{65F45A77-D64A-3FE5-1294-7D69C4FAA953}"/>
              </a:ext>
            </a:extLst>
          </p:cNvPr>
          <p:cNvSpPr txBox="1"/>
          <p:nvPr/>
        </p:nvSpPr>
        <p:spPr>
          <a:xfrm>
            <a:off x="5148469" y="6139572"/>
            <a:ext cx="6619461" cy="338554"/>
          </a:xfrm>
          <a:prstGeom prst="rect">
            <a:avLst/>
          </a:prstGeom>
          <a:noFill/>
        </p:spPr>
        <p:txBody>
          <a:bodyPr wrap="square" rtlCol="0">
            <a:spAutoFit/>
          </a:bodyPr>
          <a:lstStyle/>
          <a:p>
            <a:pPr algn="l"/>
            <a:r>
              <a:rPr lang="nb-NO" sz="1600" dirty="0"/>
              <a:t>* FHI; MRSA veileder; </a:t>
            </a:r>
            <a:r>
              <a:rPr lang="nb-NO" sz="1600" dirty="0">
                <a:hlinkClick r:id="rId4"/>
              </a:rPr>
              <a:t>https://www.fhi.no/publ/eldre/mrsa-veilederen/</a:t>
            </a:r>
            <a:r>
              <a:rPr lang="nb-NO" sz="1600" dirty="0"/>
              <a:t>  </a:t>
            </a:r>
          </a:p>
        </p:txBody>
      </p:sp>
    </p:spTree>
    <p:extLst>
      <p:ext uri="{BB962C8B-B14F-4D97-AF65-F5344CB8AC3E}">
        <p14:creationId xmlns:p14="http://schemas.microsoft.com/office/powerpoint/2010/main" val="1877113682"/>
      </p:ext>
    </p:extLst>
  </p:cSld>
  <p:clrMapOvr>
    <a:masterClrMapping/>
  </p:clrMapOvr>
  <mc:AlternateContent xmlns:mc="http://schemas.openxmlformats.org/markup-compatibility/2006" xmlns:p14="http://schemas.microsoft.com/office/powerpoint/2010/main">
    <mc:Choice Requires="p14">
      <p:transition spd="slow" p14:dur="2000" advTm="15789"/>
    </mc:Choice>
    <mc:Fallback xmlns="">
      <p:transition spd="slow" advTm="1578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Kasuistikk 1;</a:t>
            </a:r>
          </a:p>
        </p:txBody>
      </p:sp>
      <p:sp>
        <p:nvSpPr>
          <p:cNvPr id="4" name="Plassholder for tekst 3"/>
          <p:cNvSpPr>
            <a:spLocks noGrp="1"/>
          </p:cNvSpPr>
          <p:nvPr>
            <p:ph type="body" sz="quarter" idx="12"/>
          </p:nvPr>
        </p:nvSpPr>
        <p:spPr>
          <a:xfrm>
            <a:off x="1015338" y="1933620"/>
            <a:ext cx="10738511" cy="4238580"/>
          </a:xfrm>
        </p:spPr>
        <p:txBody>
          <a:bodyPr>
            <a:normAutofit/>
          </a:bodyPr>
          <a:lstStyle/>
          <a:p>
            <a:pPr>
              <a:buFont typeface="Arial" panose="020B0604020202020204" pitchFamily="34" charset="0"/>
              <a:buChar char="•"/>
            </a:pPr>
            <a:r>
              <a:rPr lang="nb-NO" sz="2600" dirty="0"/>
              <a:t>Pasient blir innlagt på sykehjem i Norge fra et opphold på et norsk sykehjem i Spania</a:t>
            </a:r>
          </a:p>
          <a:p>
            <a:pPr marL="547218" indent="-457200">
              <a:buFont typeface="Wingdings" panose="05000000000000000000" pitchFamily="2" charset="2"/>
              <a:buChar char="Ø"/>
            </a:pPr>
            <a:r>
              <a:rPr lang="nb-NO" sz="2400" dirty="0"/>
              <a:t>Skal denne pasienten screenes for MRSA? </a:t>
            </a:r>
          </a:p>
          <a:p>
            <a:pPr marL="547218" indent="-457200">
              <a:buFont typeface="Wingdings" panose="05000000000000000000" pitchFamily="2" charset="2"/>
              <a:buChar char="Ø"/>
            </a:pPr>
            <a:r>
              <a:rPr lang="nb-NO" sz="2400" dirty="0"/>
              <a:t>Iverksettes tiltak i påvente av svar på </a:t>
            </a:r>
            <a:r>
              <a:rPr lang="nb-NO" sz="2400" dirty="0" err="1"/>
              <a:t>screeningsprøver</a:t>
            </a:r>
            <a:r>
              <a:rPr lang="nb-NO" sz="2400" dirty="0"/>
              <a:t>?</a:t>
            </a:r>
          </a:p>
          <a:p>
            <a:pPr marL="547218" indent="-457200">
              <a:buFont typeface="Wingdings" panose="05000000000000000000" pitchFamily="2" charset="2"/>
              <a:buChar char="Ø"/>
            </a:pPr>
            <a:r>
              <a:rPr lang="nb-NO" sz="2400" dirty="0"/>
              <a:t>Hvilke smitteverntiltak bør iverksettes?</a:t>
            </a:r>
          </a:p>
          <a:p>
            <a:pPr marL="547218" indent="-457200">
              <a:buFont typeface="Wingdings" panose="05000000000000000000" pitchFamily="2" charset="2"/>
              <a:buChar char="Ø"/>
            </a:pPr>
            <a:r>
              <a:rPr lang="nb-NO" sz="2400" dirty="0"/>
              <a:t>Dersom denne pasienten blir funnet MRSA-positiv, hvilke tiltak iverksetter du da i sykehjemmet?</a:t>
            </a:r>
          </a:p>
          <a:p>
            <a:pPr marL="457200" indent="-457200">
              <a:buFont typeface="+mj-lt"/>
              <a:buAutoNum type="arabicPeriod"/>
            </a:pPr>
            <a:endParaRPr lang="nb-NO" dirty="0"/>
          </a:p>
        </p:txBody>
      </p:sp>
    </p:spTree>
    <p:extLst>
      <p:ext uri="{BB962C8B-B14F-4D97-AF65-F5344CB8AC3E}">
        <p14:creationId xmlns:p14="http://schemas.microsoft.com/office/powerpoint/2010/main" val="2043261062"/>
      </p:ext>
    </p:extLst>
  </p:cSld>
  <p:clrMapOvr>
    <a:masterClrMapping/>
  </p:clrMapOvr>
  <mc:AlternateContent xmlns:mc="http://schemas.openxmlformats.org/markup-compatibility/2006" xmlns:p14="http://schemas.microsoft.com/office/powerpoint/2010/main">
    <mc:Choice Requires="p14">
      <p:transition spd="slow" p14:dur="2000" advTm="18694"/>
    </mc:Choice>
    <mc:Fallback xmlns="">
      <p:transition spd="slow" advTm="1869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 </a:t>
            </a:r>
          </a:p>
        </p:txBody>
      </p:sp>
      <p:sp>
        <p:nvSpPr>
          <p:cNvPr id="3" name="Plassholder for tekst 2"/>
          <p:cNvSpPr>
            <a:spLocks noGrp="1"/>
          </p:cNvSpPr>
          <p:nvPr>
            <p:ph type="body" sz="quarter" idx="11"/>
          </p:nvPr>
        </p:nvSpPr>
        <p:spPr/>
        <p:txBody>
          <a:bodyPr/>
          <a:lstStyle/>
          <a:p>
            <a:r>
              <a:rPr lang="nb-NO" dirty="0"/>
              <a:t>Kasuistikk 2;</a:t>
            </a:r>
          </a:p>
        </p:txBody>
      </p:sp>
      <p:sp>
        <p:nvSpPr>
          <p:cNvPr id="4" name="Plassholder for tekst 3"/>
          <p:cNvSpPr>
            <a:spLocks noGrp="1"/>
          </p:cNvSpPr>
          <p:nvPr>
            <p:ph type="body" sz="quarter" idx="12"/>
          </p:nvPr>
        </p:nvSpPr>
        <p:spPr/>
        <p:txBody>
          <a:bodyPr/>
          <a:lstStyle/>
          <a:p>
            <a:pPr>
              <a:buFont typeface="Arial" panose="020B0604020202020204" pitchFamily="34" charset="0"/>
              <a:buChar char="•"/>
            </a:pPr>
            <a:r>
              <a:rPr lang="nb-NO" sz="2800" dirty="0"/>
              <a:t>Den samme pasienten fra case 1, blir akutt dårlig og blir overført til nærmeste sykehus </a:t>
            </a:r>
          </a:p>
          <a:p>
            <a:pPr marL="547218" indent="-457200">
              <a:buFont typeface="Wingdings" panose="05000000000000000000" pitchFamily="2" charset="2"/>
              <a:buChar char="Ø"/>
            </a:pPr>
            <a:r>
              <a:rPr lang="nb-NO" sz="2400" dirty="0"/>
              <a:t>Er det behov for å sende med informasjon om pasienten?</a:t>
            </a:r>
          </a:p>
          <a:p>
            <a:pPr marL="547218" indent="-457200">
              <a:buFont typeface="Wingdings" panose="05000000000000000000" pitchFamily="2" charset="2"/>
              <a:buChar char="Ø"/>
            </a:pPr>
            <a:r>
              <a:rPr lang="nb-NO" sz="2400" dirty="0"/>
              <a:t>Eventuelt hvilke tiltak iverksettes i sykehuset?</a:t>
            </a:r>
          </a:p>
          <a:p>
            <a:pPr marL="547218" indent="-457200">
              <a:buFont typeface="Wingdings" panose="05000000000000000000" pitchFamily="2" charset="2"/>
              <a:buChar char="Ø"/>
            </a:pPr>
            <a:r>
              <a:rPr lang="nb-NO" sz="2400" dirty="0"/>
              <a:t>Hvorfor tror dere at vi har ulike tiltak i sykehus og sykehjem rundt isolering? </a:t>
            </a:r>
          </a:p>
          <a:p>
            <a:pPr marL="547218" indent="-457200">
              <a:buFont typeface="Wingdings" panose="05000000000000000000" pitchFamily="2" charset="2"/>
              <a:buChar char="Ø"/>
            </a:pPr>
            <a:r>
              <a:rPr lang="nb-NO" sz="2400" dirty="0"/>
              <a:t>Hvilke etiske dilemmaer ser dere rundt isolering?</a:t>
            </a:r>
            <a:endParaRPr lang="en-GB" sz="2400" dirty="0"/>
          </a:p>
          <a:p>
            <a:pPr marL="457200" indent="-457200">
              <a:buFont typeface="+mj-lt"/>
              <a:buAutoNum type="arabicPeriod"/>
            </a:pPr>
            <a:endParaRPr lang="nb-NO" dirty="0"/>
          </a:p>
        </p:txBody>
      </p:sp>
    </p:spTree>
    <p:extLst>
      <p:ext uri="{BB962C8B-B14F-4D97-AF65-F5344CB8AC3E}">
        <p14:creationId xmlns:p14="http://schemas.microsoft.com/office/powerpoint/2010/main" val="908227229"/>
      </p:ext>
    </p:extLst>
  </p:cSld>
  <p:clrMapOvr>
    <a:masterClrMapping/>
  </p:clrMapOvr>
  <mc:AlternateContent xmlns:mc="http://schemas.openxmlformats.org/markup-compatibility/2006" xmlns:p14="http://schemas.microsoft.com/office/powerpoint/2010/main">
    <mc:Choice Requires="p14">
      <p:transition spd="slow" p14:dur="2000" advTm="13880"/>
    </mc:Choice>
    <mc:Fallback xmlns="">
      <p:transition spd="slow" advTm="138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A7A9C3-B154-0E10-1289-4A9678267EF0}"/>
              </a:ext>
            </a:extLst>
          </p:cNvPr>
          <p:cNvSpPr>
            <a:spLocks noGrp="1"/>
          </p:cNvSpPr>
          <p:nvPr>
            <p:ph type="title"/>
          </p:nvPr>
        </p:nvSpPr>
        <p:spPr>
          <a:xfrm>
            <a:off x="1015459" y="718428"/>
            <a:ext cx="10515600" cy="553998"/>
          </a:xfrm>
        </p:spPr>
        <p:txBody>
          <a:bodyPr/>
          <a:lstStyle/>
          <a:p>
            <a:r>
              <a:rPr lang="nb-NO" sz="4000" dirty="0"/>
              <a:t>Bakgrunn for smittevern</a:t>
            </a:r>
          </a:p>
        </p:txBody>
      </p:sp>
      <p:sp>
        <p:nvSpPr>
          <p:cNvPr id="3" name="Plassholder for tekst 2">
            <a:extLst>
              <a:ext uri="{FF2B5EF4-FFF2-40B4-BE49-F238E27FC236}">
                <a16:creationId xmlns:a16="http://schemas.microsoft.com/office/drawing/2014/main" id="{5B4ABBDE-DA5A-96D4-C6FA-9F333FC2EC92}"/>
              </a:ext>
            </a:extLst>
          </p:cNvPr>
          <p:cNvSpPr>
            <a:spLocks noGrp="1"/>
          </p:cNvSpPr>
          <p:nvPr>
            <p:ph type="body" sz="quarter" idx="11"/>
          </p:nvPr>
        </p:nvSpPr>
        <p:spPr>
          <a:xfrm>
            <a:off x="1015339" y="1363702"/>
            <a:ext cx="10515600" cy="846642"/>
          </a:xfrm>
        </p:spPr>
        <p:txBody>
          <a:bodyPr/>
          <a:lstStyle/>
          <a:p>
            <a:r>
              <a:rPr lang="nb-NO" dirty="0" err="1"/>
              <a:t>Hygieina</a:t>
            </a:r>
            <a:r>
              <a:rPr lang="nb-NO" dirty="0"/>
              <a:t> (sunnhet, sunne vaner) – gresk gudinna for god helse</a:t>
            </a:r>
          </a:p>
          <a:p>
            <a:endParaRPr lang="nb-NO" dirty="0"/>
          </a:p>
        </p:txBody>
      </p:sp>
      <p:sp>
        <p:nvSpPr>
          <p:cNvPr id="4" name="Plassholder for tekst 3">
            <a:extLst>
              <a:ext uri="{FF2B5EF4-FFF2-40B4-BE49-F238E27FC236}">
                <a16:creationId xmlns:a16="http://schemas.microsoft.com/office/drawing/2014/main" id="{11784E97-16DD-4864-0013-3A0669FC2AD1}"/>
              </a:ext>
            </a:extLst>
          </p:cNvPr>
          <p:cNvSpPr>
            <a:spLocks noGrp="1"/>
          </p:cNvSpPr>
          <p:nvPr>
            <p:ph type="body" sz="quarter" idx="12"/>
          </p:nvPr>
        </p:nvSpPr>
        <p:spPr>
          <a:xfrm>
            <a:off x="716357" y="2391041"/>
            <a:ext cx="7931987" cy="409521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Riktig hygiene hjelper oss med:</a:t>
            </a:r>
            <a:b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Unngå å bli smittet selv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Redusere risikoen for å smitte andre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God hygiene bidrar til generell helse og velvære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Profesjonell standard – i mange yrker, spesielt i helsetjenesten, matproduksjon.</a:t>
            </a:r>
          </a:p>
          <a:p>
            <a:pPr marL="0" indent="0">
              <a:buNone/>
            </a:pPr>
            <a:endParaRPr lang="nb-NO" dirty="0"/>
          </a:p>
        </p:txBody>
      </p:sp>
      <p:pic>
        <p:nvPicPr>
          <p:cNvPr id="5" name="Bilde 4">
            <a:extLst>
              <a:ext uri="{FF2B5EF4-FFF2-40B4-BE49-F238E27FC236}">
                <a16:creationId xmlns:a16="http://schemas.microsoft.com/office/drawing/2014/main" id="{28B49035-17A0-07CA-E740-D0E84BE43845}"/>
              </a:ext>
            </a:extLst>
          </p:cNvPr>
          <p:cNvPicPr>
            <a:picLocks noChangeAspect="1"/>
          </p:cNvPicPr>
          <p:nvPr/>
        </p:nvPicPr>
        <p:blipFill>
          <a:blip r:embed="rId3"/>
          <a:stretch>
            <a:fillRect/>
          </a:stretch>
        </p:blipFill>
        <p:spPr>
          <a:xfrm>
            <a:off x="9379943" y="2038451"/>
            <a:ext cx="1796718" cy="3921408"/>
          </a:xfrm>
          <a:prstGeom prst="rect">
            <a:avLst/>
          </a:prstGeom>
        </p:spPr>
      </p:pic>
    </p:spTree>
    <p:extLst>
      <p:ext uri="{BB962C8B-B14F-4D97-AF65-F5344CB8AC3E}">
        <p14:creationId xmlns:p14="http://schemas.microsoft.com/office/powerpoint/2010/main" val="475594655"/>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err="1"/>
              <a:t>Meticillinresistente</a:t>
            </a:r>
            <a:r>
              <a:rPr lang="nb-NO" sz="3200" dirty="0"/>
              <a:t> </a:t>
            </a:r>
            <a:r>
              <a:rPr lang="nb-NO" sz="3200" i="1" dirty="0" err="1"/>
              <a:t>Staphylococcus</a:t>
            </a:r>
            <a:r>
              <a:rPr lang="nb-NO" sz="3200" i="1" dirty="0"/>
              <a:t> </a:t>
            </a:r>
            <a:r>
              <a:rPr lang="nb-NO" sz="3200" i="1" dirty="0" err="1"/>
              <a:t>aureus</a:t>
            </a:r>
            <a:r>
              <a:rPr lang="nb-NO" sz="3200" i="1" dirty="0"/>
              <a:t> </a:t>
            </a:r>
            <a:r>
              <a:rPr lang="nb-NO" sz="3200" dirty="0"/>
              <a:t>(MRSA)</a:t>
            </a:r>
          </a:p>
        </p:txBody>
      </p:sp>
      <p:sp>
        <p:nvSpPr>
          <p:cNvPr id="3" name="Plassholder for tekst 2"/>
          <p:cNvSpPr>
            <a:spLocks noGrp="1"/>
          </p:cNvSpPr>
          <p:nvPr>
            <p:ph type="body" sz="quarter" idx="11"/>
          </p:nvPr>
        </p:nvSpPr>
        <p:spPr/>
        <p:txBody>
          <a:bodyPr/>
          <a:lstStyle/>
          <a:p>
            <a:r>
              <a:rPr lang="nb-NO" dirty="0"/>
              <a:t>Kasuistikk 3;</a:t>
            </a:r>
          </a:p>
        </p:txBody>
      </p:sp>
      <p:sp>
        <p:nvSpPr>
          <p:cNvPr id="4" name="Plassholder for tekst 3"/>
          <p:cNvSpPr>
            <a:spLocks noGrp="1"/>
          </p:cNvSpPr>
          <p:nvPr>
            <p:ph type="body" sz="quarter" idx="12"/>
          </p:nvPr>
        </p:nvSpPr>
        <p:spPr/>
        <p:txBody>
          <a:bodyPr>
            <a:normAutofit/>
          </a:bodyPr>
          <a:lstStyle/>
          <a:p>
            <a:pPr>
              <a:buFont typeface="Arial" panose="020B0604020202020204" pitchFamily="34" charset="0"/>
              <a:buChar char="•"/>
            </a:pPr>
            <a:r>
              <a:rPr lang="nb-NO" sz="2800" dirty="0"/>
              <a:t>En ny pasient som er kjent kolonisert med MRSA, skal til en undersøkelse på kirurgisk poliklinikk</a:t>
            </a:r>
          </a:p>
          <a:p>
            <a:pPr lvl="1">
              <a:buFont typeface="Wingdings" panose="05000000000000000000" pitchFamily="2" charset="2"/>
              <a:buChar char="ü"/>
            </a:pPr>
            <a:r>
              <a:rPr lang="nb-NO" sz="2400" dirty="0"/>
              <a:t>Må pasienten gjennomgå sanering?</a:t>
            </a:r>
          </a:p>
          <a:p>
            <a:pPr lvl="1">
              <a:buFont typeface="Wingdings" panose="05000000000000000000" pitchFamily="2" charset="2"/>
              <a:buChar char="ü"/>
            </a:pPr>
            <a:r>
              <a:rPr lang="nb-NO" sz="2400" dirty="0"/>
              <a:t>Hvilke tiltak iverksettes dersom sanering ikke gjennomføres?</a:t>
            </a:r>
          </a:p>
          <a:p>
            <a:pPr lvl="1">
              <a:buFont typeface="Wingdings" panose="05000000000000000000" pitchFamily="2" charset="2"/>
              <a:buChar char="ü"/>
            </a:pPr>
            <a:r>
              <a:rPr lang="nb-NO" sz="2400" dirty="0"/>
              <a:t>Skal familien screenes og saneres?</a:t>
            </a:r>
          </a:p>
          <a:p>
            <a:pPr>
              <a:buFont typeface="Arial" panose="020B0604020202020204" pitchFamily="34" charset="0"/>
              <a:buChar char="•"/>
            </a:pPr>
            <a:endParaRPr lang="nb-NO" sz="2800" dirty="0"/>
          </a:p>
        </p:txBody>
      </p:sp>
    </p:spTree>
    <p:extLst>
      <p:ext uri="{BB962C8B-B14F-4D97-AF65-F5344CB8AC3E}">
        <p14:creationId xmlns:p14="http://schemas.microsoft.com/office/powerpoint/2010/main" val="1247179444"/>
      </p:ext>
    </p:extLst>
  </p:cSld>
  <p:clrMapOvr>
    <a:masterClrMapping/>
  </p:clrMapOvr>
  <mc:AlternateContent xmlns:mc="http://schemas.openxmlformats.org/markup-compatibility/2006" xmlns:p14="http://schemas.microsoft.com/office/powerpoint/2010/main">
    <mc:Choice Requires="p14">
      <p:transition spd="slow" p14:dur="2000" advTm="19643"/>
    </mc:Choice>
    <mc:Fallback xmlns="">
      <p:transition spd="slow" advTm="1964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Extended </a:t>
            </a:r>
            <a:r>
              <a:rPr lang="nb-NO" sz="3200" dirty="0" err="1"/>
              <a:t>spectrum</a:t>
            </a:r>
            <a:r>
              <a:rPr lang="nb-NO" sz="3200" dirty="0"/>
              <a:t> </a:t>
            </a:r>
            <a:r>
              <a:rPr lang="nb-NO" sz="3200" dirty="0" err="1"/>
              <a:t>betalactamase</a:t>
            </a:r>
            <a:r>
              <a:rPr lang="nb-NO" sz="3200" dirty="0"/>
              <a:t> (ESBL)</a:t>
            </a:r>
          </a:p>
        </p:txBody>
      </p:sp>
      <p:sp>
        <p:nvSpPr>
          <p:cNvPr id="3" name="Plassholder for tekst 2"/>
          <p:cNvSpPr>
            <a:spLocks noGrp="1"/>
          </p:cNvSpPr>
          <p:nvPr>
            <p:ph type="body" sz="quarter" idx="11"/>
          </p:nvPr>
        </p:nvSpPr>
        <p:spPr>
          <a:xfrm>
            <a:off x="1015459" y="1430336"/>
            <a:ext cx="10515600" cy="430887"/>
          </a:xfrm>
        </p:spPr>
        <p:txBody>
          <a:bodyPr/>
          <a:lstStyle/>
          <a:p>
            <a:r>
              <a:rPr lang="nb-NO" sz="2800" dirty="0"/>
              <a:t>Kasuistikk 4;</a:t>
            </a:r>
          </a:p>
        </p:txBody>
      </p:sp>
      <p:sp>
        <p:nvSpPr>
          <p:cNvPr id="4" name="Plassholder for tekst 3"/>
          <p:cNvSpPr>
            <a:spLocks noGrp="1"/>
          </p:cNvSpPr>
          <p:nvPr>
            <p:ph type="body" sz="quarter" idx="12"/>
          </p:nvPr>
        </p:nvSpPr>
        <p:spPr>
          <a:xfrm>
            <a:off x="1015459" y="2191490"/>
            <a:ext cx="10515600" cy="3641147"/>
          </a:xfrm>
        </p:spPr>
        <p:txBody>
          <a:bodyPr>
            <a:normAutofit/>
          </a:bodyPr>
          <a:lstStyle/>
          <a:p>
            <a:pPr>
              <a:buFont typeface="Arial" panose="020B0604020202020204" pitchFamily="34" charset="0"/>
              <a:buChar char="•"/>
            </a:pPr>
            <a:r>
              <a:rPr lang="nb-NO" sz="2800" dirty="0"/>
              <a:t>Må studenter screenes for ESBL før de skal til praksis på sykehjem? </a:t>
            </a:r>
          </a:p>
          <a:p>
            <a:pPr>
              <a:buFont typeface="Arial" panose="020B0604020202020204" pitchFamily="34" charset="0"/>
              <a:buChar char="•"/>
            </a:pPr>
            <a:r>
              <a:rPr lang="nb-NO" sz="2800" dirty="0"/>
              <a:t>Ved positivt funn, kan de jobbe på sykehus og/eller sykehjem? </a:t>
            </a:r>
          </a:p>
        </p:txBody>
      </p:sp>
    </p:spTree>
    <p:extLst>
      <p:ext uri="{BB962C8B-B14F-4D97-AF65-F5344CB8AC3E}">
        <p14:creationId xmlns:p14="http://schemas.microsoft.com/office/powerpoint/2010/main" val="294987636"/>
      </p:ext>
    </p:extLst>
  </p:cSld>
  <p:clrMapOvr>
    <a:masterClrMapping/>
  </p:clrMapOvr>
  <mc:AlternateContent xmlns:mc="http://schemas.openxmlformats.org/markup-compatibility/2006" xmlns:p14="http://schemas.microsoft.com/office/powerpoint/2010/main">
    <mc:Choice Requires="p14">
      <p:transition spd="slow" p14:dur="2000" advTm="13891"/>
    </mc:Choice>
    <mc:Fallback xmlns="">
      <p:transition spd="slow" advTm="1389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0608" y="718428"/>
            <a:ext cx="10515600" cy="443198"/>
          </a:xfrm>
        </p:spPr>
        <p:txBody>
          <a:bodyPr/>
          <a:lstStyle/>
          <a:p>
            <a:r>
              <a:rPr lang="nb-NO" sz="3200" dirty="0" err="1"/>
              <a:t>Vankomycin</a:t>
            </a:r>
            <a:r>
              <a:rPr lang="nb-NO" sz="3200" dirty="0"/>
              <a:t> resistente </a:t>
            </a:r>
            <a:r>
              <a:rPr lang="nb-NO" sz="3200" dirty="0" err="1"/>
              <a:t>enterokokker</a:t>
            </a:r>
            <a:r>
              <a:rPr lang="nb-NO" sz="3200" dirty="0"/>
              <a:t> (VRE)</a:t>
            </a:r>
          </a:p>
        </p:txBody>
      </p:sp>
      <p:sp>
        <p:nvSpPr>
          <p:cNvPr id="3" name="Plassholder for tekst 2"/>
          <p:cNvSpPr>
            <a:spLocks noGrp="1"/>
          </p:cNvSpPr>
          <p:nvPr>
            <p:ph type="body" sz="quarter" idx="11"/>
          </p:nvPr>
        </p:nvSpPr>
        <p:spPr>
          <a:xfrm>
            <a:off x="1000488" y="1363702"/>
            <a:ext cx="10515600" cy="423242"/>
          </a:xfrm>
        </p:spPr>
        <p:txBody>
          <a:bodyPr/>
          <a:lstStyle/>
          <a:p>
            <a:r>
              <a:rPr lang="nb-NO" dirty="0"/>
              <a:t>Kasuistikk 5;</a:t>
            </a:r>
          </a:p>
        </p:txBody>
      </p:sp>
      <p:sp>
        <p:nvSpPr>
          <p:cNvPr id="4" name="Plassholder for tekst 3"/>
          <p:cNvSpPr>
            <a:spLocks noGrp="1"/>
          </p:cNvSpPr>
          <p:nvPr>
            <p:ph type="body" sz="quarter" idx="12"/>
          </p:nvPr>
        </p:nvSpPr>
        <p:spPr/>
        <p:txBody>
          <a:bodyPr>
            <a:normAutofit/>
          </a:bodyPr>
          <a:lstStyle/>
          <a:p>
            <a:pPr>
              <a:buFont typeface="Arial" panose="020B0604020202020204" pitchFamily="34" charset="0"/>
              <a:buChar char="•"/>
            </a:pPr>
            <a:r>
              <a:rPr lang="nb-NO" sz="2800" dirty="0"/>
              <a:t>Kommune </a:t>
            </a:r>
            <a:r>
              <a:rPr lang="nb-NO" sz="2800" dirty="0" err="1"/>
              <a:t>X</a:t>
            </a:r>
            <a:r>
              <a:rPr lang="nb-NO" sz="2800" dirty="0"/>
              <a:t> har et stort sykehjem hvor ti plasser er omgjort til kommunale akutte døgnplasser (KAD)</a:t>
            </a:r>
          </a:p>
          <a:p>
            <a:pPr>
              <a:buFont typeface="Arial" panose="020B0604020202020204" pitchFamily="34" charset="0"/>
              <a:buChar char="•"/>
            </a:pPr>
            <a:r>
              <a:rPr lang="nb-NO" sz="2800" dirty="0"/>
              <a:t>Sykehuset kontakter sykehjemmet for å varsle om funn av VRE hos fire pasienter som har blitt overført fra KAD</a:t>
            </a:r>
          </a:p>
          <a:p>
            <a:pPr lvl="1">
              <a:buFont typeface="Wingdings" panose="05000000000000000000" pitchFamily="2" charset="2"/>
              <a:buChar char="Ø"/>
            </a:pPr>
            <a:r>
              <a:rPr lang="nb-NO" sz="2400" dirty="0"/>
              <a:t>Bør alle pasienter screenes?</a:t>
            </a:r>
          </a:p>
          <a:p>
            <a:pPr lvl="1">
              <a:buFont typeface="Wingdings" panose="05000000000000000000" pitchFamily="2" charset="2"/>
              <a:buChar char="Ø"/>
            </a:pPr>
            <a:r>
              <a:rPr lang="nb-NO" sz="2400" dirty="0"/>
              <a:t>Hvilke smitteverntiltak bør iverksettes?</a:t>
            </a:r>
          </a:p>
        </p:txBody>
      </p:sp>
    </p:spTree>
    <p:extLst>
      <p:ext uri="{BB962C8B-B14F-4D97-AF65-F5344CB8AC3E}">
        <p14:creationId xmlns:p14="http://schemas.microsoft.com/office/powerpoint/2010/main" val="2181059412"/>
      </p:ext>
    </p:extLst>
  </p:cSld>
  <p:clrMapOvr>
    <a:masterClrMapping/>
  </p:clrMapOvr>
  <mc:AlternateContent xmlns:mc="http://schemas.openxmlformats.org/markup-compatibility/2006" xmlns:p14="http://schemas.microsoft.com/office/powerpoint/2010/main">
    <mc:Choice Requires="p14">
      <p:transition spd="slow" p14:dur="2000" advTm="12808"/>
    </mc:Choice>
    <mc:Fallback xmlns="">
      <p:transition spd="slow" advTm="1280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Take</a:t>
            </a:r>
            <a:r>
              <a:rPr lang="nb-NO" dirty="0"/>
              <a:t> </a:t>
            </a:r>
            <a:r>
              <a:rPr lang="nb-NO" dirty="0" err="1"/>
              <a:t>home</a:t>
            </a:r>
            <a:r>
              <a:rPr lang="nb-NO" dirty="0"/>
              <a:t> </a:t>
            </a:r>
            <a:r>
              <a:rPr lang="nb-NO" dirty="0" err="1"/>
              <a:t>message</a:t>
            </a:r>
            <a:endParaRPr lang="nb-NO" dirty="0"/>
          </a:p>
        </p:txBody>
      </p:sp>
      <p:sp>
        <p:nvSpPr>
          <p:cNvPr id="3" name="Plassholder for tekst 2"/>
          <p:cNvSpPr>
            <a:spLocks noGrp="1"/>
          </p:cNvSpPr>
          <p:nvPr>
            <p:ph type="body" sz="quarter" idx="11"/>
          </p:nvPr>
        </p:nvSpPr>
        <p:spPr/>
        <p:txBody>
          <a:bodyPr/>
          <a:lstStyle/>
          <a:p>
            <a:endParaRPr lang="nb-NO"/>
          </a:p>
        </p:txBody>
      </p:sp>
      <p:sp>
        <p:nvSpPr>
          <p:cNvPr id="4" name="Plassholder for tekst 3"/>
          <p:cNvSpPr>
            <a:spLocks noGrp="1"/>
          </p:cNvSpPr>
          <p:nvPr>
            <p:ph type="body" sz="quarter" idx="12"/>
          </p:nvPr>
        </p:nvSpPr>
        <p:spPr>
          <a:xfrm>
            <a:off x="1015339" y="2266848"/>
            <a:ext cx="10515600" cy="3641147"/>
          </a:xfrm>
        </p:spPr>
        <p:txBody>
          <a:bodyPr/>
          <a:lstStyle/>
          <a:p>
            <a:pPr marL="0" indent="0" algn="ctr">
              <a:buNone/>
            </a:pPr>
            <a:r>
              <a:rPr lang="nb-NO" sz="2800" dirty="0"/>
              <a:t>Basale smittevernrutiner er de viktigste og mest kostnadseffektive tiltakene for å begrense spredningen av </a:t>
            </a:r>
            <a:r>
              <a:rPr lang="nb-NO" sz="2800" dirty="0" err="1"/>
              <a:t>antibiotikaresistente</a:t>
            </a:r>
            <a:r>
              <a:rPr lang="nb-NO" sz="2800" dirty="0"/>
              <a:t> bakterier</a:t>
            </a:r>
          </a:p>
        </p:txBody>
      </p:sp>
    </p:spTree>
    <p:extLst>
      <p:ext uri="{BB962C8B-B14F-4D97-AF65-F5344CB8AC3E}">
        <p14:creationId xmlns:p14="http://schemas.microsoft.com/office/powerpoint/2010/main" val="2250132486"/>
      </p:ext>
    </p:extLst>
  </p:cSld>
  <p:clrMapOvr>
    <a:masterClrMapping/>
  </p:clrMapOvr>
  <mc:AlternateContent xmlns:mc="http://schemas.openxmlformats.org/markup-compatibility/2006" xmlns:p14="http://schemas.microsoft.com/office/powerpoint/2010/main">
    <mc:Choice Requires="p14">
      <p:transition spd="slow" p14:dur="2000" advTm="18577"/>
    </mc:Choice>
    <mc:Fallback xmlns="">
      <p:transition spd="slow" advTm="1857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Ressurser</a:t>
            </a:r>
          </a:p>
        </p:txBody>
      </p:sp>
      <p:sp>
        <p:nvSpPr>
          <p:cNvPr id="3" name="Plassholder for tekst 2"/>
          <p:cNvSpPr>
            <a:spLocks noGrp="1"/>
          </p:cNvSpPr>
          <p:nvPr>
            <p:ph type="body" sz="quarter" idx="11"/>
          </p:nvPr>
        </p:nvSpPr>
        <p:spPr>
          <a:xfrm>
            <a:off x="1015339" y="1363702"/>
            <a:ext cx="10515600" cy="430887"/>
          </a:xfrm>
        </p:spPr>
        <p:txBody>
          <a:bodyPr/>
          <a:lstStyle/>
          <a:p>
            <a:r>
              <a:rPr lang="nb-NO" dirty="0"/>
              <a:t>Spesielle smitteverntiltak mot </a:t>
            </a:r>
            <a:r>
              <a:rPr lang="nb-NO" dirty="0" err="1"/>
              <a:t>antibiotikaresistente</a:t>
            </a:r>
            <a:r>
              <a:rPr lang="nb-NO" dirty="0"/>
              <a:t> bakterier</a:t>
            </a:r>
          </a:p>
        </p:txBody>
      </p:sp>
      <p:sp>
        <p:nvSpPr>
          <p:cNvPr id="4" name="Plassholder for tekst 3"/>
          <p:cNvSpPr>
            <a:spLocks noGrp="1"/>
          </p:cNvSpPr>
          <p:nvPr>
            <p:ph type="body" sz="quarter" idx="12"/>
          </p:nvPr>
        </p:nvSpPr>
        <p:spPr>
          <a:xfrm>
            <a:off x="1015339" y="1996665"/>
            <a:ext cx="10515600" cy="4159236"/>
          </a:xfrm>
        </p:spPr>
        <p:txBody>
          <a:bodyPr>
            <a:normAutofit/>
          </a:bodyPr>
          <a:lstStyle/>
          <a:p>
            <a:pPr>
              <a:buFont typeface="Arial" panose="020B0604020202020204" pitchFamily="34" charset="0"/>
              <a:buChar char="•"/>
            </a:pPr>
            <a:r>
              <a:rPr lang="nb-NO" dirty="0">
                <a:solidFill>
                  <a:srgbClr val="FF0000"/>
                </a:solidFill>
              </a:rPr>
              <a:t>Infeksjonskontrollprogram i helseinstitusjoner</a:t>
            </a:r>
          </a:p>
          <a:p>
            <a:pPr>
              <a:buFont typeface="Arial" panose="020B0604020202020204" pitchFamily="34" charset="0"/>
              <a:buChar char="•"/>
            </a:pPr>
            <a:r>
              <a:rPr lang="nb-NO" dirty="0" err="1"/>
              <a:t>Antibiotikaresistens</a:t>
            </a:r>
            <a:r>
              <a:rPr lang="nb-NO" dirty="0"/>
              <a:t>; </a:t>
            </a:r>
          </a:p>
          <a:p>
            <a:pPr lvl="1">
              <a:buFont typeface="Wingdings" panose="05000000000000000000" pitchFamily="2" charset="2"/>
              <a:buChar char="Ø"/>
            </a:pPr>
            <a:r>
              <a:rPr lang="nb-NO" sz="1800" dirty="0">
                <a:hlinkClick r:id="rId3"/>
              </a:rPr>
              <a:t>https://www.fhi.no/sv/antibiotikaresistens/</a:t>
            </a:r>
            <a:r>
              <a:rPr lang="nb-NO" sz="1800" dirty="0"/>
              <a:t> </a:t>
            </a:r>
          </a:p>
          <a:p>
            <a:pPr>
              <a:buFont typeface="Arial" panose="020B0604020202020204" pitchFamily="34" charset="0"/>
              <a:buChar char="•"/>
            </a:pPr>
            <a:r>
              <a:rPr lang="nb-NO" dirty="0" err="1"/>
              <a:t>Methicillin</a:t>
            </a:r>
            <a:r>
              <a:rPr lang="nb-NO" dirty="0"/>
              <a:t> Resistente </a:t>
            </a:r>
            <a:r>
              <a:rPr lang="nb-NO" i="1" dirty="0" err="1"/>
              <a:t>Staphylococcus</a:t>
            </a:r>
            <a:r>
              <a:rPr lang="nb-NO" i="1" dirty="0"/>
              <a:t> </a:t>
            </a:r>
            <a:r>
              <a:rPr lang="nb-NO" i="1" dirty="0" err="1"/>
              <a:t>aureus</a:t>
            </a:r>
            <a:r>
              <a:rPr lang="nb-NO" i="1" dirty="0"/>
              <a:t> </a:t>
            </a:r>
            <a:r>
              <a:rPr lang="nb-NO" dirty="0"/>
              <a:t>(MRSA) veileder; </a:t>
            </a:r>
          </a:p>
          <a:p>
            <a:pPr lvl="1">
              <a:buFont typeface="Wingdings" panose="05000000000000000000" pitchFamily="2" charset="2"/>
              <a:buChar char="Ø"/>
            </a:pPr>
            <a:r>
              <a:rPr lang="nb-NO" dirty="0">
                <a:hlinkClick r:id="rId4"/>
              </a:rPr>
              <a:t>https://www.fhi.no/publ/eldre/mrsa-veilederen/</a:t>
            </a:r>
            <a:r>
              <a:rPr lang="nb-NO" dirty="0"/>
              <a:t>  </a:t>
            </a:r>
          </a:p>
          <a:p>
            <a:pPr>
              <a:buFont typeface="Arial" panose="020B0604020202020204" pitchFamily="34" charset="0"/>
              <a:buChar char="•"/>
            </a:pPr>
            <a:r>
              <a:rPr lang="nb-NO" dirty="0"/>
              <a:t>Forskrift og rundskriv om forhåndsundersøkelse i helsetjenesten (vedlegg i veilederen)</a:t>
            </a:r>
          </a:p>
          <a:p>
            <a:pPr>
              <a:buFont typeface="Arial" panose="020B0604020202020204" pitchFamily="34" charset="0"/>
              <a:buChar char="•"/>
            </a:pPr>
            <a:r>
              <a:rPr lang="nb-NO" dirty="0"/>
              <a:t>Extended Spectrum Beta </a:t>
            </a:r>
            <a:r>
              <a:rPr lang="nb-NO" dirty="0" err="1"/>
              <a:t>Lactamase</a:t>
            </a:r>
            <a:r>
              <a:rPr lang="nb-NO" dirty="0"/>
              <a:t> (ESBL)-holdige gramnegative stavbakterier - smitteverntiltak i helseinstitusjoner</a:t>
            </a:r>
          </a:p>
          <a:p>
            <a:pPr lvl="1">
              <a:buFont typeface="Wingdings" panose="05000000000000000000" pitchFamily="2" charset="2"/>
              <a:buChar char="Ø"/>
            </a:pPr>
            <a:r>
              <a:rPr lang="nb-NO" dirty="0">
                <a:hlinkClick r:id="rId5"/>
              </a:rPr>
              <a:t>https://www.fhi.no/sm/smittevern-i-helsetjenesten/tiltak/esbl-holdige-gramnegative-stavbakte/</a:t>
            </a:r>
            <a:r>
              <a:rPr lang="nb-NO" dirty="0"/>
              <a:t> </a:t>
            </a:r>
          </a:p>
          <a:p>
            <a:pPr>
              <a:buFont typeface="Arial" panose="020B0604020202020204" pitchFamily="34" charset="0"/>
              <a:buChar char="•"/>
            </a:pPr>
            <a:r>
              <a:rPr lang="nb-NO" dirty="0"/>
              <a:t>Håndtering av </a:t>
            </a:r>
            <a:r>
              <a:rPr lang="nb-NO" dirty="0" err="1"/>
              <a:t>vancomycinresistente</a:t>
            </a:r>
            <a:r>
              <a:rPr lang="nb-NO" dirty="0"/>
              <a:t> enterokokker (VRE) ved norske sykehus og sykehjem</a:t>
            </a:r>
          </a:p>
          <a:p>
            <a:pPr lvl="1">
              <a:buFont typeface="Wingdings" panose="05000000000000000000" pitchFamily="2" charset="2"/>
              <a:buChar char="Ø"/>
            </a:pPr>
            <a:r>
              <a:rPr lang="nb-NO" dirty="0">
                <a:hlinkClick r:id="rId6"/>
              </a:rPr>
              <a:t>https://www.fhi.no/sm/smittevern-i-helsetjenesten/tiltak/handtering-av-vankomycinresistente-/</a:t>
            </a:r>
            <a:r>
              <a:rPr lang="nb-NO" dirty="0"/>
              <a:t> </a:t>
            </a:r>
          </a:p>
          <a:p>
            <a:pPr marL="0" indent="0">
              <a:buNone/>
            </a:pPr>
            <a:endParaRPr lang="nb-NO" dirty="0"/>
          </a:p>
        </p:txBody>
      </p:sp>
    </p:spTree>
    <p:extLst>
      <p:ext uri="{BB962C8B-B14F-4D97-AF65-F5344CB8AC3E}">
        <p14:creationId xmlns:p14="http://schemas.microsoft.com/office/powerpoint/2010/main" val="3709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Ressurser</a:t>
            </a:r>
          </a:p>
        </p:txBody>
      </p:sp>
      <p:sp>
        <p:nvSpPr>
          <p:cNvPr id="3" name="Plassholder for tekst 2"/>
          <p:cNvSpPr>
            <a:spLocks noGrp="1"/>
          </p:cNvSpPr>
          <p:nvPr>
            <p:ph type="body" sz="quarter" idx="11"/>
          </p:nvPr>
        </p:nvSpPr>
        <p:spPr/>
        <p:txBody>
          <a:bodyPr/>
          <a:lstStyle/>
          <a:p>
            <a:r>
              <a:rPr lang="nb-NO" dirty="0"/>
              <a:t>Generelle smitteverntiltak</a:t>
            </a:r>
          </a:p>
        </p:txBody>
      </p:sp>
      <p:sp>
        <p:nvSpPr>
          <p:cNvPr id="4" name="Plassholder for tekst 3"/>
          <p:cNvSpPr>
            <a:spLocks noGrp="1"/>
          </p:cNvSpPr>
          <p:nvPr>
            <p:ph type="body" sz="quarter" idx="12"/>
          </p:nvPr>
        </p:nvSpPr>
        <p:spPr>
          <a:xfrm>
            <a:off x="1015339" y="1989020"/>
            <a:ext cx="10515600" cy="4223404"/>
          </a:xfrm>
        </p:spPr>
        <p:txBody>
          <a:bodyPr>
            <a:normAutofit fontScale="92500"/>
          </a:bodyPr>
          <a:lstStyle/>
          <a:p>
            <a:pPr>
              <a:buFont typeface="Arial" panose="020B0604020202020204" pitchFamily="34" charset="0"/>
              <a:buChar char="•"/>
            </a:pPr>
            <a:r>
              <a:rPr lang="nb-NO" dirty="0"/>
              <a:t>Smittevern i helsetjenesten; </a:t>
            </a:r>
            <a:r>
              <a:rPr lang="nb-NO" sz="1700" dirty="0">
                <a:hlinkClick r:id="rId3"/>
              </a:rPr>
              <a:t>https://www.fhi.no/sv/forebygging-i-helsetjenesten/</a:t>
            </a:r>
            <a:endParaRPr lang="nb-NO" sz="1700" dirty="0"/>
          </a:p>
          <a:p>
            <a:pPr>
              <a:buFont typeface="Arial" panose="020B0604020202020204" pitchFamily="34" charset="0"/>
              <a:buChar char="•"/>
            </a:pPr>
            <a:r>
              <a:rPr lang="nb-NO" dirty="0"/>
              <a:t>Håndhygiene i helsetjenesten; </a:t>
            </a:r>
            <a:r>
              <a:rPr lang="nb-NO" sz="1700" dirty="0">
                <a:hlinkClick r:id="rId4"/>
              </a:rPr>
              <a:t>https://www.fhi.no/sv/forebygging-i-helsetjenesten/handhygiene/</a:t>
            </a:r>
            <a:r>
              <a:rPr lang="nb-NO" sz="1700" dirty="0"/>
              <a:t> </a:t>
            </a:r>
          </a:p>
          <a:p>
            <a:pPr>
              <a:buFont typeface="Arial" panose="020B0604020202020204" pitchFamily="34" charset="0"/>
              <a:buChar char="•"/>
            </a:pPr>
            <a:r>
              <a:rPr lang="nb-NO" dirty="0"/>
              <a:t>Håndhygiene og </a:t>
            </a:r>
            <a:r>
              <a:rPr lang="nb-NO" dirty="0" err="1"/>
              <a:t>antibiotikaresistens</a:t>
            </a:r>
            <a:r>
              <a:rPr lang="nb-NO" dirty="0"/>
              <a:t> – en undervisningsfilm</a:t>
            </a:r>
            <a:br>
              <a:rPr lang="nb-NO" dirty="0"/>
            </a:br>
            <a:r>
              <a:rPr lang="nb-NO" sz="1700" dirty="0">
                <a:hlinkClick r:id="rId5">
                  <a:extLst>
                    <a:ext uri="{A12FA001-AC4F-418D-AE19-62706E023703}">
                      <ahyp:hlinkClr xmlns:ahyp="http://schemas.microsoft.com/office/drawing/2018/hyperlinkcolor" val="tx"/>
                    </a:ext>
                  </a:extLst>
                </a:hlinkClick>
              </a:rPr>
              <a:t>https://vimeo.com/1080793752</a:t>
            </a:r>
            <a:r>
              <a:rPr lang="nb-NO" sz="1700" dirty="0"/>
              <a:t>  </a:t>
            </a:r>
          </a:p>
          <a:p>
            <a:pPr>
              <a:buFont typeface="Arial" panose="020B0604020202020204" pitchFamily="34" charset="0"/>
              <a:buChar char="•"/>
            </a:pPr>
            <a:r>
              <a:rPr lang="nb-NO" dirty="0"/>
              <a:t>Antibiotika i helsetjenesten – kurs for sykepleiere; </a:t>
            </a:r>
            <a:r>
              <a:rPr lang="nb-NO" sz="1700" dirty="0">
                <a:hlinkClick r:id="rId6">
                  <a:extLst>
                    <a:ext uri="{A12FA001-AC4F-418D-AE19-62706E023703}">
                      <ahyp:hlinkClr xmlns:ahyp="http://schemas.microsoft.com/office/drawing/2018/hyperlinkcolor" val="tx"/>
                    </a:ext>
                  </a:extLst>
                </a:hlinkClick>
              </a:rPr>
              <a:t>Antibiotika i helsetjenesten, kurs for sykepleiere - Helse Sør-Øst RHF (helse-sorost.no)</a:t>
            </a:r>
            <a:endParaRPr lang="nb-NO" sz="1700" dirty="0"/>
          </a:p>
          <a:p>
            <a:pPr>
              <a:buFont typeface="Arial" panose="020B0604020202020204" pitchFamily="34" charset="0"/>
              <a:buChar char="•"/>
            </a:pPr>
            <a:r>
              <a:rPr lang="nb-NO" sz="2000" dirty="0"/>
              <a:t>Handlingsplan for et bedre smittevern </a:t>
            </a:r>
          </a:p>
          <a:p>
            <a:pPr lvl="1">
              <a:buFont typeface="Wingdings" panose="05000000000000000000" pitchFamily="2" charset="2"/>
              <a:buChar char="ü"/>
            </a:pPr>
            <a:r>
              <a:rPr lang="nb-NO" dirty="0">
                <a:hlinkClick r:id="rId7">
                  <a:extLst>
                    <a:ext uri="{A12FA001-AC4F-418D-AE19-62706E023703}">
                      <ahyp:hlinkClr xmlns:ahyp="http://schemas.microsoft.com/office/drawing/2018/hyperlinkcolor" val="tx"/>
                    </a:ext>
                  </a:extLst>
                </a:hlinkClick>
              </a:rPr>
              <a:t>https://www.regjeringen.no/contentassets/714aa1437e2545f7bb4914a3474cd691/handlingsplan-for-et-bedre-smittevern.pdf</a:t>
            </a:r>
            <a:r>
              <a:rPr lang="nb-NO" dirty="0"/>
              <a:t>    </a:t>
            </a:r>
          </a:p>
          <a:p>
            <a:pPr>
              <a:buFont typeface="Arial" panose="020B0604020202020204" pitchFamily="34" charset="0"/>
              <a:buChar char="•"/>
            </a:pPr>
            <a:r>
              <a:rPr lang="nb-NO" dirty="0"/>
              <a:t>Håndbok for Nasjonalt verktøy for observasjon av smitteforebyggende tiltak i helsetjenesten</a:t>
            </a:r>
          </a:p>
          <a:p>
            <a:pPr lvl="1">
              <a:buFont typeface="Wingdings" panose="05000000000000000000" pitchFamily="2" charset="2"/>
              <a:buChar char="ü"/>
            </a:pPr>
            <a:r>
              <a:rPr lang="nb-NO" dirty="0"/>
              <a:t>NOST </a:t>
            </a:r>
            <a:br>
              <a:rPr lang="nb-NO" dirty="0"/>
            </a:br>
            <a:r>
              <a:rPr lang="nb-NO" dirty="0"/>
              <a:t>*</a:t>
            </a:r>
            <a:r>
              <a:rPr lang="nb-NO" sz="1700" dirty="0"/>
              <a:t> </a:t>
            </a:r>
            <a:r>
              <a:rPr lang="nb-NO" sz="1700" dirty="0">
                <a:hlinkClick r:id="rId8">
                  <a:extLst>
                    <a:ext uri="{A12FA001-AC4F-418D-AE19-62706E023703}">
                      <ahyp:hlinkClr xmlns:ahyp="http://schemas.microsoft.com/office/drawing/2018/hyperlinkcolor" val="tx"/>
                    </a:ext>
                  </a:extLst>
                </a:hlinkClick>
              </a:rPr>
              <a:t>https://www.fhi.no/sm/smittevern-i-helsetjenesten/nost/?term=</a:t>
            </a:r>
            <a:r>
              <a:rPr lang="nb-NO" sz="1700" dirty="0"/>
              <a:t>   </a:t>
            </a:r>
          </a:p>
          <a:p>
            <a:pPr>
              <a:buFont typeface="Wingdings" panose="05000000000000000000" pitchFamily="2" charset="2"/>
              <a:buChar char="ü"/>
            </a:pPr>
            <a:r>
              <a:rPr lang="nb-NO" dirty="0"/>
              <a:t>For spørsmål; </a:t>
            </a:r>
            <a:r>
              <a:rPr lang="nb-NO" sz="2300" dirty="0">
                <a:hlinkClick r:id="rId9">
                  <a:extLst>
                    <a:ext uri="{A12FA001-AC4F-418D-AE19-62706E023703}">
                      <ahyp:hlinkClr xmlns:ahyp="http://schemas.microsoft.com/office/drawing/2018/hyperlinkcolor" val="tx"/>
                    </a:ext>
                  </a:extLst>
                </a:hlinkClick>
              </a:rPr>
              <a:t>SHE@fhi.no</a:t>
            </a:r>
            <a:r>
              <a:rPr lang="nb-NO" sz="2300" dirty="0"/>
              <a:t> </a:t>
            </a:r>
          </a:p>
          <a:p>
            <a:pPr marL="0" indent="0">
              <a:buNone/>
            </a:pPr>
            <a:endParaRPr lang="nb-NO" dirty="0"/>
          </a:p>
        </p:txBody>
      </p:sp>
    </p:spTree>
    <p:extLst>
      <p:ext uri="{BB962C8B-B14F-4D97-AF65-F5344CB8AC3E}">
        <p14:creationId xmlns:p14="http://schemas.microsoft.com/office/powerpoint/2010/main" val="172530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553998"/>
          </a:xfrm>
        </p:spPr>
        <p:txBody>
          <a:bodyPr/>
          <a:lstStyle/>
          <a:p>
            <a:r>
              <a:rPr lang="nb-NO" sz="4000" dirty="0"/>
              <a:t>Bakgrunn for smittevern i Norge </a:t>
            </a:r>
          </a:p>
        </p:txBody>
      </p:sp>
      <p:sp>
        <p:nvSpPr>
          <p:cNvPr id="3" name="Plassholder for tekst 2"/>
          <p:cNvSpPr>
            <a:spLocks noGrp="1"/>
          </p:cNvSpPr>
          <p:nvPr>
            <p:ph type="body" sz="quarter" idx="11"/>
          </p:nvPr>
        </p:nvSpPr>
        <p:spPr>
          <a:xfrm>
            <a:off x="1015339" y="1363702"/>
            <a:ext cx="10515600" cy="430887"/>
          </a:xfrm>
        </p:spPr>
        <p:txBody>
          <a:bodyPr/>
          <a:lstStyle/>
          <a:p>
            <a:r>
              <a:rPr lang="nb-NO" sz="2800" dirty="0"/>
              <a:t>Regulert i lover og forskrifter</a:t>
            </a:r>
            <a:endParaRPr lang="nb-NO" dirty="0"/>
          </a:p>
        </p:txBody>
      </p:sp>
      <p:sp>
        <p:nvSpPr>
          <p:cNvPr id="4" name="Plassholder for tekst 3"/>
          <p:cNvSpPr>
            <a:spLocks noGrp="1"/>
          </p:cNvSpPr>
          <p:nvPr>
            <p:ph type="body" sz="quarter" idx="12"/>
          </p:nvPr>
        </p:nvSpPr>
        <p:spPr>
          <a:xfrm>
            <a:off x="1015459" y="2177396"/>
            <a:ext cx="10515600" cy="4283789"/>
          </a:xfrm>
        </p:spPr>
        <p:txBody>
          <a:bodyPr>
            <a:normAutofit/>
          </a:bodyPr>
          <a:lstStyle/>
          <a:p>
            <a:pPr>
              <a:buFont typeface="Arial" panose="020B0604020202020204" pitchFamily="34" charset="0"/>
              <a:buChar char="•"/>
            </a:pPr>
            <a:endParaRPr lang="nb-NO" sz="2400" dirty="0"/>
          </a:p>
          <a:p>
            <a:pPr>
              <a:buFont typeface="Arial" panose="020B0604020202020204" pitchFamily="34" charset="0"/>
              <a:buChar char="•"/>
            </a:pPr>
            <a:endParaRPr lang="nb-NO" dirty="0"/>
          </a:p>
        </p:txBody>
      </p:sp>
      <p:sp>
        <p:nvSpPr>
          <p:cNvPr id="6" name="TekstSylinder 5">
            <a:extLst>
              <a:ext uri="{FF2B5EF4-FFF2-40B4-BE49-F238E27FC236}">
                <a16:creationId xmlns:a16="http://schemas.microsoft.com/office/drawing/2014/main" id="{57CE6E3D-CBED-8199-A8D1-2B759CB60FFF}"/>
              </a:ext>
            </a:extLst>
          </p:cNvPr>
          <p:cNvSpPr txBox="1"/>
          <p:nvPr/>
        </p:nvSpPr>
        <p:spPr>
          <a:xfrm>
            <a:off x="660941" y="2085146"/>
            <a:ext cx="10313416" cy="36522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Smittevernloven</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helsepersonell som driver medisinsk undersøkelse, behandling eller pleie skal motvirke at pasienter, ansatte eller andre blir påført infeksjoner.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Forskrift om smittevern i helse- og omsorgstjenesten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Alle institusjoner som omfattes av forskriften skal ha et </a:t>
            </a:r>
            <a:r>
              <a:rPr kumimoji="0" lang="nb-NO" sz="2200" b="1" u="none" strike="noStrike" kern="1200" cap="none" spc="0" normalizeH="0" baseline="0" noProof="0" dirty="0">
                <a:ln>
                  <a:noFill/>
                </a:ln>
                <a:solidFill>
                  <a:prstClr val="black"/>
                </a:solidFill>
                <a:effectLst/>
                <a:uLnTx/>
                <a:uFillTx/>
                <a:latin typeface="Calibri" panose="020F0502020204030204"/>
                <a:ea typeface="+mn-ea"/>
                <a:cs typeface="+mn-cs"/>
              </a:rPr>
              <a:t>infeksjonskontrollprogram</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Helse- og omsorgstjenesteloven </a:t>
            </a:r>
            <a:r>
              <a:rPr kumimoji="0" lang="nb-NO"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Enhver som yter helse- og omsorgstjeneste skal sørge for at virksomheten arbeider systematisk for kvalitetsforbedring og pasientsikkerhet.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200" b="1" i="0" u="none" strike="noStrike" kern="1200" cap="none" spc="0" normalizeH="0" baseline="0" noProof="0" dirty="0">
                <a:ln>
                  <a:noFill/>
                </a:ln>
                <a:solidFill>
                  <a:prstClr val="black"/>
                </a:solidFill>
                <a:effectLst/>
                <a:uLnTx/>
                <a:uFillTx/>
                <a:latin typeface="Calibri" panose="020F0502020204030204"/>
                <a:ea typeface="+mn-ea"/>
                <a:cs typeface="+mn-cs"/>
              </a:rPr>
              <a:t>Forskrift om ledelse og kvalitetsforbedring i helse- og omsorgstjenesten </a:t>
            </a:r>
            <a:r>
              <a:rPr kumimoji="0" lang="nb-NO" sz="2200" b="0" i="1" u="none" strike="noStrike" kern="1200" cap="none" spc="0" normalizeH="0" baseline="0" noProof="0" dirty="0">
                <a:ln>
                  <a:noFill/>
                </a:ln>
                <a:solidFill>
                  <a:prstClr val="black"/>
                </a:solidFill>
                <a:effectLst/>
                <a:uLnTx/>
                <a:uFillTx/>
                <a:latin typeface="Calibri" panose="020F0502020204030204"/>
                <a:ea typeface="+mn-ea"/>
                <a:cs typeface="+mn-cs"/>
              </a:rPr>
              <a:t>- Alle virksomheter som omfattes av forskriften har plikt til internkontroll og plikt til å arbeide systematisk for kvalitetsforbedring og pasient- og brukersikkerhet. </a:t>
            </a:r>
          </a:p>
        </p:txBody>
      </p:sp>
    </p:spTree>
    <p:extLst>
      <p:ext uri="{BB962C8B-B14F-4D97-AF65-F5344CB8AC3E}">
        <p14:creationId xmlns:p14="http://schemas.microsoft.com/office/powerpoint/2010/main" val="3592220391"/>
      </p:ext>
    </p:extLst>
  </p:cSld>
  <p:clrMapOvr>
    <a:masterClrMapping/>
  </p:clrMapOvr>
  <mc:AlternateContent xmlns:mc="http://schemas.openxmlformats.org/markup-compatibility/2006" xmlns:p14="http://schemas.microsoft.com/office/powerpoint/2010/main">
    <mc:Choice Requires="p14">
      <p:transition spd="slow" p14:dur="2000" advTm="9613"/>
    </mc:Choice>
    <mc:Fallback xmlns="">
      <p:transition spd="slow" advTm="96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632B86-765E-877C-F13F-D0F03ACD68A7}"/>
              </a:ext>
            </a:extLst>
          </p:cNvPr>
          <p:cNvSpPr>
            <a:spLocks noGrp="1"/>
          </p:cNvSpPr>
          <p:nvPr>
            <p:ph type="title"/>
          </p:nvPr>
        </p:nvSpPr>
        <p:spPr>
          <a:xfrm>
            <a:off x="1015459" y="718428"/>
            <a:ext cx="10515600" cy="553998"/>
          </a:xfrm>
        </p:spPr>
        <p:txBody>
          <a:bodyPr/>
          <a:lstStyle/>
          <a:p>
            <a:r>
              <a:rPr lang="nb-NO" sz="4000" dirty="0"/>
              <a:t>Infeksjonskontrollprogram (IKP)</a:t>
            </a:r>
          </a:p>
        </p:txBody>
      </p:sp>
      <p:sp>
        <p:nvSpPr>
          <p:cNvPr id="3" name="Plassholder for tekst 2">
            <a:extLst>
              <a:ext uri="{FF2B5EF4-FFF2-40B4-BE49-F238E27FC236}">
                <a16:creationId xmlns:a16="http://schemas.microsoft.com/office/drawing/2014/main" id="{CD98F8D5-D37D-36B5-C6C9-8BB2FB56FC83}"/>
              </a:ext>
            </a:extLst>
          </p:cNvPr>
          <p:cNvSpPr>
            <a:spLocks noGrp="1"/>
          </p:cNvSpPr>
          <p:nvPr>
            <p:ph type="body" sz="quarter" idx="11"/>
          </p:nvPr>
        </p:nvSpPr>
        <p:spPr>
          <a:xfrm>
            <a:off x="1015339" y="1363702"/>
            <a:ext cx="10515600" cy="854208"/>
          </a:xfrm>
        </p:spPr>
        <p:txBody>
          <a:bodyPr/>
          <a:lstStyle/>
          <a:p>
            <a:r>
              <a:rPr lang="nb-NO" sz="2800" dirty="0">
                <a:solidFill>
                  <a:schemeClr val="accent4"/>
                </a:solidFill>
              </a:rPr>
              <a:t>Program som omfatter alle nødvendige forebyggende tiltak </a:t>
            </a:r>
          </a:p>
          <a:p>
            <a:endParaRPr lang="nb-NO" dirty="0"/>
          </a:p>
        </p:txBody>
      </p:sp>
      <p:sp>
        <p:nvSpPr>
          <p:cNvPr id="4" name="Plassholder for tekst 3">
            <a:extLst>
              <a:ext uri="{FF2B5EF4-FFF2-40B4-BE49-F238E27FC236}">
                <a16:creationId xmlns:a16="http://schemas.microsoft.com/office/drawing/2014/main" id="{D7350BE1-D64B-D532-892C-F96AF25A5ED4}"/>
              </a:ext>
            </a:extLst>
          </p:cNvPr>
          <p:cNvSpPr>
            <a:spLocks noGrp="1"/>
          </p:cNvSpPr>
          <p:nvPr>
            <p:ph type="body" sz="quarter" idx="12"/>
          </p:nvPr>
        </p:nvSpPr>
        <p:spPr/>
        <p:txBody>
          <a:bodyPr/>
          <a:lstStyle/>
          <a:p>
            <a:endParaRPr lang="nb-NO" dirty="0"/>
          </a:p>
        </p:txBody>
      </p:sp>
      <p:pic>
        <p:nvPicPr>
          <p:cNvPr id="6" name="Bilde 5">
            <a:extLst>
              <a:ext uri="{FF2B5EF4-FFF2-40B4-BE49-F238E27FC236}">
                <a16:creationId xmlns:a16="http://schemas.microsoft.com/office/drawing/2014/main" id="{04D5BF73-CCA6-2198-6247-971CC4540FD2}"/>
              </a:ext>
            </a:extLst>
          </p:cNvPr>
          <p:cNvPicPr>
            <a:picLocks noChangeAspect="1"/>
          </p:cNvPicPr>
          <p:nvPr/>
        </p:nvPicPr>
        <p:blipFill>
          <a:blip r:embed="rId3"/>
          <a:stretch>
            <a:fillRect/>
          </a:stretch>
        </p:blipFill>
        <p:spPr>
          <a:xfrm>
            <a:off x="922946" y="1999721"/>
            <a:ext cx="10690789" cy="3969155"/>
          </a:xfrm>
          <a:prstGeom prst="rect">
            <a:avLst/>
          </a:prstGeom>
        </p:spPr>
      </p:pic>
      <p:sp>
        <p:nvSpPr>
          <p:cNvPr id="7" name="TekstSylinder 6">
            <a:extLst>
              <a:ext uri="{FF2B5EF4-FFF2-40B4-BE49-F238E27FC236}">
                <a16:creationId xmlns:a16="http://schemas.microsoft.com/office/drawing/2014/main" id="{AF4D916C-2B9C-C93F-22E9-3CFC4C147D88}"/>
              </a:ext>
            </a:extLst>
          </p:cNvPr>
          <p:cNvSpPr txBox="1"/>
          <p:nvPr/>
        </p:nvSpPr>
        <p:spPr>
          <a:xfrm>
            <a:off x="1015339" y="6139572"/>
            <a:ext cx="2650621" cy="230832"/>
          </a:xfrm>
          <a:prstGeom prst="rect">
            <a:avLst/>
          </a:prstGeom>
          <a:noFill/>
        </p:spPr>
        <p:txBody>
          <a:bodyPr wrap="square">
            <a:spAutoFit/>
          </a:bodyPr>
          <a:lstStyle/>
          <a:p>
            <a:r>
              <a:rPr lang="nb-NO" i="1" dirty="0"/>
              <a:t>Forskrift om smittevern i helse- og omsorgstjenesten</a:t>
            </a:r>
          </a:p>
        </p:txBody>
      </p:sp>
    </p:spTree>
    <p:extLst>
      <p:ext uri="{BB962C8B-B14F-4D97-AF65-F5344CB8AC3E}">
        <p14:creationId xmlns:p14="http://schemas.microsoft.com/office/powerpoint/2010/main" val="780880730"/>
      </p:ext>
    </p:extLst>
  </p:cSld>
  <p:clrMapOvr>
    <a:masterClrMapping/>
  </p:clrMapOvr>
  <mc:AlternateContent xmlns:mc="http://schemas.openxmlformats.org/markup-compatibility/2006" xmlns:p14="http://schemas.microsoft.com/office/powerpoint/2010/main">
    <mc:Choice Requires="p14">
      <p:transition spd="slow" p14:dur="2000" advTm="15589"/>
    </mc:Choice>
    <mc:Fallback xmlns="">
      <p:transition spd="slow" advTm="155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339" y="490808"/>
            <a:ext cx="10515600" cy="553998"/>
          </a:xfrm>
        </p:spPr>
        <p:txBody>
          <a:bodyPr/>
          <a:lstStyle/>
          <a:p>
            <a:r>
              <a:rPr lang="nb-NO" sz="4000" dirty="0"/>
              <a:t>IKP i helseinstitusjoner</a:t>
            </a:r>
          </a:p>
        </p:txBody>
      </p:sp>
      <p:sp>
        <p:nvSpPr>
          <p:cNvPr id="4" name="Plassholder for tekst 3"/>
          <p:cNvSpPr>
            <a:spLocks noGrp="1"/>
          </p:cNvSpPr>
          <p:nvPr>
            <p:ph type="body" sz="quarter" idx="12"/>
          </p:nvPr>
        </p:nvSpPr>
        <p:spPr>
          <a:xfrm>
            <a:off x="793271" y="1285114"/>
            <a:ext cx="10349346" cy="5082078"/>
          </a:xfrm>
        </p:spPr>
        <p:txBody>
          <a:bodyPr>
            <a:normAutofit fontScale="92500"/>
          </a:bodyPr>
          <a:lstStyle/>
          <a:p>
            <a:pPr defTabSz="762000">
              <a:buClr>
                <a:srgbClr val="FF0000"/>
              </a:buClr>
              <a:buSzPct val="80000"/>
              <a:buFont typeface="Arial" panose="020B0604020202020204" pitchFamily="34" charset="0"/>
              <a:buChar char="•"/>
            </a:pPr>
            <a:r>
              <a:rPr lang="nb-NO" sz="2400" dirty="0"/>
              <a:t>Infeksjoner som pasienter får under og/eller som følge av opphold i helseinstitusjonen kalles helsetjenesteassosierte infeksjoner (HAI)</a:t>
            </a:r>
          </a:p>
          <a:p>
            <a:pPr defTabSz="762000">
              <a:buClr>
                <a:srgbClr val="FF0000"/>
              </a:buClr>
              <a:buSzPct val="80000"/>
              <a:buFont typeface="Arial" panose="020B0604020202020204" pitchFamily="34" charset="0"/>
              <a:buChar char="•"/>
            </a:pPr>
            <a:endParaRPr lang="nb-NO" sz="2400" dirty="0"/>
          </a:p>
          <a:p>
            <a:pPr defTabSz="762000">
              <a:buClr>
                <a:srgbClr val="FF0000"/>
              </a:buClr>
              <a:buSzPct val="80000"/>
              <a:buFont typeface="Arial" panose="020B0604020202020204" pitchFamily="34" charset="0"/>
              <a:buChar char="•"/>
            </a:pPr>
            <a:r>
              <a:rPr lang="nb-NO" sz="2400" dirty="0"/>
              <a:t>HAI er en av de hyppigst forekommende komplikasjoner i helsetjenesten (prevalens)</a:t>
            </a:r>
          </a:p>
          <a:p>
            <a:pPr defTabSz="762000">
              <a:buClr>
                <a:srgbClr val="FF0000"/>
              </a:buClr>
              <a:buSzPct val="80000"/>
              <a:buFont typeface="Arial" panose="020B0604020202020204" pitchFamily="34" charset="0"/>
              <a:buChar cha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defTabSz="762000">
              <a:buClr>
                <a:srgbClr val="FF0000"/>
              </a:buClr>
              <a:buSzPct val="80000"/>
              <a:buFont typeface="Arial" panose="020B0604020202020204" pitchFamily="34" charset="0"/>
              <a:buChar char="•"/>
            </a:pPr>
            <a:r>
              <a:rPr lang="nb-NO" sz="2400" dirty="0"/>
              <a:t>Formålet med IKP er å forebygge og begrenseforekomst av HAI</a:t>
            </a:r>
          </a:p>
          <a:p>
            <a:pPr marL="0" indent="0" defTabSz="762000">
              <a:buClr>
                <a:srgbClr val="FF0000"/>
              </a:buClr>
              <a:buSzPct val="80000"/>
              <a:buNone/>
            </a:pPr>
            <a:endParaRPr lang="en-GB" altLang="nb-NO" sz="2400" dirty="0"/>
          </a:p>
          <a:p>
            <a:pPr defTabSz="762000">
              <a:buClr>
                <a:srgbClr val="FF0000"/>
              </a:buClr>
              <a:buSzPct val="80000"/>
              <a:buFont typeface="Arial" panose="020B0604020202020204" pitchFamily="34" charset="0"/>
              <a:buChar char="•"/>
            </a:pPr>
            <a:r>
              <a:rPr lang="en-GB" altLang="nb-NO" sz="2400" dirty="0"/>
              <a:t>Et </a:t>
            </a:r>
            <a:r>
              <a:rPr lang="en-GB" altLang="nb-NO" sz="2400" dirty="0" err="1"/>
              <a:t>effektivt</a:t>
            </a:r>
            <a:r>
              <a:rPr lang="en-GB" altLang="nb-NO" sz="2400" dirty="0"/>
              <a:t> </a:t>
            </a:r>
            <a:r>
              <a:rPr lang="en-GB" altLang="nb-NO" sz="2400" dirty="0" err="1"/>
              <a:t>infeksjonskontroll</a:t>
            </a:r>
            <a:r>
              <a:rPr lang="en-GB" altLang="nb-NO" sz="2400" dirty="0"/>
              <a:t>-program (IKP) </a:t>
            </a:r>
            <a:r>
              <a:rPr lang="en-GB" altLang="nb-NO" sz="2400" dirty="0" err="1"/>
              <a:t>reduserer</a:t>
            </a:r>
            <a:r>
              <a:rPr lang="en-GB" altLang="nb-NO" sz="2400" dirty="0"/>
              <a:t> </a:t>
            </a:r>
            <a:r>
              <a:rPr lang="en-GB" altLang="nb-NO" sz="2400" dirty="0" err="1"/>
              <a:t>infeksjonsraten</a:t>
            </a:r>
            <a:r>
              <a:rPr lang="en-GB" altLang="nb-NO" sz="2400" dirty="0"/>
              <a:t> med 30-50 % </a:t>
            </a:r>
          </a:p>
          <a:p>
            <a:pPr marL="0" indent="0" defTabSz="762000">
              <a:buClr>
                <a:srgbClr val="FF0000"/>
              </a:buClr>
              <a:buSzPct val="80000"/>
              <a:buNone/>
            </a:pPr>
            <a:endParaRPr lang="en-GB" altLang="nb-NO" sz="2400" dirty="0"/>
          </a:p>
          <a:p>
            <a:pPr defTabSz="762000">
              <a:buClr>
                <a:srgbClr val="FF0000"/>
              </a:buClr>
              <a:buSzPct val="80000"/>
              <a:buFont typeface="Arial" panose="020B0604020202020204" pitchFamily="34" charset="0"/>
              <a:buChar char="•"/>
            </a:pPr>
            <a:r>
              <a:rPr lang="en-GB" altLang="nb-NO" sz="2400" dirty="0" err="1"/>
              <a:t>Utgiftene</a:t>
            </a:r>
            <a:r>
              <a:rPr lang="en-GB" altLang="nb-NO" sz="2400" dirty="0"/>
              <a:t> </a:t>
            </a:r>
            <a:r>
              <a:rPr lang="en-GB" altLang="nb-NO" sz="2400" dirty="0" err="1"/>
              <a:t>til</a:t>
            </a:r>
            <a:r>
              <a:rPr lang="en-GB" altLang="nb-NO" sz="2400" dirty="0"/>
              <a:t> å drive et </a:t>
            </a:r>
            <a:r>
              <a:rPr lang="en-GB" altLang="nb-NO" sz="2400" dirty="0" err="1"/>
              <a:t>slikt</a:t>
            </a:r>
            <a:r>
              <a:rPr lang="en-GB" altLang="nb-NO" sz="2400" dirty="0"/>
              <a:t> IKP </a:t>
            </a:r>
            <a:r>
              <a:rPr lang="en-GB" altLang="nb-NO" sz="2400" dirty="0" err="1"/>
              <a:t>krever</a:t>
            </a:r>
            <a:r>
              <a:rPr lang="en-GB" altLang="nb-NO" sz="2400" dirty="0"/>
              <a:t> bare 6% </a:t>
            </a:r>
            <a:r>
              <a:rPr lang="en-GB" altLang="nb-NO" sz="2400" dirty="0" err="1"/>
              <a:t>reduksjon</a:t>
            </a:r>
            <a:r>
              <a:rPr lang="en-GB" altLang="nb-NO" sz="2400" dirty="0"/>
              <a:t> </a:t>
            </a:r>
            <a:r>
              <a:rPr lang="en-GB" altLang="nb-NO" sz="2400" dirty="0" err="1"/>
              <a:t>av</a:t>
            </a:r>
            <a:r>
              <a:rPr lang="en-GB" altLang="nb-NO" sz="2400" dirty="0"/>
              <a:t> </a:t>
            </a:r>
            <a:r>
              <a:rPr lang="en-GB" altLang="nb-NO" sz="2400" dirty="0" err="1"/>
              <a:t>infeksjonsraten</a:t>
            </a:r>
            <a:r>
              <a:rPr lang="en-GB" altLang="nb-NO" sz="2400" dirty="0"/>
              <a:t> for å </a:t>
            </a:r>
            <a:r>
              <a:rPr lang="en-GB" altLang="nb-NO" sz="2400" dirty="0" err="1"/>
              <a:t>gå</a:t>
            </a:r>
            <a:r>
              <a:rPr lang="en-GB" altLang="nb-NO" sz="2400" dirty="0"/>
              <a:t> </a:t>
            </a:r>
            <a:r>
              <a:rPr lang="en-GB" altLang="nb-NO" sz="2400" dirty="0" err="1"/>
              <a:t>i</a:t>
            </a:r>
            <a:r>
              <a:rPr lang="en-GB" altLang="nb-NO" sz="2400" dirty="0"/>
              <a:t> </a:t>
            </a:r>
            <a:r>
              <a:rPr lang="en-GB" altLang="nb-NO" sz="2400" dirty="0" err="1"/>
              <a:t>balanse</a:t>
            </a:r>
            <a:r>
              <a:rPr lang="en-GB" altLang="nb-NO" sz="2400" dirty="0"/>
              <a:t> </a:t>
            </a:r>
            <a:r>
              <a:rPr lang="en-GB" altLang="nb-NO" sz="2400" dirty="0" err="1"/>
              <a:t>økonomisk</a:t>
            </a:r>
            <a:endParaRPr lang="nb-NO" dirty="0"/>
          </a:p>
        </p:txBody>
      </p:sp>
    </p:spTree>
    <p:extLst>
      <p:ext uri="{BB962C8B-B14F-4D97-AF65-F5344CB8AC3E}">
        <p14:creationId xmlns:p14="http://schemas.microsoft.com/office/powerpoint/2010/main" val="4135728749"/>
      </p:ext>
    </p:extLst>
  </p:cSld>
  <p:clrMapOvr>
    <a:masterClrMapping/>
  </p:clrMapOvr>
  <mc:AlternateContent xmlns:mc="http://schemas.openxmlformats.org/markup-compatibility/2006" xmlns:p14="http://schemas.microsoft.com/office/powerpoint/2010/main">
    <mc:Choice Requires="p14">
      <p:transition spd="slow" p14:dur="2000" advTm="10600"/>
    </mc:Choice>
    <mc:Fallback xmlns="">
      <p:transition spd="slow" advTm="106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5459" y="718428"/>
            <a:ext cx="10515600" cy="443198"/>
          </a:xfrm>
        </p:spPr>
        <p:txBody>
          <a:bodyPr/>
          <a:lstStyle/>
          <a:p>
            <a:r>
              <a:rPr lang="nb-NO" sz="3200" dirty="0"/>
              <a:t>HAI og </a:t>
            </a:r>
            <a:r>
              <a:rPr lang="nb-NO" sz="3200" dirty="0" err="1"/>
              <a:t>antibiotikaresistente</a:t>
            </a:r>
            <a:r>
              <a:rPr lang="nb-NO" sz="3200" dirty="0"/>
              <a:t> bakterier</a:t>
            </a:r>
          </a:p>
        </p:txBody>
      </p:sp>
      <p:sp>
        <p:nvSpPr>
          <p:cNvPr id="3" name="Plassholder for tekst 2"/>
          <p:cNvSpPr>
            <a:spLocks noGrp="1"/>
          </p:cNvSpPr>
          <p:nvPr>
            <p:ph type="body" sz="quarter" idx="11"/>
          </p:nvPr>
        </p:nvSpPr>
        <p:spPr>
          <a:xfrm>
            <a:off x="1015339" y="1363702"/>
            <a:ext cx="10515600" cy="430887"/>
          </a:xfrm>
        </p:spPr>
        <p:txBody>
          <a:bodyPr/>
          <a:lstStyle/>
          <a:p>
            <a:r>
              <a:rPr lang="nb-NO" altLang="en-US" sz="2800" dirty="0"/>
              <a:t>75 % av resistensbyrden er knyttet til HAI </a:t>
            </a:r>
            <a:endParaRPr lang="nb-NO" dirty="0"/>
          </a:p>
        </p:txBody>
      </p:sp>
      <p:sp>
        <p:nvSpPr>
          <p:cNvPr id="4" name="Plassholder for tekst 3"/>
          <p:cNvSpPr>
            <a:spLocks noGrp="1"/>
          </p:cNvSpPr>
          <p:nvPr>
            <p:ph type="body" sz="quarter" idx="12"/>
          </p:nvPr>
        </p:nvSpPr>
        <p:spPr>
          <a:xfrm>
            <a:off x="1015459" y="2177396"/>
            <a:ext cx="10515600" cy="4162444"/>
          </a:xfrm>
        </p:spPr>
        <p:txBody>
          <a:bodyPr>
            <a:normAutofit/>
          </a:bodyPr>
          <a:lstStyle/>
          <a:p>
            <a:pPr>
              <a:buFont typeface="Arial" panose="020B0604020202020204" pitchFamily="34" charset="0"/>
              <a:buChar char="•"/>
            </a:pPr>
            <a:r>
              <a:rPr lang="nb-NO" sz="2400" dirty="0"/>
              <a:t>Resistente bakterier er normalt ikke mer sykdomsfremkallende enn bakterier som er følsomme for antibiotika </a:t>
            </a:r>
          </a:p>
          <a:p>
            <a:pPr>
              <a:buFont typeface="Arial" panose="020B0604020202020204" pitchFamily="34" charset="0"/>
              <a:buChar char="•"/>
            </a:pPr>
            <a:r>
              <a:rPr lang="nb-NO" sz="2400" dirty="0"/>
              <a:t>Smitteveien er den samme som for følsomme bakterier</a:t>
            </a:r>
          </a:p>
          <a:p>
            <a:pPr>
              <a:buFont typeface="Arial" panose="020B0604020202020204" pitchFamily="34" charset="0"/>
              <a:buChar char="•"/>
            </a:pPr>
            <a:r>
              <a:rPr lang="nb-NO" sz="2400" dirty="0"/>
              <a:t>Bakterienes resistens gir økt risiko for behandlingssvikt som kan medføre:</a:t>
            </a:r>
          </a:p>
          <a:p>
            <a:pPr lvl="1">
              <a:buFont typeface="Arial" panose="020B0604020202020204" pitchFamily="34" charset="0"/>
              <a:buChar char="•"/>
            </a:pPr>
            <a:r>
              <a:rPr lang="nb-NO" sz="2000" dirty="0"/>
              <a:t>Komplikasjoner i form av økt sykelighet og død </a:t>
            </a:r>
          </a:p>
          <a:p>
            <a:pPr lvl="1">
              <a:buFont typeface="Arial" panose="020B0604020202020204" pitchFamily="34" charset="0"/>
              <a:buChar char="•"/>
            </a:pPr>
            <a:r>
              <a:rPr lang="nb-NO" sz="2000" dirty="0"/>
              <a:t>Økte utfordringer med å utføre avansert medisinsk behandling (kirurgi,  kreftbehandling)</a:t>
            </a:r>
          </a:p>
          <a:p>
            <a:pPr>
              <a:buFont typeface="Arial" panose="020B0604020202020204" pitchFamily="34" charset="0"/>
              <a:buChar char="•"/>
            </a:pPr>
            <a:r>
              <a:rPr lang="nb-NO" sz="2400" dirty="0"/>
              <a:t>Ved å hindre spredning av sykdomsfremkallende bakterier minsker man behovet for antibiotikabehandling som vil dempe utviklingen av resistens hos bakterier</a:t>
            </a:r>
          </a:p>
          <a:p>
            <a:pPr>
              <a:buFont typeface="Arial" panose="020B0604020202020204" pitchFamily="34" charset="0"/>
              <a:buChar char="•"/>
            </a:pPr>
            <a:endParaRPr lang="nb-NO" sz="2600" dirty="0"/>
          </a:p>
          <a:p>
            <a:pPr>
              <a:buFont typeface="Arial" panose="020B0604020202020204" pitchFamily="34" charset="0"/>
              <a:buChar char="•"/>
            </a:pPr>
            <a:endParaRPr lang="nb-NO" dirty="0"/>
          </a:p>
        </p:txBody>
      </p:sp>
    </p:spTree>
    <p:extLst>
      <p:ext uri="{BB962C8B-B14F-4D97-AF65-F5344CB8AC3E}">
        <p14:creationId xmlns:p14="http://schemas.microsoft.com/office/powerpoint/2010/main" val="1180181145"/>
      </p:ext>
    </p:extLst>
  </p:cSld>
  <p:clrMapOvr>
    <a:masterClrMapping/>
  </p:clrMapOvr>
  <mc:AlternateContent xmlns:mc="http://schemas.openxmlformats.org/markup-compatibility/2006" xmlns:p14="http://schemas.microsoft.com/office/powerpoint/2010/main">
    <mc:Choice Requires="p14">
      <p:transition spd="slow" p14:dur="2000" advTm="21108"/>
    </mc:Choice>
    <mc:Fallback xmlns="">
      <p:transition spd="slow" advTm="211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F783E-38DC-396D-B517-30C0FF41ECBB}"/>
              </a:ext>
            </a:extLst>
          </p:cNvPr>
          <p:cNvSpPr>
            <a:spLocks noGrp="1"/>
          </p:cNvSpPr>
          <p:nvPr>
            <p:ph type="title"/>
          </p:nvPr>
        </p:nvSpPr>
        <p:spPr>
          <a:xfrm>
            <a:off x="1015339" y="374659"/>
            <a:ext cx="10515600" cy="553998"/>
          </a:xfrm>
        </p:spPr>
        <p:txBody>
          <a:bodyPr/>
          <a:lstStyle/>
          <a:p>
            <a:r>
              <a:rPr lang="nb-NO" sz="4000" dirty="0"/>
              <a:t>Hvordan kan vi forebygge smitte? </a:t>
            </a:r>
          </a:p>
        </p:txBody>
      </p:sp>
      <p:sp>
        <p:nvSpPr>
          <p:cNvPr id="3" name="Plassholder for tekst 2">
            <a:extLst>
              <a:ext uri="{FF2B5EF4-FFF2-40B4-BE49-F238E27FC236}">
                <a16:creationId xmlns:a16="http://schemas.microsoft.com/office/drawing/2014/main" id="{36660A9E-7311-8E63-603B-064D3E365C31}"/>
              </a:ext>
            </a:extLst>
          </p:cNvPr>
          <p:cNvSpPr>
            <a:spLocks noGrp="1"/>
          </p:cNvSpPr>
          <p:nvPr>
            <p:ph type="body" sz="quarter" idx="11"/>
          </p:nvPr>
        </p:nvSpPr>
        <p:spPr>
          <a:xfrm>
            <a:off x="1015339" y="1039457"/>
            <a:ext cx="10515600" cy="430887"/>
          </a:xfrm>
        </p:spPr>
        <p:txBody>
          <a:bodyPr/>
          <a:lstStyle/>
          <a:p>
            <a:r>
              <a:rPr lang="nb-NO" sz="2800" dirty="0"/>
              <a:t>Inkludert </a:t>
            </a:r>
            <a:r>
              <a:rPr lang="nb-NO" sz="2800" dirty="0" err="1"/>
              <a:t>antibiotikaresistente</a:t>
            </a:r>
            <a:r>
              <a:rPr lang="nb-NO" sz="2800" dirty="0"/>
              <a:t> bakterier</a:t>
            </a:r>
            <a:endParaRPr lang="nb-NO" dirty="0"/>
          </a:p>
        </p:txBody>
      </p:sp>
      <p:sp>
        <p:nvSpPr>
          <p:cNvPr id="4" name="Plassholder for tekst 3">
            <a:extLst>
              <a:ext uri="{FF2B5EF4-FFF2-40B4-BE49-F238E27FC236}">
                <a16:creationId xmlns:a16="http://schemas.microsoft.com/office/drawing/2014/main" id="{8FCC613B-E64C-86A6-6EAF-4D44C1C15427}"/>
              </a:ext>
            </a:extLst>
          </p:cNvPr>
          <p:cNvSpPr>
            <a:spLocks noGrp="1"/>
          </p:cNvSpPr>
          <p:nvPr>
            <p:ph type="body" sz="quarter" idx="12"/>
          </p:nvPr>
        </p:nvSpPr>
        <p:spPr>
          <a:xfrm>
            <a:off x="1015339" y="1994517"/>
            <a:ext cx="5672724" cy="3282878"/>
          </a:xfrm>
        </p:spPr>
        <p:txBody>
          <a:bodyPr/>
          <a:lstStyle/>
          <a:p>
            <a:r>
              <a:rPr lang="nb-NO" sz="2000" dirty="0"/>
              <a:t>Forstå smittekjeden</a:t>
            </a:r>
          </a:p>
          <a:p>
            <a:endParaRPr lang="nb-NO" sz="2000" dirty="0"/>
          </a:p>
          <a:p>
            <a:r>
              <a:rPr lang="nb-NO" sz="2000" dirty="0"/>
              <a:t>Kjenne til basale smittevernrutiner</a:t>
            </a:r>
          </a:p>
          <a:p>
            <a:endParaRPr lang="nb-NO" sz="2000" dirty="0"/>
          </a:p>
          <a:p>
            <a:r>
              <a:rPr lang="nb-NO" sz="2000" dirty="0"/>
              <a:t>Etterleve rutiner</a:t>
            </a:r>
          </a:p>
          <a:p>
            <a:endParaRPr lang="nb-NO" sz="2000" dirty="0"/>
          </a:p>
          <a:p>
            <a:r>
              <a:rPr lang="nb-NO" sz="2000" dirty="0"/>
              <a:t>Jobbe faglig forsvarlig og være rolle modell</a:t>
            </a:r>
          </a:p>
          <a:p>
            <a:endParaRPr lang="nb-NO" dirty="0"/>
          </a:p>
        </p:txBody>
      </p:sp>
      <p:pic>
        <p:nvPicPr>
          <p:cNvPr id="5" name="Bilde 4">
            <a:extLst>
              <a:ext uri="{FF2B5EF4-FFF2-40B4-BE49-F238E27FC236}">
                <a16:creationId xmlns:a16="http://schemas.microsoft.com/office/drawing/2014/main" id="{32C7ADB2-992C-5025-E943-E57150110074}"/>
              </a:ext>
            </a:extLst>
          </p:cNvPr>
          <p:cNvPicPr>
            <a:picLocks noChangeAspect="1"/>
          </p:cNvPicPr>
          <p:nvPr/>
        </p:nvPicPr>
        <p:blipFill>
          <a:blip r:embed="rId3"/>
          <a:stretch>
            <a:fillRect/>
          </a:stretch>
        </p:blipFill>
        <p:spPr>
          <a:xfrm>
            <a:off x="8149469" y="1039457"/>
            <a:ext cx="3381470" cy="4779086"/>
          </a:xfrm>
          <a:prstGeom prst="rect">
            <a:avLst/>
          </a:prstGeom>
        </p:spPr>
      </p:pic>
    </p:spTree>
    <p:extLst>
      <p:ext uri="{BB962C8B-B14F-4D97-AF65-F5344CB8AC3E}">
        <p14:creationId xmlns:p14="http://schemas.microsoft.com/office/powerpoint/2010/main" val="3081522791"/>
      </p:ext>
    </p:extLst>
  </p:cSld>
  <p:clrMapOvr>
    <a:masterClrMapping/>
  </p:clrMapOvr>
  <mc:AlternateContent xmlns:mc="http://schemas.openxmlformats.org/markup-compatibility/2006" xmlns:p14="http://schemas.microsoft.com/office/powerpoint/2010/main">
    <mc:Choice Requires="p14">
      <p:transition spd="slow" p14:dur="2000" advTm="14953"/>
    </mc:Choice>
    <mc:Fallback xmlns="">
      <p:transition spd="slow" advTm="149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C0BCDC-420E-EF01-6EC7-06FA88E8F987}"/>
              </a:ext>
            </a:extLst>
          </p:cNvPr>
          <p:cNvSpPr>
            <a:spLocks noGrp="1"/>
          </p:cNvSpPr>
          <p:nvPr>
            <p:ph type="title"/>
          </p:nvPr>
        </p:nvSpPr>
        <p:spPr>
          <a:xfrm>
            <a:off x="1015459" y="718428"/>
            <a:ext cx="10515600" cy="553998"/>
          </a:xfrm>
        </p:spPr>
        <p:txBody>
          <a:bodyPr/>
          <a:lstStyle/>
          <a:p>
            <a:r>
              <a:rPr lang="nb-NO" sz="4000" dirty="0"/>
              <a:t>Smittekjeden</a:t>
            </a:r>
          </a:p>
        </p:txBody>
      </p:sp>
      <p:sp>
        <p:nvSpPr>
          <p:cNvPr id="3" name="Plassholder for tekst 2">
            <a:extLst>
              <a:ext uri="{FF2B5EF4-FFF2-40B4-BE49-F238E27FC236}">
                <a16:creationId xmlns:a16="http://schemas.microsoft.com/office/drawing/2014/main" id="{9B441642-CB5F-E89C-5A2B-42FA075FEA1E}"/>
              </a:ext>
            </a:extLst>
          </p:cNvPr>
          <p:cNvSpPr>
            <a:spLocks noGrp="1"/>
          </p:cNvSpPr>
          <p:nvPr>
            <p:ph type="body" sz="quarter" idx="11"/>
          </p:nvPr>
        </p:nvSpPr>
        <p:spPr/>
        <p:txBody>
          <a:bodyPr/>
          <a:lstStyle/>
          <a:p>
            <a:endParaRPr lang="nb-NO"/>
          </a:p>
        </p:txBody>
      </p:sp>
      <p:pic>
        <p:nvPicPr>
          <p:cNvPr id="5" name="Bilde 4">
            <a:extLst>
              <a:ext uri="{FF2B5EF4-FFF2-40B4-BE49-F238E27FC236}">
                <a16:creationId xmlns:a16="http://schemas.microsoft.com/office/drawing/2014/main" id="{D5435985-4AEE-5478-9DD2-AFF6E8756593}"/>
              </a:ext>
            </a:extLst>
          </p:cNvPr>
          <p:cNvPicPr>
            <a:picLocks noChangeAspect="1"/>
          </p:cNvPicPr>
          <p:nvPr/>
        </p:nvPicPr>
        <p:blipFill>
          <a:blip r:embed="rId3"/>
          <a:stretch>
            <a:fillRect/>
          </a:stretch>
        </p:blipFill>
        <p:spPr>
          <a:xfrm>
            <a:off x="6096000" y="529118"/>
            <a:ext cx="5711989" cy="4750676"/>
          </a:xfrm>
          <a:prstGeom prst="rect">
            <a:avLst/>
          </a:prstGeom>
        </p:spPr>
      </p:pic>
      <p:sp>
        <p:nvSpPr>
          <p:cNvPr id="4" name="Plassholder for tekst 3">
            <a:extLst>
              <a:ext uri="{FF2B5EF4-FFF2-40B4-BE49-F238E27FC236}">
                <a16:creationId xmlns:a16="http://schemas.microsoft.com/office/drawing/2014/main" id="{FFC92D99-4E8D-B161-A7CD-E54E84E2F524}"/>
              </a:ext>
            </a:extLst>
          </p:cNvPr>
          <p:cNvSpPr>
            <a:spLocks noGrp="1"/>
          </p:cNvSpPr>
          <p:nvPr>
            <p:ph type="body" sz="quarter" idx="12"/>
          </p:nvPr>
        </p:nvSpPr>
        <p:spPr>
          <a:xfrm>
            <a:off x="1015339" y="2731384"/>
            <a:ext cx="4716038" cy="1989251"/>
          </a:xfrm>
        </p:spPr>
        <p:txBody>
          <a:bodyPr/>
          <a:lstStyle/>
          <a:p>
            <a:pPr marL="0" indent="0">
              <a:buNone/>
            </a:pPr>
            <a:r>
              <a:rPr lang="nb-NO" altLang="nb-NO" sz="2400" dirty="0">
                <a:solidFill>
                  <a:srgbClr val="545757"/>
                </a:solidFill>
              </a:rPr>
              <a:t>En infeksjon kan oppstå eller smitte kan overføres hvis det er flere ledd er tilstede på samme tid.</a:t>
            </a:r>
          </a:p>
          <a:p>
            <a:endParaRPr lang="nb-NO" dirty="0"/>
          </a:p>
        </p:txBody>
      </p:sp>
    </p:spTree>
    <p:extLst>
      <p:ext uri="{BB962C8B-B14F-4D97-AF65-F5344CB8AC3E}">
        <p14:creationId xmlns:p14="http://schemas.microsoft.com/office/powerpoint/2010/main" val="1543273805"/>
      </p:ext>
    </p:extLst>
  </p:cSld>
  <p:clrMapOvr>
    <a:masterClrMapping/>
  </p:clrMapOvr>
  <mc:AlternateContent xmlns:mc="http://schemas.openxmlformats.org/markup-compatibility/2006" xmlns:p14="http://schemas.microsoft.com/office/powerpoint/2010/main">
    <mc:Choice Requires="p14">
      <p:transition spd="slow" p14:dur="2000" advTm="6873"/>
    </mc:Choice>
    <mc:Fallback xmlns="">
      <p:transition spd="slow" advTm="6873"/>
    </mc:Fallback>
  </mc:AlternateContent>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_08_2018.potx [Skrivebeskyttet]" id="{28B0558E-DD78-4228-9A87-73FCB5B69F62}" vid="{722D6515-194B-480A-8C1B-40D9998391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2E11955ECAF242ABF298A04537BFBE" ma:contentTypeVersion="15" ma:contentTypeDescription="Create a new document." ma:contentTypeScope="" ma:versionID="791a6ad0a664f945d63f7918a9fe9050">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afef9c17dfb375237a4d0fd63a8c0ab0"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20B9CB-1E4D-47B3-928A-15FAE68F16B2}">
  <ds:schemaRefs>
    <ds:schemaRef ds:uri="http://schemas.microsoft.com/sharepoint/v3/contenttype/forms"/>
  </ds:schemaRefs>
</ds:datastoreItem>
</file>

<file path=customXml/itemProps2.xml><?xml version="1.0" encoding="utf-8"?>
<ds:datastoreItem xmlns:ds="http://schemas.openxmlformats.org/officeDocument/2006/customXml" ds:itemID="{C6489BC6-15DA-4B77-892D-C9E492F52A0E}"/>
</file>

<file path=customXml/itemProps3.xml><?xml version="1.0" encoding="utf-8"?>
<ds:datastoreItem xmlns:ds="http://schemas.openxmlformats.org/officeDocument/2006/customXml" ds:itemID="{E946865C-BFFC-4E3E-9CD0-73F52EC79FD9}">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efd57d9-e196-426d-8733-cdf19f155125"/>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3730</Words>
  <Application>Microsoft Office PowerPoint</Application>
  <PresentationFormat>Widescreen</PresentationFormat>
  <Paragraphs>346</Paragraphs>
  <Slides>35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Brandon Regular</vt:lpstr>
      <vt:lpstr>Calibri</vt:lpstr>
      <vt:lpstr>Corbel</vt:lpstr>
      <vt:lpstr>Wingdings</vt:lpstr>
      <vt:lpstr>Office-tema</vt:lpstr>
      <vt:lpstr>PowerPoint Presentation</vt:lpstr>
      <vt:lpstr>Temaer</vt:lpstr>
      <vt:lpstr>Bakgrunn for smittevern</vt:lpstr>
      <vt:lpstr>Bakgrunn for smittevern i Norge </vt:lpstr>
      <vt:lpstr>Infeksjonskontrollprogram (IKP)</vt:lpstr>
      <vt:lpstr>IKP i helseinstitusjoner</vt:lpstr>
      <vt:lpstr>HAI og antibiotikaresistente bakterier</vt:lpstr>
      <vt:lpstr>Hvordan kan vi forebygge smitte? </vt:lpstr>
      <vt:lpstr>Smittekjeden</vt:lpstr>
      <vt:lpstr>Basale smittevernrutiner</vt:lpstr>
      <vt:lpstr>Basale smittevernrutiner</vt:lpstr>
      <vt:lpstr>Håndhygiene til rett tid</vt:lpstr>
      <vt:lpstr>Håndhygiene</vt:lpstr>
      <vt:lpstr>Håndvask eller hånddesinfeksjon</vt:lpstr>
      <vt:lpstr>* https://www.who.int/infection-revention/publications/hh_evidence/en/ </vt:lpstr>
      <vt:lpstr>Personlig beskyttelsesutstyr (PBU)</vt:lpstr>
      <vt:lpstr>Valg av beskyttelsesutstyr</vt:lpstr>
      <vt:lpstr>Hansker som smitteforebyggende tiltak</vt:lpstr>
      <vt:lpstr>Hanskene gir falsk trygghet</vt:lpstr>
      <vt:lpstr>Overbruk av hansker</vt:lpstr>
      <vt:lpstr>På- og av- kledning</vt:lpstr>
      <vt:lpstr>Basale smittevernrutiner</vt:lpstr>
      <vt:lpstr>Antibiotikaresistente bakterier</vt:lpstr>
      <vt:lpstr>Antibiotikaresistente bakterier?</vt:lpstr>
      <vt:lpstr>Antibiotikaresistente bakterier</vt:lpstr>
      <vt:lpstr>Screeninglokalisasjon</vt:lpstr>
      <vt:lpstr>Meticillinresistente Staphylococcus aureus (MRSA)</vt:lpstr>
      <vt:lpstr>Meticillinresistente Staphylococcus aureus (MRSA)</vt:lpstr>
      <vt:lpstr>Meticillinresistente Staphylococcus aureus (MRSA) </vt:lpstr>
      <vt:lpstr>Meticillinresistente Staphylococcus aureus (MRSA)</vt:lpstr>
      <vt:lpstr>Extended spectrum betalactamase (ESBL)</vt:lpstr>
      <vt:lpstr>Vankomycin resistente enterokokker (VRE)</vt:lpstr>
      <vt:lpstr>Take home message</vt:lpstr>
      <vt:lpstr>Ressurser</vt:lpstr>
      <vt:lpstr>Ressurser</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Sorknes, Nina Kristine</dc:creator>
  <cp:lastModifiedBy>Anne Britt Mølsæter</cp:lastModifiedBy>
  <cp:revision>404</cp:revision>
  <cp:lastPrinted>2019-12-17T13:31:49Z</cp:lastPrinted>
  <dcterms:created xsi:type="dcterms:W3CDTF">2018-10-04T12:53:36Z</dcterms:created>
  <dcterms:modified xsi:type="dcterms:W3CDTF">2025-06-04T07:40:33Z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ies>
</file>