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6EF79C-5116-2A1A-95B6-6874EF18E359}" v="2" dt="2026-05-05T09:37:13.8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em, Eli Leirdal" userId="S::eild@ihelse.net::8f3aa319-9809-46bd-b905-c9d7284b822a" providerId="AD" clId="Web-{19E439A8-BA63-7594-2252-41F43A8351D3}"/>
    <pc:docChg chg="mod modMainMaster">
      <pc:chgData name="Hoem, Eli Leirdal" userId="S::eild@ihelse.net::8f3aa319-9809-46bd-b905-c9d7284b822a" providerId="AD" clId="Web-{19E439A8-BA63-7594-2252-41F43A8351D3}" dt="2026-05-05T09:35:59.559" v="1" actId="33475"/>
      <pc:docMkLst>
        <pc:docMk/>
      </pc:docMkLst>
      <pc:sldMasterChg chg="addSp">
        <pc:chgData name="Hoem, Eli Leirdal" userId="S::eild@ihelse.net::8f3aa319-9809-46bd-b905-c9d7284b822a" providerId="AD" clId="Web-{19E439A8-BA63-7594-2252-41F43A8351D3}" dt="2026-05-05T09:35:59.559" v="0" actId="33475"/>
        <pc:sldMasterMkLst>
          <pc:docMk/>
          <pc:sldMasterMk cId="2649319511" sldId="2147483648"/>
        </pc:sldMasterMkLst>
        <pc:spChg chg="add">
          <ac:chgData name="Hoem, Eli Leirdal" userId="S::eild@ihelse.net::8f3aa319-9809-46bd-b905-c9d7284b822a" providerId="AD" clId="Web-{19E439A8-BA63-7594-2252-41F43A8351D3}" dt="2026-05-05T09:35:59.559" v="0" actId="33475"/>
          <ac:spMkLst>
            <pc:docMk/>
            <pc:sldMasterMk cId="2649319511" sldId="2147483648"/>
            <ac:spMk id="8" creationId="{2AA3FCED-56AD-7758-386C-60A7BEBC18E3}"/>
          </ac:spMkLst>
        </pc:spChg>
      </pc:sldMasterChg>
    </pc:docChg>
  </pc:docChgLst>
  <pc:docChgLst>
    <pc:chgData name="Hoem, Eli Leirdal" userId="S::eild@ihelse.net::8f3aa319-9809-46bd-b905-c9d7284b822a" providerId="AD" clId="Web-{C46EF79C-5116-2A1A-95B6-6874EF18E359}"/>
    <pc:docChg chg="addSld delSld">
      <pc:chgData name="Hoem, Eli Leirdal" userId="S::eild@ihelse.net::8f3aa319-9809-46bd-b905-c9d7284b822a" providerId="AD" clId="Web-{C46EF79C-5116-2A1A-95B6-6874EF18E359}" dt="2026-05-05T09:37:13.811" v="1"/>
      <pc:docMkLst>
        <pc:docMk/>
      </pc:docMkLst>
      <pc:sldChg chg="del">
        <pc:chgData name="Hoem, Eli Leirdal" userId="S::eild@ihelse.net::8f3aa319-9809-46bd-b905-c9d7284b822a" providerId="AD" clId="Web-{C46EF79C-5116-2A1A-95B6-6874EF18E359}" dt="2026-05-05T09:37:13.811" v="1"/>
        <pc:sldMkLst>
          <pc:docMk/>
          <pc:sldMk cId="4253124984" sldId="256"/>
        </pc:sldMkLst>
      </pc:sldChg>
      <pc:sldChg chg="add">
        <pc:chgData name="Hoem, Eli Leirdal" userId="S::eild@ihelse.net::8f3aa319-9809-46bd-b905-c9d7284b822a" providerId="AD" clId="Web-{C46EF79C-5116-2A1A-95B6-6874EF18E359}" dt="2026-05-05T09:37:09.436" v="0"/>
        <pc:sldMkLst>
          <pc:docMk/>
          <pc:sldMk cId="1973256491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BBD60A-0D3B-4755-BEB1-00115A454B31}" type="datetimeFigureOut">
              <a:t>05.05.2026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C2F45-CDA8-46A0-B7E2-D69A9E35492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06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/>
              <a:t>Ved redigering:</a:t>
            </a:r>
          </a:p>
          <a:p>
            <a:r>
              <a:rPr lang="nb-NO"/>
              <a:t>- Dersom en liste skal kopieres fra Excel: Velg aktuelle celler &gt; kopier &gt; lim inn i verktøyet «notisblokk» for å fjerne formateringer &gt; kopier og lim inn i ppt</a:t>
            </a:r>
          </a:p>
          <a:p>
            <a:r>
              <a:rPr lang="nb-NO"/>
              <a:t>En del elementer er låst, dersom det er behov for å åpne velg Hjem &gt; Ordne &gt; Valgrute: Trykk på hengelås for å gjøre endringer.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E36D59-7F28-4ACE-89C1-A1ED7F88C6AC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2245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4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8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33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7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2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0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6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8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1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543BDC-0553-40FA-A4DB-EDAAA606CFF6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A3FCED-56AD-7758-386C-60A7BEBC18E3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1227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Følsomhet Intern (gul)</a:t>
            </a:r>
          </a:p>
        </p:txBody>
      </p:sp>
    </p:spTree>
    <p:extLst>
      <p:ext uri="{BB962C8B-B14F-4D97-AF65-F5344CB8AC3E}">
        <p14:creationId xmlns:p14="http://schemas.microsoft.com/office/powerpoint/2010/main" val="264931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8B2D72E-296D-032F-7F99-E509CCBD4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Under tekst / ref">
            <a:extLst>
              <a:ext uri="{FF2B5EF4-FFF2-40B4-BE49-F238E27FC236}">
                <a16:creationId xmlns:a16="http://schemas.microsoft.com/office/drawing/2014/main" id="{141062FD-5891-AB2F-F82A-6301E8FAF5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78576" y="6487124"/>
            <a:ext cx="8895381" cy="223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852">
                <a:solidFill>
                  <a:schemeClr val="bg1">
                    <a:lumMod val="50000"/>
                  </a:schemeClr>
                </a:solidFill>
                <a:latin typeface="Aptos Light" panose="020B0004020202020204" pitchFamily="34" charset="0"/>
              </a:rPr>
              <a:t>Modellen er utviklet av WHO i 2017 og oppdateres hvert 2. år. Denne versjonen er utarbeidet av NSAS, versjon 1 - 2026.</a:t>
            </a:r>
          </a:p>
        </p:txBody>
      </p:sp>
      <p:sp>
        <p:nvSpPr>
          <p:cNvPr id="9" name="Rektangel Rød: avrundede hjørner 8">
            <a:extLst>
              <a:ext uri="{FF2B5EF4-FFF2-40B4-BE49-F238E27FC236}">
                <a16:creationId xmlns:a16="http://schemas.microsoft.com/office/drawing/2014/main" id="{8F58509F-F4AC-0176-495E-6C78ED4905E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729912" y="926532"/>
            <a:ext cx="3001871" cy="5426459"/>
          </a:xfrm>
          <a:prstGeom prst="roundRect">
            <a:avLst>
              <a:gd name="adj" fmla="val 4718"/>
            </a:avLst>
          </a:prstGeom>
          <a:solidFill>
            <a:srgbClr val="FF8588"/>
          </a:solidFill>
          <a:ln w="38100">
            <a:solidFill>
              <a:srgbClr val="FF5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 sz="852"/>
          </a:p>
        </p:txBody>
      </p:sp>
      <p:sp>
        <p:nvSpPr>
          <p:cNvPr id="8" name="Rektangel Gul: avrundede hjørner 7">
            <a:extLst>
              <a:ext uri="{FF2B5EF4-FFF2-40B4-BE49-F238E27FC236}">
                <a16:creationId xmlns:a16="http://schemas.microsoft.com/office/drawing/2014/main" id="{15DBBF43-F8F7-D502-6D99-EFF3E7D0766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01320" y="926532"/>
            <a:ext cx="3001871" cy="5426459"/>
          </a:xfrm>
          <a:prstGeom prst="roundRect">
            <a:avLst>
              <a:gd name="adj" fmla="val 4718"/>
            </a:avLst>
          </a:prstGeom>
          <a:solidFill>
            <a:srgbClr val="FFE48F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 sz="852"/>
          </a:p>
        </p:txBody>
      </p:sp>
      <p:sp>
        <p:nvSpPr>
          <p:cNvPr id="33" name="Rektangel Grønn: avrundede hjørner 32">
            <a:extLst>
              <a:ext uri="{FF2B5EF4-FFF2-40B4-BE49-F238E27FC236}">
                <a16:creationId xmlns:a16="http://schemas.microsoft.com/office/drawing/2014/main" id="{96FBFD59-BAF0-375A-BA96-11C84CAAFBF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72729" y="926532"/>
            <a:ext cx="3001871" cy="5426459"/>
          </a:xfrm>
          <a:prstGeom prst="roundRect">
            <a:avLst>
              <a:gd name="adj" fmla="val 4718"/>
            </a:avLst>
          </a:prstGeom>
          <a:solidFill>
            <a:srgbClr val="91DFBC"/>
          </a:solidFill>
          <a:ln w="38100">
            <a:solidFill>
              <a:srgbClr val="40C8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 sz="852"/>
          </a:p>
        </p:txBody>
      </p:sp>
      <p:sp>
        <p:nvSpPr>
          <p:cNvPr id="13" name="Rektangel lys rød: avrundede hjørner 12">
            <a:extLst>
              <a:ext uri="{FF2B5EF4-FFF2-40B4-BE49-F238E27FC236}">
                <a16:creationId xmlns:a16="http://schemas.microsoft.com/office/drawing/2014/main" id="{A8940E14-2BAD-0BC1-A0BD-417C21E3D2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823413" y="1312990"/>
            <a:ext cx="2816046" cy="4949168"/>
          </a:xfrm>
          <a:prstGeom prst="roundRect">
            <a:avLst>
              <a:gd name="adj" fmla="val 4718"/>
            </a:avLst>
          </a:prstGeom>
          <a:solidFill>
            <a:srgbClr val="FFE7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 sz="852"/>
          </a:p>
        </p:txBody>
      </p:sp>
      <p:sp>
        <p:nvSpPr>
          <p:cNvPr id="10" name="Rektangel lys gul: avrundede hjørner 9">
            <a:extLst>
              <a:ext uri="{FF2B5EF4-FFF2-40B4-BE49-F238E27FC236}">
                <a16:creationId xmlns:a16="http://schemas.microsoft.com/office/drawing/2014/main" id="{D2519677-C2F0-22C8-B58D-3E466B9E21D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94233" y="1312990"/>
            <a:ext cx="2816046" cy="4949168"/>
          </a:xfrm>
          <a:prstGeom prst="roundRect">
            <a:avLst>
              <a:gd name="adj" fmla="val 4718"/>
            </a:avLst>
          </a:prstGeom>
          <a:solidFill>
            <a:srgbClr val="FFF7D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 sz="852"/>
          </a:p>
        </p:txBody>
      </p:sp>
      <p:sp>
        <p:nvSpPr>
          <p:cNvPr id="12" name="Rektangel lys grønn: avrundede hjørner 11">
            <a:extLst>
              <a:ext uri="{FF2B5EF4-FFF2-40B4-BE49-F238E27FC236}">
                <a16:creationId xmlns:a16="http://schemas.microsoft.com/office/drawing/2014/main" id="{5E2986F0-391B-8951-36F5-0F876015CCE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65053" y="1312990"/>
            <a:ext cx="2816046" cy="4949168"/>
          </a:xfrm>
          <a:prstGeom prst="roundRect">
            <a:avLst>
              <a:gd name="adj" fmla="val 4718"/>
            </a:avLst>
          </a:prstGeom>
          <a:solidFill>
            <a:srgbClr val="D5F3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 sz="852"/>
          </a:p>
        </p:txBody>
      </p:sp>
      <p:sp>
        <p:nvSpPr>
          <p:cNvPr id="41" name="Tekst Reserve Rød">
            <a:extLst>
              <a:ext uri="{FF2B5EF4-FFF2-40B4-BE49-F238E27FC236}">
                <a16:creationId xmlns:a16="http://schemas.microsoft.com/office/drawing/2014/main" id="{96AAA830-9F60-2529-71C4-14DFC22250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894619" y="1325454"/>
            <a:ext cx="2678592" cy="491845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187"/>
              <a:t>Aztreonam/avibaktam</a:t>
            </a:r>
          </a:p>
          <a:p>
            <a:r>
              <a:rPr lang="nb-NO" sz="1187"/>
              <a:t>Cefiderokol</a:t>
            </a:r>
          </a:p>
          <a:p>
            <a:r>
              <a:rPr lang="nb-NO" sz="1187"/>
              <a:t>Ceftarolin-fosamil</a:t>
            </a:r>
          </a:p>
          <a:p>
            <a:r>
              <a:rPr lang="nb-NO" sz="1187"/>
              <a:t>Ceftazidim/avibaktam</a:t>
            </a:r>
          </a:p>
          <a:p>
            <a:r>
              <a:rPr lang="nb-NO" sz="1187"/>
              <a:t>Ceftolozan/tazobaktam</a:t>
            </a:r>
          </a:p>
          <a:p>
            <a:r>
              <a:rPr lang="nb-NO" sz="1187"/>
              <a:t>Dalbavancin</a:t>
            </a:r>
          </a:p>
          <a:p>
            <a:r>
              <a:rPr lang="nb-NO" sz="1187"/>
              <a:t>Daptomycin</a:t>
            </a:r>
          </a:p>
          <a:p>
            <a:r>
              <a:rPr lang="nb-NO" sz="1187"/>
              <a:t>Ertapenem</a:t>
            </a:r>
          </a:p>
          <a:p>
            <a:r>
              <a:rPr lang="nb-NO" sz="1187"/>
              <a:t>Fosfomycin IV</a:t>
            </a:r>
          </a:p>
          <a:p>
            <a:r>
              <a:rPr lang="nb-NO" sz="1187"/>
              <a:t>Imipenem/cilastatin</a:t>
            </a:r>
          </a:p>
          <a:p>
            <a:r>
              <a:rPr lang="nb-NO" sz="1187"/>
              <a:t>Imipenem/cilastatin/relebaktam</a:t>
            </a:r>
          </a:p>
          <a:p>
            <a:r>
              <a:rPr lang="nb-NO" sz="1187"/>
              <a:t>Kolistin</a:t>
            </a:r>
          </a:p>
          <a:p>
            <a:r>
              <a:rPr lang="nb-NO" sz="1187"/>
              <a:t>Levofloksacin</a:t>
            </a:r>
          </a:p>
          <a:p>
            <a:r>
              <a:rPr lang="nb-NO" sz="1187"/>
              <a:t>Linezolid</a:t>
            </a:r>
          </a:p>
          <a:p>
            <a:r>
              <a:rPr lang="nb-NO" sz="1187"/>
              <a:t>Meropenem</a:t>
            </a:r>
          </a:p>
          <a:p>
            <a:r>
              <a:rPr lang="nb-NO" sz="1187"/>
              <a:t>Meropenem/vaborbaktam</a:t>
            </a:r>
          </a:p>
          <a:p>
            <a:r>
              <a:rPr lang="nb-NO" sz="1187"/>
              <a:t>Minosyklin IV</a:t>
            </a:r>
          </a:p>
          <a:p>
            <a:r>
              <a:rPr lang="nb-NO" sz="1187"/>
              <a:t>Moksifloksacin</a:t>
            </a:r>
          </a:p>
          <a:p>
            <a:r>
              <a:rPr lang="nb-NO" sz="1187"/>
              <a:t>Tedizolid</a:t>
            </a:r>
          </a:p>
          <a:p>
            <a:r>
              <a:rPr lang="nb-NO" sz="1187"/>
              <a:t>Tigecyklin</a:t>
            </a:r>
          </a:p>
        </p:txBody>
      </p:sp>
      <p:sp>
        <p:nvSpPr>
          <p:cNvPr id="39" name="Tekst Spar Gul">
            <a:extLst>
              <a:ext uri="{FF2B5EF4-FFF2-40B4-BE49-F238E27FC236}">
                <a16:creationId xmlns:a16="http://schemas.microsoft.com/office/drawing/2014/main" id="{E8FDBE7F-994F-7FD7-7A4D-6269EB8B14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64566" y="1325454"/>
            <a:ext cx="2678592" cy="491845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187"/>
              <a:t>Amikacin</a:t>
            </a:r>
          </a:p>
          <a:p>
            <a:r>
              <a:rPr lang="nb-NO" sz="1187"/>
              <a:t>Amoksicillin/klavulansyre</a:t>
            </a:r>
          </a:p>
          <a:p>
            <a:r>
              <a:rPr lang="nb-NO" sz="1187"/>
              <a:t>Ampicillin/sulbaktam</a:t>
            </a:r>
          </a:p>
          <a:p>
            <a:r>
              <a:rPr lang="nb-NO" sz="1187"/>
              <a:t>Azitromycin</a:t>
            </a:r>
          </a:p>
          <a:p>
            <a:r>
              <a:rPr lang="nb-NO" sz="1187"/>
              <a:t>Aztreonam</a:t>
            </a:r>
          </a:p>
          <a:p>
            <a:r>
              <a:rPr lang="nb-NO" sz="1187"/>
              <a:t>Cefiksim</a:t>
            </a:r>
          </a:p>
          <a:p>
            <a:r>
              <a:rPr lang="nb-NO" sz="1187"/>
              <a:t>Cefoksitin</a:t>
            </a:r>
          </a:p>
          <a:p>
            <a:r>
              <a:rPr lang="nb-NO" sz="1187"/>
              <a:t>Cefotaksim</a:t>
            </a:r>
          </a:p>
          <a:p>
            <a:r>
              <a:rPr lang="nb-NO" sz="1187"/>
              <a:t>Ceftazidim</a:t>
            </a:r>
          </a:p>
          <a:p>
            <a:r>
              <a:rPr lang="nb-NO" sz="1187"/>
              <a:t>Ceftriakson</a:t>
            </a:r>
          </a:p>
          <a:p>
            <a:r>
              <a:rPr lang="nb-NO" sz="1187"/>
              <a:t>Cefuroksim</a:t>
            </a:r>
          </a:p>
          <a:p>
            <a:r>
              <a:rPr lang="nb-NO" sz="1187"/>
              <a:t>Ciprofloksacin</a:t>
            </a:r>
          </a:p>
          <a:p>
            <a:r>
              <a:rPr lang="nb-NO" sz="1187"/>
              <a:t>Erytromycin</a:t>
            </a:r>
          </a:p>
          <a:p>
            <a:r>
              <a:rPr lang="nb-NO" sz="1187"/>
              <a:t>Fidaksomicin</a:t>
            </a:r>
          </a:p>
          <a:p>
            <a:r>
              <a:rPr lang="nb-NO" sz="1187"/>
              <a:t>Fosfomycin PO</a:t>
            </a:r>
          </a:p>
          <a:p>
            <a:r>
              <a:rPr lang="nb-NO" sz="1187"/>
              <a:t>Klaritromycin</a:t>
            </a:r>
          </a:p>
          <a:p>
            <a:r>
              <a:rPr lang="nb-NO" sz="1187"/>
              <a:t>Klindamycin</a:t>
            </a:r>
          </a:p>
          <a:p>
            <a:r>
              <a:rPr lang="nb-NO" sz="1187"/>
              <a:t>Kloramfenikol IV</a:t>
            </a:r>
          </a:p>
          <a:p>
            <a:r>
              <a:rPr lang="nb-NO" sz="1187"/>
              <a:t>Lymesyklin</a:t>
            </a:r>
          </a:p>
          <a:p>
            <a:r>
              <a:rPr lang="nb-NO" sz="1187"/>
              <a:t>Minosyklin PO</a:t>
            </a:r>
          </a:p>
          <a:p>
            <a:r>
              <a:rPr lang="nb-NO" sz="1187"/>
              <a:t>Ofloksacin</a:t>
            </a:r>
          </a:p>
          <a:p>
            <a:r>
              <a:rPr lang="nb-NO" sz="1187"/>
              <a:t>Piperacillin/tazobaktam</a:t>
            </a:r>
          </a:p>
          <a:p>
            <a:r>
              <a:rPr lang="nb-NO" sz="1187"/>
              <a:t>Streptomycin IV</a:t>
            </a:r>
          </a:p>
          <a:p>
            <a:r>
              <a:rPr lang="nb-NO" sz="1187"/>
              <a:t>Teikoplanin</a:t>
            </a:r>
          </a:p>
          <a:p>
            <a:r>
              <a:rPr lang="nb-NO" sz="1187"/>
              <a:t>Temocillin</a:t>
            </a:r>
          </a:p>
          <a:p>
            <a:r>
              <a:rPr lang="nb-NO" sz="1187"/>
              <a:t>Tobramycin</a:t>
            </a:r>
          </a:p>
          <a:p>
            <a:r>
              <a:rPr lang="nb-NO" sz="1187"/>
              <a:t>Vankomycin IV</a:t>
            </a:r>
          </a:p>
        </p:txBody>
      </p:sp>
      <p:sp>
        <p:nvSpPr>
          <p:cNvPr id="37" name="Tekst  Bruk Grønn">
            <a:extLst>
              <a:ext uri="{FF2B5EF4-FFF2-40B4-BE49-F238E27FC236}">
                <a16:creationId xmlns:a16="http://schemas.microsoft.com/office/drawing/2014/main" id="{B43ABB28-067A-4ADB-B079-3A917C2587C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34513" y="1325454"/>
            <a:ext cx="2678592" cy="41852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187"/>
              <a:t>Amoksicillin</a:t>
            </a:r>
          </a:p>
          <a:p>
            <a:r>
              <a:rPr lang="nb-NO" sz="1187"/>
              <a:t>Ampicillin</a:t>
            </a:r>
          </a:p>
          <a:p>
            <a:r>
              <a:rPr lang="nb-NO" sz="1187"/>
              <a:t>Benzatinpenicillin</a:t>
            </a:r>
          </a:p>
          <a:p>
            <a:r>
              <a:rPr lang="nb-NO" sz="1187"/>
              <a:t>Benzylpenicillin</a:t>
            </a:r>
          </a:p>
          <a:p>
            <a:r>
              <a:rPr lang="nb-NO" sz="1187"/>
              <a:t>Cefaleksin</a:t>
            </a:r>
          </a:p>
          <a:p>
            <a:r>
              <a:rPr lang="nb-NO" sz="1187"/>
              <a:t>Cefalotin</a:t>
            </a:r>
          </a:p>
          <a:p>
            <a:r>
              <a:rPr lang="nb-NO" sz="1187"/>
              <a:t>Cefazolin</a:t>
            </a:r>
          </a:p>
          <a:p>
            <a:r>
              <a:rPr lang="nb-NO" sz="1187"/>
              <a:t>Dikloksacillin</a:t>
            </a:r>
          </a:p>
          <a:p>
            <a:r>
              <a:rPr lang="nb-NO" sz="1187"/>
              <a:t>Doksysyklin</a:t>
            </a:r>
          </a:p>
          <a:p>
            <a:r>
              <a:rPr lang="nb-NO" sz="1187"/>
              <a:t>Fenoksymetylpenicillin</a:t>
            </a:r>
          </a:p>
          <a:p>
            <a:r>
              <a:rPr lang="nb-NO" sz="1187"/>
              <a:t>Flukloksacillin</a:t>
            </a:r>
          </a:p>
          <a:p>
            <a:r>
              <a:rPr lang="nb-NO" sz="1187"/>
              <a:t>Gentamicin</a:t>
            </a:r>
          </a:p>
          <a:p>
            <a:r>
              <a:rPr lang="nb-NO" sz="1187"/>
              <a:t>Kloksacillin</a:t>
            </a:r>
          </a:p>
          <a:p>
            <a:r>
              <a:rPr lang="nb-NO" sz="1187"/>
              <a:t>Metronidazol IV</a:t>
            </a:r>
          </a:p>
          <a:p>
            <a:r>
              <a:rPr lang="nb-NO" sz="1187"/>
              <a:t>Metronidazol PO</a:t>
            </a:r>
          </a:p>
          <a:p>
            <a:r>
              <a:rPr lang="nb-NO" sz="1187"/>
              <a:t>Nitrofurantoin</a:t>
            </a:r>
          </a:p>
          <a:p>
            <a:r>
              <a:rPr lang="nb-NO" sz="1187"/>
              <a:t>Pivmecillinam</a:t>
            </a:r>
          </a:p>
          <a:p>
            <a:r>
              <a:rPr lang="nb-NO" sz="1187"/>
              <a:t>Sulfadiazin</a:t>
            </a:r>
          </a:p>
          <a:p>
            <a:r>
              <a:rPr lang="nb-NO" sz="1187"/>
              <a:t>Sulfametoksazol/trimetoprim</a:t>
            </a:r>
          </a:p>
          <a:p>
            <a:r>
              <a:rPr lang="nb-NO" sz="1187"/>
              <a:t>Tetracyklin</a:t>
            </a:r>
          </a:p>
          <a:p>
            <a:r>
              <a:rPr lang="nb-NO" sz="1187"/>
              <a:t>Trimetoprim</a:t>
            </a:r>
          </a:p>
          <a:p>
            <a:r>
              <a:rPr lang="nb-NO" sz="1187"/>
              <a:t>Vankomycin PO</a:t>
            </a:r>
          </a:p>
        </p:txBody>
      </p:sp>
      <p:sp>
        <p:nvSpPr>
          <p:cNvPr id="7" name="Tittel Reserve">
            <a:extLst>
              <a:ext uri="{FF2B5EF4-FFF2-40B4-BE49-F238E27FC236}">
                <a16:creationId xmlns:a16="http://schemas.microsoft.com/office/drawing/2014/main" id="{4CA870B6-9E5E-ACB3-CB6B-00357069EFB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32836" y="968879"/>
            <a:ext cx="3001871" cy="36869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796"/>
              <a:t>Reserve (</a:t>
            </a:r>
            <a:r>
              <a:rPr lang="nb-NO" sz="1796" b="1"/>
              <a:t>Re</a:t>
            </a:r>
            <a:r>
              <a:rPr lang="nb-NO" sz="1796"/>
              <a:t>serve)</a:t>
            </a:r>
          </a:p>
        </p:txBody>
      </p:sp>
      <p:sp>
        <p:nvSpPr>
          <p:cNvPr id="5" name="Tittel Spar">
            <a:extLst>
              <a:ext uri="{FF2B5EF4-FFF2-40B4-BE49-F238E27FC236}">
                <a16:creationId xmlns:a16="http://schemas.microsoft.com/office/drawing/2014/main" id="{958841A5-1BFA-D1EF-120F-6083E71E4F4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02781" y="968879"/>
            <a:ext cx="3001871" cy="36869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796">
                <a:sym typeface="Symbol" panose="05050102010706020507" pitchFamily="18" charset="2"/>
              </a:rPr>
              <a:t>Spar (</a:t>
            </a:r>
            <a:r>
              <a:rPr lang="nb-NO" sz="1796" b="1"/>
              <a:t>Wa</a:t>
            </a:r>
            <a:r>
              <a:rPr lang="nb-NO" sz="1796"/>
              <a:t>tch) </a:t>
            </a:r>
          </a:p>
        </p:txBody>
      </p:sp>
      <p:sp>
        <p:nvSpPr>
          <p:cNvPr id="3" name="Tittel Bruk">
            <a:extLst>
              <a:ext uri="{FF2B5EF4-FFF2-40B4-BE49-F238E27FC236}">
                <a16:creationId xmlns:a16="http://schemas.microsoft.com/office/drawing/2014/main" id="{4002A4EE-24D1-128A-39F1-CB1142A4E35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72728" y="968879"/>
            <a:ext cx="3001871" cy="36869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1796"/>
              <a:t>Bruk (</a:t>
            </a:r>
            <a:r>
              <a:rPr lang="nb-NO" sz="1796" b="1"/>
              <a:t>A</a:t>
            </a:r>
            <a:r>
              <a:rPr lang="nb-NO" sz="1796"/>
              <a:t>ccess) </a:t>
            </a:r>
          </a:p>
        </p:txBody>
      </p:sp>
      <p:sp>
        <p:nvSpPr>
          <p:cNvPr id="45" name="Rektangel Bakgrunn hovedtittel">
            <a:extLst>
              <a:ext uri="{FF2B5EF4-FFF2-40B4-BE49-F238E27FC236}">
                <a16:creationId xmlns:a16="http://schemas.microsoft.com/office/drawing/2014/main" id="{E57AAA24-94C1-D222-C30E-CC414E5BF0A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47033" y="1"/>
            <a:ext cx="9697935" cy="8081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 sz="852"/>
          </a:p>
        </p:txBody>
      </p:sp>
      <p:sp>
        <p:nvSpPr>
          <p:cNvPr id="46" name="Hovedtittel">
            <a:extLst>
              <a:ext uri="{FF2B5EF4-FFF2-40B4-BE49-F238E27FC236}">
                <a16:creationId xmlns:a16="http://schemas.microsoft.com/office/drawing/2014/main" id="{196286C2-BF8E-B1A0-60F3-0CB685DCC99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796218" y="201882"/>
            <a:ext cx="8605322" cy="48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770"/>
              </a:spcAft>
            </a:pPr>
            <a:r>
              <a:rPr lang="nb-NO" sz="2566" dirty="0"/>
              <a:t>Kategorisering av antibiotika: Norsk </a:t>
            </a:r>
            <a:r>
              <a:rPr lang="nb-NO" sz="2566" b="1" dirty="0" err="1"/>
              <a:t>AWaRe</a:t>
            </a:r>
            <a:endParaRPr lang="nb-NO" sz="2566" b="1" dirty="0"/>
          </a:p>
        </p:txBody>
      </p:sp>
      <p:pic>
        <p:nvPicPr>
          <p:cNvPr id="4" name="Logo">
            <a:extLst>
              <a:ext uri="{FF2B5EF4-FFF2-40B4-BE49-F238E27FC236}">
                <a16:creationId xmlns:a16="http://schemas.microsoft.com/office/drawing/2014/main" id="{9EA845EF-A2B4-5C89-F535-478AF6B7CD4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731" y="6449799"/>
            <a:ext cx="1728794" cy="311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256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31A7AEE8B5D24C91D75EC8AB567F83" ma:contentTypeVersion="15" ma:contentTypeDescription="Opprett et nytt dokument." ma:contentTypeScope="" ma:versionID="1d8ee1ed4d15055589ba336e9c5901c3">
  <xsd:schema xmlns:xsd="http://www.w3.org/2001/XMLSchema" xmlns:xs="http://www.w3.org/2001/XMLSchema" xmlns:p="http://schemas.microsoft.com/office/2006/metadata/properties" xmlns:ns2="16c4fccd-ad23-45e4-b5f7-542f4ebe0ef2" xmlns:ns3="c3443be9-b74f-46dd-abdf-16706e8a254f" targetNamespace="http://schemas.microsoft.com/office/2006/metadata/properties" ma:root="true" ma:fieldsID="5125383abd2fc86c47ef62c876a42f23" ns2:_="" ns3:_="">
    <xsd:import namespace="16c4fccd-ad23-45e4-b5f7-542f4ebe0ef2"/>
    <xsd:import namespace="c3443be9-b74f-46dd-abdf-16706e8a25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4fccd-ad23-45e4-b5f7-542f4ebe0e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ildemerkelapper" ma:readOnly="false" ma:fieldId="{5cf76f15-5ced-4ddc-b409-7134ff3c332f}" ma:taxonomyMulti="true" ma:sspId="36a61b50-ac2f-48d5-8ac7-e75171fb65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43be9-b74f-46dd-abdf-16706e8a254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08d87da3-7125-4b85-ac33-363c28f3fa90}" ma:internalName="TaxCatchAll" ma:showField="CatchAllData" ma:web="c3443be9-b74f-46dd-abdf-16706e8a25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3443be9-b74f-46dd-abdf-16706e8a254f" xsi:nil="true"/>
    <lcf76f155ced4ddcb4097134ff3c332f xmlns="16c4fccd-ad23-45e4-b5f7-542f4ebe0ef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396789E-D569-465B-A976-5BBB8053BB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211475-E9DA-412C-9D58-1C3F5AB127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c4fccd-ad23-45e4-b5f7-542f4ebe0ef2"/>
    <ds:schemaRef ds:uri="c3443be9-b74f-46dd-abdf-16706e8a25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5B6C0BF-63B5-4CA1-B0A5-7862E196CCEE}">
  <ds:schemaRefs>
    <ds:schemaRef ds:uri="http://schemas.microsoft.com/office/2006/metadata/properties"/>
    <ds:schemaRef ds:uri="http://schemas.microsoft.com/office/infopath/2007/PartnerControls"/>
    <ds:schemaRef ds:uri="c3443be9-b74f-46dd-abdf-16706e8a254f"/>
    <ds:schemaRef ds:uri="16c4fccd-ad23-45e4-b5f7-542f4ebe0ef2"/>
  </ds:schemaRefs>
</ds:datastoreItem>
</file>

<file path=docMetadata/LabelInfo.xml><?xml version="1.0" encoding="utf-8"?>
<clbl:labelList xmlns:clbl="http://schemas.microsoft.com/office/2020/mipLabelMetadata">
  <clbl:label id="{0c3ffc1c-ef00-4620-9c2f-7d9c1597774b}" enabled="1" method="Standard" siteId="{bdcbe535-f3cf-49f5-8a6a-fb6d98dc783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</cp:revision>
  <dcterms:created xsi:type="dcterms:W3CDTF">2026-05-05T09:35:52Z</dcterms:created>
  <dcterms:modified xsi:type="dcterms:W3CDTF">2026-05-05T09:37:20Z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0x0101007C31A7AEE8B5D24C91D75EC8AB567F83</vt:lpwstr>
  </property>
  <property fmtid="{D5CDD505-2E9C-101B-9397-08002B2CF9AE}" pid="3" name="ClassificationContentMarkingFooterLocations">
    <vt:lpwstr>Office-tema:8</vt:lpwstr>
  </property>
  <property fmtid="{D5CDD505-2E9C-101B-9397-08002B2CF9AE}" pid="4" name="ClassificationContentMarkingFooterText">
    <vt:lpwstr>Følsomhet Intern (gul)</vt:lpwstr>
  </property>
  <property fmtid="{D5CDD505-2E9C-101B-9397-08002B2CF9AE}" pid="5" name="MediaServiceImageTags">
    <vt:lpwstr/>
  </property>
</Properties>
</file>