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10691813" cy="151193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4101FD65-42ED-4267-849B-6D5802F30271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8F"/>
    <a:srgbClr val="FF8588"/>
    <a:srgbClr val="FF9396"/>
    <a:srgbClr val="FF5050"/>
    <a:srgbClr val="40C88A"/>
    <a:srgbClr val="FFF7DD"/>
    <a:srgbClr val="FFE7E8"/>
    <a:srgbClr val="FFAFB1"/>
    <a:srgbClr val="D5F3E5"/>
    <a:srgbClr val="91D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D70E29-1F8A-4F2D-8307-E87311E63257}" v="3" dt="2026-05-05T07:54:26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53" autoAdjust="0"/>
    <p:restoredTop sz="79598" autoAdjust="0"/>
  </p:normalViewPr>
  <p:slideViewPr>
    <p:cSldViewPr snapToGrid="0">
      <p:cViewPr varScale="1">
        <p:scale>
          <a:sx n="40" d="100"/>
          <a:sy n="40" d="100"/>
        </p:scale>
        <p:origin x="39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200"/>
            </a:lvl1pPr>
          </a:lstStyle>
          <a:p>
            <a:fld id="{246C4B83-57CE-4B04-99DE-070CBE7B1F3E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9838"/>
            <a:ext cx="236855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200"/>
            </a:lvl1pPr>
          </a:lstStyle>
          <a:p>
            <a:fld id="{C1E36D59-7F28-4ACE-89C1-A1ED7F88C6A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1006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39838"/>
            <a:ext cx="2368550" cy="3351212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Ved redigering:</a:t>
            </a:r>
          </a:p>
          <a:p>
            <a:r>
              <a:rPr lang="nb-NO"/>
              <a:t>- Dersom en liste skal kopieres fra Excel: Velg aktuelle celler &gt; kopier &gt; lim inn i verktøyet «notisblokk» for å fjerne formateringer &gt; kopier og lim inn i ppt</a:t>
            </a:r>
          </a:p>
          <a:p>
            <a:endParaRPr lang="nb-NO"/>
          </a:p>
          <a:p>
            <a:r>
              <a:rPr lang="nb-NO"/>
              <a:t>En del elementer er låst, dersom det er behov for å åpne velg Hjem &gt; Ordne &gt; Valgrute: Trykk på hengelås for å gjøre endringer.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36D59-7F28-4ACE-89C1-A1ED7F88C6A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245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445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966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264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3922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647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4120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310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616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7997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0648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501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E7401A-137B-4C69-AB62-0BF5446225B9}" type="datetimeFigureOut">
              <a:rPr lang="nb-NO" smtClean="0"/>
              <a:t>05.05.2026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789A78-C84E-47CB-AFB7-55A8AAA1A0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60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8B2D72E-296D-032F-7F99-E509CCBD4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Under tekst / ref">
            <a:extLst>
              <a:ext uri="{FF2B5EF4-FFF2-40B4-BE49-F238E27FC236}">
                <a16:creationId xmlns:a16="http://schemas.microsoft.com/office/drawing/2014/main" id="{141062FD-5891-AB2F-F82A-6301E8FAF5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8586" y="14400443"/>
            <a:ext cx="6930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>
                    <a:lumMod val="50000"/>
                  </a:schemeClr>
                </a:solidFill>
                <a:latin typeface="Aptos Light" panose="020B0004020202020204" pitchFamily="34" charset="0"/>
              </a:rPr>
              <a:t>Modellen er utviklet av WHO i 2017 og oppdateres hvert 2. år. </a:t>
            </a:r>
          </a:p>
          <a:p>
            <a:r>
              <a:rPr lang="nb-NO" sz="1200">
                <a:solidFill>
                  <a:schemeClr val="bg1">
                    <a:lumMod val="50000"/>
                  </a:schemeClr>
                </a:solidFill>
                <a:latin typeface="Aptos Light" panose="020B0004020202020204" pitchFamily="34" charset="0"/>
              </a:rPr>
              <a:t>Denne versjonen er utarbeidet av NSAS, versjon 1 - 2026.</a:t>
            </a:r>
          </a:p>
        </p:txBody>
      </p:sp>
      <p:grpSp>
        <p:nvGrpSpPr>
          <p:cNvPr id="16" name="Gruppe 15">
            <a:extLst>
              <a:ext uri="{FF2B5EF4-FFF2-40B4-BE49-F238E27FC236}">
                <a16:creationId xmlns:a16="http://schemas.microsoft.com/office/drawing/2014/main" id="{B3E0221C-AA1E-D502-6C2E-E50D2294AA7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84088" y="10466046"/>
            <a:ext cx="4669581" cy="3507804"/>
            <a:chOff x="1804121" y="2590991"/>
            <a:chExt cx="6603280" cy="6362510"/>
          </a:xfrm>
        </p:grpSpPr>
        <p:grpSp>
          <p:nvGrpSpPr>
            <p:cNvPr id="18" name="Gruppe 17">
              <a:extLst>
                <a:ext uri="{FF2B5EF4-FFF2-40B4-BE49-F238E27FC236}">
                  <a16:creationId xmlns:a16="http://schemas.microsoft.com/office/drawing/2014/main" id="{0E64A037-4939-455A-E380-D637042AE3EA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04121" y="2590991"/>
              <a:ext cx="6603280" cy="6362510"/>
              <a:chOff x="2147020" y="2197290"/>
              <a:chExt cx="8262355" cy="7465325"/>
            </a:xfrm>
          </p:grpSpPr>
          <p:sp>
            <p:nvSpPr>
              <p:cNvPr id="28" name="Frihåndsform: figur 27">
                <a:extLst>
                  <a:ext uri="{FF2B5EF4-FFF2-40B4-BE49-F238E27FC236}">
                    <a16:creationId xmlns:a16="http://schemas.microsoft.com/office/drawing/2014/main" id="{8D39277E-2E4C-6C1F-175C-8E78450724C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929098" y="2197290"/>
                <a:ext cx="2698200" cy="2437917"/>
              </a:xfrm>
              <a:custGeom>
                <a:avLst/>
                <a:gdLst>
                  <a:gd name="connsiteX0" fmla="*/ 1349100 w 2698200"/>
                  <a:gd name="connsiteY0" fmla="*/ 0 h 2437917"/>
                  <a:gd name="connsiteX1" fmla="*/ 2698200 w 2698200"/>
                  <a:gd name="connsiteY1" fmla="*/ 2437917 h 2437917"/>
                  <a:gd name="connsiteX2" fmla="*/ 0 w 2698200"/>
                  <a:gd name="connsiteY2" fmla="*/ 2437917 h 2437917"/>
                  <a:gd name="connsiteX3" fmla="*/ 1349100 w 2698200"/>
                  <a:gd name="connsiteY3" fmla="*/ 0 h 2437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98200" h="2437917">
                    <a:moveTo>
                      <a:pt x="1349100" y="0"/>
                    </a:moveTo>
                    <a:lnTo>
                      <a:pt x="2698200" y="2437917"/>
                    </a:lnTo>
                    <a:lnTo>
                      <a:pt x="0" y="2437917"/>
                    </a:lnTo>
                    <a:lnTo>
                      <a:pt x="1349100" y="0"/>
                    </a:lnTo>
                    <a:close/>
                  </a:path>
                </a:pathLst>
              </a:custGeom>
              <a:solidFill>
                <a:srgbClr val="FF5050"/>
              </a:solidFill>
              <a:ln w="31750" cap="rnd">
                <a:noFill/>
                <a:round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nb-NO" sz="1273"/>
              </a:p>
            </p:txBody>
          </p:sp>
          <p:sp>
            <p:nvSpPr>
              <p:cNvPr id="32" name="Frihåndsform: figur 31">
                <a:extLst>
                  <a:ext uri="{FF2B5EF4-FFF2-40B4-BE49-F238E27FC236}">
                    <a16:creationId xmlns:a16="http://schemas.microsoft.com/office/drawing/2014/main" id="{A6B69C1E-4A5B-6558-775F-A064907CD56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34406" y="4712319"/>
                <a:ext cx="5487583" cy="2443193"/>
              </a:xfrm>
              <a:custGeom>
                <a:avLst/>
                <a:gdLst>
                  <a:gd name="connsiteX0" fmla="*/ 1352020 w 5487583"/>
                  <a:gd name="connsiteY0" fmla="*/ 0 h 2443193"/>
                  <a:gd name="connsiteX1" fmla="*/ 4135564 w 5487583"/>
                  <a:gd name="connsiteY1" fmla="*/ 0 h 2443193"/>
                  <a:gd name="connsiteX2" fmla="*/ 5487583 w 5487583"/>
                  <a:gd name="connsiteY2" fmla="*/ 2443193 h 2443193"/>
                  <a:gd name="connsiteX3" fmla="*/ 0 w 5487583"/>
                  <a:gd name="connsiteY3" fmla="*/ 2443193 h 2443193"/>
                  <a:gd name="connsiteX4" fmla="*/ 1352020 w 5487583"/>
                  <a:gd name="connsiteY4" fmla="*/ 0 h 2443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487583" h="2443193">
                    <a:moveTo>
                      <a:pt x="1352020" y="0"/>
                    </a:moveTo>
                    <a:lnTo>
                      <a:pt x="4135564" y="0"/>
                    </a:lnTo>
                    <a:lnTo>
                      <a:pt x="5487583" y="2443193"/>
                    </a:lnTo>
                    <a:lnTo>
                      <a:pt x="0" y="2443193"/>
                    </a:lnTo>
                    <a:lnTo>
                      <a:pt x="1352020" y="0"/>
                    </a:lnTo>
                    <a:close/>
                  </a:path>
                </a:pathLst>
              </a:custGeom>
              <a:solidFill>
                <a:srgbClr val="FFD653"/>
              </a:solidFill>
              <a:ln w="31750" cap="rnd">
                <a:noFill/>
                <a:round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nb-NO" sz="1273"/>
              </a:p>
            </p:txBody>
          </p:sp>
          <p:sp>
            <p:nvSpPr>
              <p:cNvPr id="36" name="Frihåndsform: figur 35">
                <a:extLst>
                  <a:ext uri="{FF2B5EF4-FFF2-40B4-BE49-F238E27FC236}">
                    <a16:creationId xmlns:a16="http://schemas.microsoft.com/office/drawing/2014/main" id="{61FD6A55-4294-5525-C939-5D67A5688FD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147020" y="7232624"/>
                <a:ext cx="8262355" cy="2429991"/>
              </a:xfrm>
              <a:custGeom>
                <a:avLst/>
                <a:gdLst>
                  <a:gd name="connsiteX0" fmla="*/ 1344714 w 8262355"/>
                  <a:gd name="connsiteY0" fmla="*/ 0 h 2429991"/>
                  <a:gd name="connsiteX1" fmla="*/ 6917642 w 8262355"/>
                  <a:gd name="connsiteY1" fmla="*/ 0 h 2429991"/>
                  <a:gd name="connsiteX2" fmla="*/ 8262355 w 8262355"/>
                  <a:gd name="connsiteY2" fmla="*/ 2429991 h 2429991"/>
                  <a:gd name="connsiteX3" fmla="*/ 0 w 8262355"/>
                  <a:gd name="connsiteY3" fmla="*/ 2429991 h 2429991"/>
                  <a:gd name="connsiteX4" fmla="*/ 1344714 w 8262355"/>
                  <a:gd name="connsiteY4" fmla="*/ 0 h 24299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62355" h="2429991">
                    <a:moveTo>
                      <a:pt x="1344714" y="0"/>
                    </a:moveTo>
                    <a:lnTo>
                      <a:pt x="6917642" y="0"/>
                    </a:lnTo>
                    <a:lnTo>
                      <a:pt x="8262355" y="2429991"/>
                    </a:lnTo>
                    <a:lnTo>
                      <a:pt x="0" y="2429991"/>
                    </a:lnTo>
                    <a:lnTo>
                      <a:pt x="1344714" y="0"/>
                    </a:lnTo>
                    <a:close/>
                  </a:path>
                </a:pathLst>
              </a:custGeom>
              <a:solidFill>
                <a:srgbClr val="40C88A"/>
              </a:solidFill>
              <a:ln w="31750" cap="rnd">
                <a:noFill/>
                <a:round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nb-NO" sz="1273"/>
              </a:p>
            </p:txBody>
          </p:sp>
        </p:grpSp>
        <p:sp>
          <p:nvSpPr>
            <p:cNvPr id="19" name="TekstSylinder 18">
              <a:extLst>
                <a:ext uri="{FF2B5EF4-FFF2-40B4-BE49-F238E27FC236}">
                  <a16:creationId xmlns:a16="http://schemas.microsoft.com/office/drawing/2014/main" id="{D55A34D7-8D2D-00A3-ED4F-C5EB910B5F0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27560" y="3937000"/>
              <a:ext cx="2156403" cy="5614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980" b="1"/>
                <a:t>Reserve</a:t>
              </a:r>
            </a:p>
          </p:txBody>
        </p:sp>
        <p:sp>
          <p:nvSpPr>
            <p:cNvPr id="20" name="TekstSylinder 19">
              <a:extLst>
                <a:ext uri="{FF2B5EF4-FFF2-40B4-BE49-F238E27FC236}">
                  <a16:creationId xmlns:a16="http://schemas.microsoft.com/office/drawing/2014/main" id="{174E08D6-FAE1-9F4D-EC03-84F7932C6E3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27559" y="5298569"/>
              <a:ext cx="2156403" cy="99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980" b="1"/>
                <a:t>Spar</a:t>
              </a:r>
            </a:p>
            <a:p>
              <a:pPr algn="ctr"/>
              <a:r>
                <a:rPr lang="nb-NO" sz="1980"/>
                <a:t>(Watch)</a:t>
              </a:r>
            </a:p>
          </p:txBody>
        </p:sp>
        <p:sp>
          <p:nvSpPr>
            <p:cNvPr id="26" name="TekstSylinder 25">
              <a:extLst>
                <a:ext uri="{FF2B5EF4-FFF2-40B4-BE49-F238E27FC236}">
                  <a16:creationId xmlns:a16="http://schemas.microsoft.com/office/drawing/2014/main" id="{DCE73FF0-E8EA-5EE5-DF05-2BD97B5DD78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27560" y="7440936"/>
              <a:ext cx="2156403" cy="99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980" b="1"/>
                <a:t>Bruk</a:t>
              </a:r>
            </a:p>
            <a:p>
              <a:pPr algn="ctr"/>
              <a:r>
                <a:rPr lang="nb-NO" sz="1980"/>
                <a:t>(Access)</a:t>
              </a:r>
            </a:p>
          </p:txBody>
        </p:sp>
      </p:grpSp>
      <p:cxnSp>
        <p:nvCxnSpPr>
          <p:cNvPr id="38" name="Rett pilkobling 37">
            <a:extLst>
              <a:ext uri="{FF2B5EF4-FFF2-40B4-BE49-F238E27FC236}">
                <a16:creationId xmlns:a16="http://schemas.microsoft.com/office/drawing/2014/main" id="{F10371B2-2CDD-AF1B-2DDF-8F7D217F4C33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893768" y="10446082"/>
            <a:ext cx="0" cy="3528000"/>
          </a:xfrm>
          <a:prstGeom prst="straightConnector1">
            <a:avLst/>
          </a:prstGeom>
          <a:ln w="2857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arrow" w="lg" len="lg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" name="TekstSylinder 39">
            <a:extLst>
              <a:ext uri="{FF2B5EF4-FFF2-40B4-BE49-F238E27FC236}">
                <a16:creationId xmlns:a16="http://schemas.microsoft.com/office/drawing/2014/main" id="{D1D96884-3E27-7194-6120-35BB40CEDA7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470277" y="12046746"/>
            <a:ext cx="2088000" cy="39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980">
                <a:solidFill>
                  <a:schemeClr val="bg1">
                    <a:lumMod val="50000"/>
                  </a:schemeClr>
                </a:solidFill>
              </a:rPr>
              <a:t>Resistensrisiko</a:t>
            </a:r>
          </a:p>
        </p:txBody>
      </p:sp>
      <p:sp>
        <p:nvSpPr>
          <p:cNvPr id="48" name="TekstSylinder 47">
            <a:extLst>
              <a:ext uri="{FF2B5EF4-FFF2-40B4-BE49-F238E27FC236}">
                <a16:creationId xmlns:a16="http://schemas.microsoft.com/office/drawing/2014/main" id="{2EB3205C-0BFC-5659-787C-90A5B1C24A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8584" y="10815336"/>
            <a:ext cx="612000" cy="61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97">
                <a:solidFill>
                  <a:schemeClr val="bg1">
                    <a:lumMod val="50000"/>
                  </a:schemeClr>
                </a:solidFill>
              </a:rPr>
              <a:t>HØY</a:t>
            </a:r>
          </a:p>
        </p:txBody>
      </p:sp>
      <p:sp>
        <p:nvSpPr>
          <p:cNvPr id="49" name="TekstSylinder 48">
            <a:extLst>
              <a:ext uri="{FF2B5EF4-FFF2-40B4-BE49-F238E27FC236}">
                <a16:creationId xmlns:a16="http://schemas.microsoft.com/office/drawing/2014/main" id="{3DD29934-23DA-B8F4-AE8D-09EF78BF7B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3984" y="13317755"/>
            <a:ext cx="612000" cy="353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97">
                <a:solidFill>
                  <a:schemeClr val="bg1">
                    <a:lumMod val="50000"/>
                  </a:schemeClr>
                </a:solidFill>
              </a:rPr>
              <a:t>LAV</a:t>
            </a:r>
          </a:p>
        </p:txBody>
      </p:sp>
      <p:grpSp>
        <p:nvGrpSpPr>
          <p:cNvPr id="50" name="Gruppe 49">
            <a:extLst>
              <a:ext uri="{FF2B5EF4-FFF2-40B4-BE49-F238E27FC236}">
                <a16:creationId xmlns:a16="http://schemas.microsoft.com/office/drawing/2014/main" id="{9CAA2FE2-DE27-B4B2-D284-8ECFC5D5153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853358" y="12867017"/>
            <a:ext cx="4464000" cy="1100184"/>
            <a:chOff x="8889997" y="6945907"/>
            <a:chExt cx="5267138" cy="1995530"/>
          </a:xfrm>
        </p:grpSpPr>
        <p:sp>
          <p:nvSpPr>
            <p:cNvPr id="51" name="Rektangel: avrundede hjørner 50">
              <a:extLst>
                <a:ext uri="{FF2B5EF4-FFF2-40B4-BE49-F238E27FC236}">
                  <a16:creationId xmlns:a16="http://schemas.microsoft.com/office/drawing/2014/main" id="{661B0BFD-43BF-2456-DC2E-6D2AC69C033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89997" y="6945907"/>
              <a:ext cx="5267138" cy="1995530"/>
            </a:xfrm>
            <a:prstGeom prst="roundRect">
              <a:avLst>
                <a:gd name="adj" fmla="val 7469"/>
              </a:avLst>
            </a:prstGeom>
            <a:solidFill>
              <a:srgbClr val="91DFBC"/>
            </a:solidFill>
            <a:ln w="28575">
              <a:solidFill>
                <a:srgbClr val="40C88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273"/>
            </a:p>
          </p:txBody>
        </p:sp>
        <p:sp>
          <p:nvSpPr>
            <p:cNvPr id="52" name="TekstSylinder 51">
              <a:extLst>
                <a:ext uri="{FF2B5EF4-FFF2-40B4-BE49-F238E27FC236}">
                  <a16:creationId xmlns:a16="http://schemas.microsoft.com/office/drawing/2014/main" id="{AD1B0B12-7AD5-5D5B-4C6B-6E301F8C39A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966368" y="7221776"/>
              <a:ext cx="5097230" cy="14365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nb-NO" sz="1556">
                  <a:solidFill>
                    <a:srgbClr val="000000"/>
                  </a:solidFill>
                  <a:latin typeface="Aptos" panose="020B0004020202020204" pitchFamily="34" charset="0"/>
                </a:rPr>
                <a:t>Midler med mindre resistensdrivende potensiale. Første- eller andrevalg for vanlige infeksjonstilstander.​</a:t>
              </a:r>
              <a:endParaRPr lang="nb-NO" sz="1556"/>
            </a:p>
          </p:txBody>
        </p:sp>
      </p:grpSp>
      <p:grpSp>
        <p:nvGrpSpPr>
          <p:cNvPr id="53" name="Gruppe 52">
            <a:extLst>
              <a:ext uri="{FF2B5EF4-FFF2-40B4-BE49-F238E27FC236}">
                <a16:creationId xmlns:a16="http://schemas.microsoft.com/office/drawing/2014/main" id="{2D123EDC-B5EE-F342-3910-5795E1E17FC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853358" y="11647807"/>
            <a:ext cx="4464000" cy="1100184"/>
            <a:chOff x="8889997" y="4754230"/>
            <a:chExt cx="5267138" cy="1995532"/>
          </a:xfrm>
        </p:grpSpPr>
        <p:sp>
          <p:nvSpPr>
            <p:cNvPr id="54" name="Rektangel: avrundede hjørner 53">
              <a:extLst>
                <a:ext uri="{FF2B5EF4-FFF2-40B4-BE49-F238E27FC236}">
                  <a16:creationId xmlns:a16="http://schemas.microsoft.com/office/drawing/2014/main" id="{17F3DA30-B2A1-7D8A-6E7E-106FEA4579A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89997" y="4754230"/>
              <a:ext cx="5267138" cy="1995532"/>
            </a:xfrm>
            <a:prstGeom prst="roundRect">
              <a:avLst>
                <a:gd name="adj" fmla="val 7469"/>
              </a:avLst>
            </a:prstGeom>
            <a:solidFill>
              <a:srgbClr val="FFE48F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273"/>
            </a:p>
          </p:txBody>
        </p:sp>
        <p:sp>
          <p:nvSpPr>
            <p:cNvPr id="55" name="TekstSylinder 54">
              <a:extLst>
                <a:ext uri="{FF2B5EF4-FFF2-40B4-BE49-F238E27FC236}">
                  <a16:creationId xmlns:a16="http://schemas.microsoft.com/office/drawing/2014/main" id="{A45E36B1-517F-9CC9-E433-3E1A2B95C7D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966368" y="4800470"/>
              <a:ext cx="5097230" cy="1893625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r>
                <a:rPr lang="nb-NO" sz="1556">
                  <a:solidFill>
                    <a:srgbClr val="000000"/>
                  </a:solidFill>
                  <a:latin typeface="Aptos" panose="020B0004020202020204" pitchFamily="34" charset="0"/>
                </a:rPr>
                <a:t>Midler med større resistensdrivende potensiale, som bør være fokus i antibiotikastyrings-programmer. Første- eller andrevalg for et begrenset antall infeksjonstilstander. ​</a:t>
              </a:r>
              <a:endParaRPr lang="nb-NO" sz="1556"/>
            </a:p>
          </p:txBody>
        </p:sp>
      </p:grpSp>
      <p:grpSp>
        <p:nvGrpSpPr>
          <p:cNvPr id="56" name="Gruppe 55">
            <a:extLst>
              <a:ext uri="{FF2B5EF4-FFF2-40B4-BE49-F238E27FC236}">
                <a16:creationId xmlns:a16="http://schemas.microsoft.com/office/drawing/2014/main" id="{BBC30948-22F4-9430-5E17-1C07DB9E879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853359" y="10476854"/>
            <a:ext cx="4464000" cy="1056198"/>
            <a:chOff x="8889998" y="2686907"/>
            <a:chExt cx="5267138" cy="1960043"/>
          </a:xfrm>
        </p:grpSpPr>
        <p:sp>
          <p:nvSpPr>
            <p:cNvPr id="57" name="Rektangel: avrundede hjørner 56">
              <a:extLst>
                <a:ext uri="{FF2B5EF4-FFF2-40B4-BE49-F238E27FC236}">
                  <a16:creationId xmlns:a16="http://schemas.microsoft.com/office/drawing/2014/main" id="{FF47FB13-3509-EF35-6C1A-6876EC9575D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89998" y="2686907"/>
              <a:ext cx="5267138" cy="1960043"/>
            </a:xfrm>
            <a:prstGeom prst="roundRect">
              <a:avLst>
                <a:gd name="adj" fmla="val 7469"/>
              </a:avLst>
            </a:prstGeom>
            <a:solidFill>
              <a:srgbClr val="FF8588"/>
            </a:solidFill>
            <a:ln w="28575">
              <a:solidFill>
                <a:srgbClr val="FF5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273"/>
            </a:p>
          </p:txBody>
        </p:sp>
        <p:sp>
          <p:nvSpPr>
            <p:cNvPr id="58" name="TekstSylinder 57">
              <a:extLst>
                <a:ext uri="{FF2B5EF4-FFF2-40B4-BE49-F238E27FC236}">
                  <a16:creationId xmlns:a16="http://schemas.microsoft.com/office/drawing/2014/main" id="{3E1EF0D9-D15A-1504-AB86-A41D5987F63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966368" y="3164765"/>
              <a:ext cx="5097230" cy="1002107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r>
                <a:rPr lang="nb-NO" sz="1556">
                  <a:solidFill>
                    <a:srgbClr val="000000"/>
                  </a:solidFill>
                  <a:latin typeface="Aptos" panose="020B0004020202020204" pitchFamily="34" charset="0"/>
                </a:rPr>
                <a:t>Midler som bør reserveres til behandling av infeksjoner med multiresistente mikrober. ​</a:t>
              </a:r>
              <a:endParaRPr lang="nb-NO" sz="1556"/>
            </a:p>
          </p:txBody>
        </p:sp>
      </p:grpSp>
      <p:sp>
        <p:nvSpPr>
          <p:cNvPr id="9" name="Rektangel Rød: avrundede hjørner 8">
            <a:extLst>
              <a:ext uri="{FF2B5EF4-FFF2-40B4-BE49-F238E27FC236}">
                <a16:creationId xmlns:a16="http://schemas.microsoft.com/office/drawing/2014/main" id="{8F58509F-F4AC-0176-495E-6C78ED4905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99986" y="1650307"/>
            <a:ext cx="3348000" cy="8316000"/>
          </a:xfrm>
          <a:prstGeom prst="roundRect">
            <a:avLst>
              <a:gd name="adj" fmla="val 4718"/>
            </a:avLst>
          </a:prstGeom>
          <a:solidFill>
            <a:srgbClr val="FF8588"/>
          </a:solidFill>
          <a:ln w="28575">
            <a:solidFill>
              <a:srgbClr val="FF5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73"/>
          </a:p>
        </p:txBody>
      </p:sp>
      <p:sp>
        <p:nvSpPr>
          <p:cNvPr id="8" name="Rektangel Gul: avrundede hjørner 7">
            <a:extLst>
              <a:ext uri="{FF2B5EF4-FFF2-40B4-BE49-F238E27FC236}">
                <a16:creationId xmlns:a16="http://schemas.microsoft.com/office/drawing/2014/main" id="{15DBBF43-F8F7-D502-6D99-EFF3E7D076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73451" y="1650307"/>
            <a:ext cx="3348000" cy="8316000"/>
          </a:xfrm>
          <a:prstGeom prst="roundRect">
            <a:avLst>
              <a:gd name="adj" fmla="val 4718"/>
            </a:avLst>
          </a:prstGeom>
          <a:solidFill>
            <a:srgbClr val="FFE48F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73"/>
          </a:p>
        </p:txBody>
      </p:sp>
      <p:sp>
        <p:nvSpPr>
          <p:cNvPr id="33" name="Rektangel Grønn: avrundede hjørner 32">
            <a:extLst>
              <a:ext uri="{FF2B5EF4-FFF2-40B4-BE49-F238E27FC236}">
                <a16:creationId xmlns:a16="http://schemas.microsoft.com/office/drawing/2014/main" id="{96FBFD59-BAF0-375A-BA96-11C84CAAFB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6919" y="1650307"/>
            <a:ext cx="3348000" cy="8316000"/>
          </a:xfrm>
          <a:prstGeom prst="roundRect">
            <a:avLst>
              <a:gd name="adj" fmla="val 4718"/>
            </a:avLst>
          </a:prstGeom>
          <a:solidFill>
            <a:srgbClr val="91DFBC"/>
          </a:solidFill>
          <a:ln w="28575">
            <a:solidFill>
              <a:srgbClr val="40C88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73"/>
          </a:p>
        </p:txBody>
      </p:sp>
      <p:sp>
        <p:nvSpPr>
          <p:cNvPr id="13" name="Rektangel lys rød: avrundede hjørner 12">
            <a:extLst>
              <a:ext uri="{FF2B5EF4-FFF2-40B4-BE49-F238E27FC236}">
                <a16:creationId xmlns:a16="http://schemas.microsoft.com/office/drawing/2014/main" id="{A8940E14-2BAD-0BC1-A0BD-417C21E3D2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302421" y="2221801"/>
            <a:ext cx="3132000" cy="7632000"/>
          </a:xfrm>
          <a:prstGeom prst="roundRect">
            <a:avLst>
              <a:gd name="adj" fmla="val 4718"/>
            </a:avLst>
          </a:prstGeom>
          <a:solidFill>
            <a:srgbClr val="FFE7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100">
              <a:latin typeface="Aptos Light" panose="020B0004020202020204" pitchFamily="34" charset="0"/>
            </a:endParaRPr>
          </a:p>
        </p:txBody>
      </p:sp>
      <p:sp>
        <p:nvSpPr>
          <p:cNvPr id="10" name="Rektangel lys gul: avrundede hjørner 9">
            <a:extLst>
              <a:ext uri="{FF2B5EF4-FFF2-40B4-BE49-F238E27FC236}">
                <a16:creationId xmlns:a16="http://schemas.microsoft.com/office/drawing/2014/main" id="{D2519677-C2F0-22C8-B58D-3E466B9E21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75886" y="2221799"/>
            <a:ext cx="3132000" cy="7632000"/>
          </a:xfrm>
          <a:prstGeom prst="roundRect">
            <a:avLst>
              <a:gd name="adj" fmla="val 4718"/>
            </a:avLst>
          </a:prstGeom>
          <a:solidFill>
            <a:srgbClr val="FFF7D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100">
              <a:latin typeface="Aptos Light" panose="020B0004020202020204" pitchFamily="34" charset="0"/>
            </a:endParaRPr>
          </a:p>
        </p:txBody>
      </p:sp>
      <p:sp>
        <p:nvSpPr>
          <p:cNvPr id="12" name="Rektangel lys grønn: avrundede hjørner 11">
            <a:extLst>
              <a:ext uri="{FF2B5EF4-FFF2-40B4-BE49-F238E27FC236}">
                <a16:creationId xmlns:a16="http://schemas.microsoft.com/office/drawing/2014/main" id="{5E2986F0-391B-8951-36F5-0F876015CC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354" y="2221799"/>
            <a:ext cx="3132000" cy="7632000"/>
          </a:xfrm>
          <a:prstGeom prst="roundRect">
            <a:avLst>
              <a:gd name="adj" fmla="val 4718"/>
            </a:avLst>
          </a:prstGeom>
          <a:solidFill>
            <a:srgbClr val="D5F3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100">
              <a:latin typeface="Aptos Light" panose="020B0004020202020204" pitchFamily="34" charset="0"/>
            </a:endParaRPr>
          </a:p>
        </p:txBody>
      </p:sp>
      <p:sp>
        <p:nvSpPr>
          <p:cNvPr id="41" name="Tekst Reserve Rød">
            <a:extLst>
              <a:ext uri="{FF2B5EF4-FFF2-40B4-BE49-F238E27FC236}">
                <a16:creationId xmlns:a16="http://schemas.microsoft.com/office/drawing/2014/main" id="{96AAA830-9F60-2529-71C4-14DFC22250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313715" y="2225863"/>
            <a:ext cx="3132000" cy="7596000"/>
          </a:xfrm>
          <a:prstGeom prst="rect">
            <a:avLst/>
          </a:prstGeom>
          <a:noFill/>
        </p:spPr>
        <p:txBody>
          <a:bodyPr wrap="square" lIns="72000" rIns="36000">
            <a:noAutofit/>
          </a:bodyPr>
          <a:lstStyle/>
          <a:p>
            <a:r>
              <a:rPr lang="nb-NO"/>
              <a:t>Aztreonam/avibaktam</a:t>
            </a:r>
          </a:p>
          <a:p>
            <a:r>
              <a:rPr lang="nb-NO"/>
              <a:t>Cefiderokol</a:t>
            </a:r>
          </a:p>
          <a:p>
            <a:r>
              <a:rPr lang="nb-NO"/>
              <a:t>Ceftarolin-fosamil</a:t>
            </a:r>
          </a:p>
          <a:p>
            <a:r>
              <a:rPr lang="nb-NO"/>
              <a:t>Ceftazidim/avibaktam</a:t>
            </a:r>
          </a:p>
          <a:p>
            <a:r>
              <a:rPr lang="nb-NO"/>
              <a:t>Ceftolozan/tazobaktam</a:t>
            </a:r>
          </a:p>
          <a:p>
            <a:r>
              <a:rPr lang="nb-NO"/>
              <a:t>Dalbavancin</a:t>
            </a:r>
          </a:p>
          <a:p>
            <a:r>
              <a:rPr lang="nb-NO"/>
              <a:t>Daptomycin</a:t>
            </a:r>
          </a:p>
          <a:p>
            <a:r>
              <a:rPr lang="nb-NO"/>
              <a:t>Ertapenem</a:t>
            </a:r>
          </a:p>
          <a:p>
            <a:r>
              <a:rPr lang="nb-NO"/>
              <a:t>Fosfomycin IV</a:t>
            </a:r>
          </a:p>
          <a:p>
            <a:r>
              <a:rPr lang="nb-NO"/>
              <a:t>Imipenem/cilastatin</a:t>
            </a:r>
          </a:p>
          <a:p>
            <a:r>
              <a:rPr lang="nb-NO" sz="1700"/>
              <a:t>Imipenem/cilastatin/relebaktam</a:t>
            </a:r>
          </a:p>
          <a:p>
            <a:r>
              <a:rPr lang="nb-NO"/>
              <a:t>Kolistin</a:t>
            </a:r>
          </a:p>
          <a:p>
            <a:r>
              <a:rPr lang="nb-NO"/>
              <a:t>Levofloksacin</a:t>
            </a:r>
          </a:p>
          <a:p>
            <a:r>
              <a:rPr lang="nb-NO"/>
              <a:t>Linezolid</a:t>
            </a:r>
          </a:p>
          <a:p>
            <a:r>
              <a:rPr lang="nb-NO"/>
              <a:t>Meropenem</a:t>
            </a:r>
          </a:p>
          <a:p>
            <a:r>
              <a:rPr lang="nb-NO"/>
              <a:t>Meropenem/vaborbaktam</a:t>
            </a:r>
          </a:p>
          <a:p>
            <a:r>
              <a:rPr lang="nb-NO"/>
              <a:t>Minosyklin IV</a:t>
            </a:r>
          </a:p>
          <a:p>
            <a:r>
              <a:rPr lang="nb-NO"/>
              <a:t>Moksifloksacin</a:t>
            </a:r>
          </a:p>
          <a:p>
            <a:r>
              <a:rPr lang="nb-NO"/>
              <a:t>Tedizolid</a:t>
            </a:r>
          </a:p>
          <a:p>
            <a:r>
              <a:rPr lang="nb-NO"/>
              <a:t>Tigecyklin</a:t>
            </a:r>
          </a:p>
        </p:txBody>
      </p:sp>
      <p:sp>
        <p:nvSpPr>
          <p:cNvPr id="39" name="Tekst Spar Gul">
            <a:extLst>
              <a:ext uri="{FF2B5EF4-FFF2-40B4-BE49-F238E27FC236}">
                <a16:creationId xmlns:a16="http://schemas.microsoft.com/office/drawing/2014/main" id="{E8FDBE7F-994F-7FD7-7A4D-6269EB8B14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87180" y="2225863"/>
            <a:ext cx="3132000" cy="7596000"/>
          </a:xfrm>
          <a:prstGeom prst="rect">
            <a:avLst/>
          </a:prstGeom>
          <a:noFill/>
        </p:spPr>
        <p:txBody>
          <a:bodyPr wrap="square" lIns="72000" rIns="36000">
            <a:noAutofit/>
          </a:bodyPr>
          <a:lstStyle/>
          <a:p>
            <a:r>
              <a:rPr lang="nb-NO"/>
              <a:t>Amikacin</a:t>
            </a:r>
          </a:p>
          <a:p>
            <a:r>
              <a:rPr lang="nb-NO"/>
              <a:t>Amoksicillin/klavulansyre</a:t>
            </a:r>
          </a:p>
          <a:p>
            <a:r>
              <a:rPr lang="nb-NO"/>
              <a:t>Ampicillin/sulbaktam</a:t>
            </a:r>
          </a:p>
          <a:p>
            <a:r>
              <a:rPr lang="nb-NO"/>
              <a:t>Azitromycin</a:t>
            </a:r>
          </a:p>
          <a:p>
            <a:r>
              <a:rPr lang="nb-NO"/>
              <a:t>Aztreonam</a:t>
            </a:r>
          </a:p>
          <a:p>
            <a:r>
              <a:rPr lang="nb-NO"/>
              <a:t>Cefiksim</a:t>
            </a:r>
          </a:p>
          <a:p>
            <a:r>
              <a:rPr lang="nb-NO"/>
              <a:t>Cefoksitin</a:t>
            </a:r>
          </a:p>
          <a:p>
            <a:r>
              <a:rPr lang="nb-NO"/>
              <a:t>Cefotaksim</a:t>
            </a:r>
          </a:p>
          <a:p>
            <a:r>
              <a:rPr lang="nb-NO"/>
              <a:t>Ceftazidim</a:t>
            </a:r>
          </a:p>
          <a:p>
            <a:r>
              <a:rPr lang="nb-NO"/>
              <a:t>Ceftriakson</a:t>
            </a:r>
          </a:p>
          <a:p>
            <a:r>
              <a:rPr lang="nb-NO"/>
              <a:t>Cefuroksim</a:t>
            </a:r>
          </a:p>
          <a:p>
            <a:r>
              <a:rPr lang="nb-NO"/>
              <a:t>Ciprofloksacin</a:t>
            </a:r>
          </a:p>
          <a:p>
            <a:r>
              <a:rPr lang="nb-NO"/>
              <a:t>Erytromycin</a:t>
            </a:r>
          </a:p>
          <a:p>
            <a:r>
              <a:rPr lang="nb-NO"/>
              <a:t>Fidaksomicin</a:t>
            </a:r>
          </a:p>
          <a:p>
            <a:r>
              <a:rPr lang="nb-NO"/>
              <a:t>Fosfomycin PO</a:t>
            </a:r>
          </a:p>
          <a:p>
            <a:r>
              <a:rPr lang="nb-NO"/>
              <a:t>Klaritromycin</a:t>
            </a:r>
          </a:p>
          <a:p>
            <a:r>
              <a:rPr lang="nb-NO"/>
              <a:t>Klindamycin</a:t>
            </a:r>
          </a:p>
          <a:p>
            <a:r>
              <a:rPr lang="nb-NO"/>
              <a:t>Kloramfenikol IV</a:t>
            </a:r>
          </a:p>
          <a:p>
            <a:r>
              <a:rPr lang="nb-NO"/>
              <a:t>Lymesyklin</a:t>
            </a:r>
          </a:p>
          <a:p>
            <a:r>
              <a:rPr lang="nb-NO"/>
              <a:t>Minosyklin PO</a:t>
            </a:r>
          </a:p>
          <a:p>
            <a:r>
              <a:rPr lang="nb-NO"/>
              <a:t>Ofloksacin</a:t>
            </a:r>
          </a:p>
          <a:p>
            <a:r>
              <a:rPr lang="nb-NO"/>
              <a:t>Piperacillin/tazobaktam</a:t>
            </a:r>
          </a:p>
          <a:p>
            <a:r>
              <a:rPr lang="nb-NO"/>
              <a:t>Streptomycin IV</a:t>
            </a:r>
          </a:p>
          <a:p>
            <a:r>
              <a:rPr lang="nb-NO"/>
              <a:t>Teikoplanin</a:t>
            </a:r>
          </a:p>
          <a:p>
            <a:r>
              <a:rPr lang="nb-NO"/>
              <a:t>Temocillin</a:t>
            </a:r>
          </a:p>
          <a:p>
            <a:r>
              <a:rPr lang="nb-NO"/>
              <a:t>Tobramycin</a:t>
            </a:r>
          </a:p>
          <a:p>
            <a:r>
              <a:rPr lang="nb-NO"/>
              <a:t>Vankomycin IV</a:t>
            </a:r>
          </a:p>
        </p:txBody>
      </p:sp>
      <p:sp>
        <p:nvSpPr>
          <p:cNvPr id="37" name="Tekst  Bruk Grønn">
            <a:extLst>
              <a:ext uri="{FF2B5EF4-FFF2-40B4-BE49-F238E27FC236}">
                <a16:creationId xmlns:a16="http://schemas.microsoft.com/office/drawing/2014/main" id="{B43ABB28-067A-4ADB-B079-3A917C2587C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0648" y="2225862"/>
            <a:ext cx="3132000" cy="7596000"/>
          </a:xfrm>
          <a:prstGeom prst="rect">
            <a:avLst/>
          </a:prstGeom>
          <a:noFill/>
        </p:spPr>
        <p:txBody>
          <a:bodyPr wrap="square" lIns="72000" rIns="36000">
            <a:noAutofit/>
          </a:bodyPr>
          <a:lstStyle/>
          <a:p>
            <a:r>
              <a:rPr lang="nb-NO"/>
              <a:t>Amoksicillin</a:t>
            </a:r>
          </a:p>
          <a:p>
            <a:r>
              <a:rPr lang="nb-NO"/>
              <a:t>Ampicillin</a:t>
            </a:r>
          </a:p>
          <a:p>
            <a:r>
              <a:rPr lang="nb-NO"/>
              <a:t>Benzatinpenicillin</a:t>
            </a:r>
          </a:p>
          <a:p>
            <a:r>
              <a:rPr lang="nb-NO"/>
              <a:t>Benzylpenicillin</a:t>
            </a:r>
          </a:p>
          <a:p>
            <a:r>
              <a:rPr lang="nb-NO"/>
              <a:t>Cefaleksin</a:t>
            </a:r>
          </a:p>
          <a:p>
            <a:r>
              <a:rPr lang="nb-NO"/>
              <a:t>Cefalotin</a:t>
            </a:r>
          </a:p>
          <a:p>
            <a:r>
              <a:rPr lang="nb-NO"/>
              <a:t>Cefazolin</a:t>
            </a:r>
          </a:p>
          <a:p>
            <a:r>
              <a:rPr lang="nb-NO"/>
              <a:t>Dikloksacillin</a:t>
            </a:r>
          </a:p>
          <a:p>
            <a:r>
              <a:rPr lang="nb-NO"/>
              <a:t>Doksysyklin</a:t>
            </a:r>
          </a:p>
          <a:p>
            <a:r>
              <a:rPr lang="nb-NO"/>
              <a:t>Fenoksymetylpenicillin</a:t>
            </a:r>
          </a:p>
          <a:p>
            <a:r>
              <a:rPr lang="nb-NO"/>
              <a:t>Flukloksacillin</a:t>
            </a:r>
          </a:p>
          <a:p>
            <a:r>
              <a:rPr lang="nb-NO"/>
              <a:t>Gentamicin</a:t>
            </a:r>
          </a:p>
          <a:p>
            <a:r>
              <a:rPr lang="nb-NO"/>
              <a:t>Kloksacillin</a:t>
            </a:r>
          </a:p>
          <a:p>
            <a:r>
              <a:rPr lang="nb-NO"/>
              <a:t>Metronidazol IV</a:t>
            </a:r>
          </a:p>
          <a:p>
            <a:r>
              <a:rPr lang="nb-NO"/>
              <a:t>Metronidazol PO</a:t>
            </a:r>
          </a:p>
          <a:p>
            <a:r>
              <a:rPr lang="nb-NO"/>
              <a:t>Nitrofurantoin</a:t>
            </a:r>
          </a:p>
          <a:p>
            <a:r>
              <a:rPr lang="nb-NO"/>
              <a:t>Pivmecillinam</a:t>
            </a:r>
          </a:p>
          <a:p>
            <a:r>
              <a:rPr lang="nb-NO"/>
              <a:t>Sulfadiazin</a:t>
            </a:r>
          </a:p>
          <a:p>
            <a:r>
              <a:rPr lang="nb-NO"/>
              <a:t>Sulfametoksazol/trimetoprim</a:t>
            </a:r>
          </a:p>
          <a:p>
            <a:r>
              <a:rPr lang="nb-NO"/>
              <a:t>Tetracyklin</a:t>
            </a:r>
          </a:p>
          <a:p>
            <a:r>
              <a:rPr lang="nb-NO"/>
              <a:t>Trimetoprim</a:t>
            </a:r>
          </a:p>
          <a:p>
            <a:r>
              <a:rPr lang="nb-NO"/>
              <a:t>Vankomycin PO</a:t>
            </a:r>
          </a:p>
        </p:txBody>
      </p:sp>
      <p:sp>
        <p:nvSpPr>
          <p:cNvPr id="7" name="Tittel Reserve">
            <a:extLst>
              <a:ext uri="{FF2B5EF4-FFF2-40B4-BE49-F238E27FC236}">
                <a16:creationId xmlns:a16="http://schemas.microsoft.com/office/drawing/2014/main" id="{4CA870B6-9E5E-ACB3-CB6B-00357069EFB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99985" y="1696387"/>
            <a:ext cx="33449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3200"/>
            </a:lvl1pPr>
          </a:lstStyle>
          <a:p>
            <a:r>
              <a:rPr lang="nb-NO" sz="2800"/>
              <a:t>Reserve (</a:t>
            </a:r>
            <a:r>
              <a:rPr lang="nb-NO" sz="2800" b="1"/>
              <a:t>Re</a:t>
            </a:r>
            <a:r>
              <a:rPr lang="nb-NO" sz="2800"/>
              <a:t>serve)</a:t>
            </a:r>
          </a:p>
        </p:txBody>
      </p:sp>
      <p:sp>
        <p:nvSpPr>
          <p:cNvPr id="5" name="Tittel Spar">
            <a:extLst>
              <a:ext uri="{FF2B5EF4-FFF2-40B4-BE49-F238E27FC236}">
                <a16:creationId xmlns:a16="http://schemas.microsoft.com/office/drawing/2014/main" id="{958841A5-1BFA-D1EF-120F-6083E71E4F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3452" y="1696387"/>
            <a:ext cx="3347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3200"/>
            </a:lvl1pPr>
          </a:lstStyle>
          <a:p>
            <a:r>
              <a:rPr lang="nb-NO" sz="2800">
                <a:sym typeface="Symbol" panose="05050102010706020507" pitchFamily="18" charset="2"/>
              </a:rPr>
              <a:t>Spar (</a:t>
            </a:r>
            <a:r>
              <a:rPr lang="nb-NO" sz="2800" b="1"/>
              <a:t>Wa</a:t>
            </a:r>
            <a:r>
              <a:rPr lang="nb-NO" sz="2800"/>
              <a:t>tch) </a:t>
            </a:r>
          </a:p>
        </p:txBody>
      </p:sp>
      <p:sp>
        <p:nvSpPr>
          <p:cNvPr id="3" name="Tittel Bruk">
            <a:extLst>
              <a:ext uri="{FF2B5EF4-FFF2-40B4-BE49-F238E27FC236}">
                <a16:creationId xmlns:a16="http://schemas.microsoft.com/office/drawing/2014/main" id="{4002A4EE-24D1-128A-39F1-CB1142A4E3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6920" y="1696387"/>
            <a:ext cx="3347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2800"/>
              <a:t>Bruk (</a:t>
            </a:r>
            <a:r>
              <a:rPr lang="nb-NO" sz="2800" b="1"/>
              <a:t>A</a:t>
            </a:r>
            <a:r>
              <a:rPr lang="nb-NO" sz="2800"/>
              <a:t>ccess) </a:t>
            </a:r>
          </a:p>
        </p:txBody>
      </p:sp>
      <p:sp>
        <p:nvSpPr>
          <p:cNvPr id="45" name="Rektangel Bakgrunn hovedtittel">
            <a:extLst>
              <a:ext uri="{FF2B5EF4-FFF2-40B4-BE49-F238E27FC236}">
                <a16:creationId xmlns:a16="http://schemas.microsoft.com/office/drawing/2014/main" id="{E57AAA24-94C1-D222-C30E-CC414E5BF0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144" y="-104927"/>
            <a:ext cx="10691813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73"/>
          </a:p>
        </p:txBody>
      </p:sp>
      <p:sp>
        <p:nvSpPr>
          <p:cNvPr id="46" name="Hovedtittel">
            <a:extLst>
              <a:ext uri="{FF2B5EF4-FFF2-40B4-BE49-F238E27FC236}">
                <a16:creationId xmlns:a16="http://schemas.microsoft.com/office/drawing/2014/main" id="{196286C2-BF8E-B1A0-60F3-0CB685DCC9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5929" y="275644"/>
            <a:ext cx="10165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49"/>
              </a:spcAft>
            </a:pPr>
            <a:r>
              <a:rPr lang="nb-NO" sz="4000" dirty="0"/>
              <a:t>Kategorisering av antibiotika: Norsk </a:t>
            </a:r>
            <a:r>
              <a:rPr lang="nb-NO" sz="4000" b="1" dirty="0" err="1"/>
              <a:t>AWaRe</a:t>
            </a:r>
            <a:endParaRPr lang="nb-NO" sz="4000" b="1" dirty="0"/>
          </a:p>
        </p:txBody>
      </p:sp>
      <p:pic>
        <p:nvPicPr>
          <p:cNvPr id="2" name="Logo">
            <a:extLst>
              <a:ext uri="{FF2B5EF4-FFF2-40B4-BE49-F238E27FC236}">
                <a16:creationId xmlns:a16="http://schemas.microsoft.com/office/drawing/2014/main" id="{EF7A8C35-9684-DC2C-6B62-945BC2EB89E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437" y="14390802"/>
            <a:ext cx="2695238" cy="4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256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31A7AEE8B5D24C91D75EC8AB567F83" ma:contentTypeVersion="15" ma:contentTypeDescription="Opprett et nytt dokument." ma:contentTypeScope="" ma:versionID="1d8ee1ed4d15055589ba336e9c5901c3">
  <xsd:schema xmlns:xsd="http://www.w3.org/2001/XMLSchema" xmlns:xs="http://www.w3.org/2001/XMLSchema" xmlns:p="http://schemas.microsoft.com/office/2006/metadata/properties" xmlns:ns2="16c4fccd-ad23-45e4-b5f7-542f4ebe0ef2" xmlns:ns3="c3443be9-b74f-46dd-abdf-16706e8a254f" targetNamespace="http://schemas.microsoft.com/office/2006/metadata/properties" ma:root="true" ma:fieldsID="5125383abd2fc86c47ef62c876a42f23" ns2:_="" ns3:_="">
    <xsd:import namespace="16c4fccd-ad23-45e4-b5f7-542f4ebe0ef2"/>
    <xsd:import namespace="c3443be9-b74f-46dd-abdf-16706e8a25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4fccd-ad23-45e4-b5f7-542f4ebe0e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36a61b50-ac2f-48d5-8ac7-e75171fb65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43be9-b74f-46dd-abdf-16706e8a254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8d87da3-7125-4b85-ac33-363c28f3fa90}" ma:internalName="TaxCatchAll" ma:showField="CatchAllData" ma:web="c3443be9-b74f-46dd-abdf-16706e8a25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3443be9-b74f-46dd-abdf-16706e8a254f" xsi:nil="true"/>
    <lcf76f155ced4ddcb4097134ff3c332f xmlns="16c4fccd-ad23-45e4-b5f7-542f4ebe0e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DB5504-90B9-45C7-A3F9-8EFD63C3C673}"/>
</file>

<file path=customXml/itemProps2.xml><?xml version="1.0" encoding="utf-8"?>
<ds:datastoreItem xmlns:ds="http://schemas.openxmlformats.org/officeDocument/2006/customXml" ds:itemID="{8A2946A4-1E53-4E0E-BCFF-6B72F3951F06}"/>
</file>

<file path=customXml/itemProps3.xml><?xml version="1.0" encoding="utf-8"?>
<ds:datastoreItem xmlns:ds="http://schemas.openxmlformats.org/officeDocument/2006/customXml" ds:itemID="{2650EFB4-1351-4A46-83E6-3BB5D7081BA5}"/>
</file>

<file path=docMetadata/LabelInfo.xml><?xml version="1.0" encoding="utf-8"?>
<clbl:labelList xmlns:clbl="http://schemas.microsoft.com/office/2020/mipLabelMetadata">
  <clbl:label id="{d291ddcc-9a90-46b7-a727-d19b3ec4b730}" enabled="1" method="Privileged" siteId="{bdcbe535-f3cf-49f5-8a6a-fb6d98dc783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1021</TotalTime>
  <Words>272</Words>
  <Application>Microsoft Office PowerPoint</Application>
  <PresentationFormat>Egendefinert</PresentationFormat>
  <Paragraphs>91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Aptos Light</vt:lpstr>
      <vt:lpstr>Arial</vt:lpstr>
      <vt:lpstr>Symbol</vt:lpstr>
      <vt:lpstr>Office-tema</vt:lpstr>
      <vt:lpstr>PowerPoint-presentasjon</vt:lpstr>
    </vt:vector>
  </TitlesOfParts>
  <Company>Helse Vest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Ofte, May Lillian</dc:creator>
  <cp:lastModifiedBy>Hoem, Eli Leirdal</cp:lastModifiedBy>
  <cp:revision>3</cp:revision>
  <cp:lastPrinted>2026-05-05T07:54:43Z</cp:lastPrinted>
  <dcterms:created xsi:type="dcterms:W3CDTF">2026-03-20T13:43:15Z</dcterms:created>
  <dcterms:modified xsi:type="dcterms:W3CDTF">2026-05-05T09:27:46Z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3ffc1c-ef00-4620-9c2f-7d9c1597774b_Enabled">
    <vt:lpwstr>true</vt:lpwstr>
  </property>
  <property fmtid="{D5CDD505-2E9C-101B-9397-08002B2CF9AE}" pid="3" name="MSIP_Label_0c3ffc1c-ef00-4620-9c2f-7d9c1597774b_SetDate">
    <vt:lpwstr>2026-03-23T12:48:17Z</vt:lpwstr>
  </property>
  <property fmtid="{D5CDD505-2E9C-101B-9397-08002B2CF9AE}" pid="4" name="MSIP_Label_0c3ffc1c-ef00-4620-9c2f-7d9c1597774b_Method">
    <vt:lpwstr>Standard</vt:lpwstr>
  </property>
  <property fmtid="{D5CDD505-2E9C-101B-9397-08002B2CF9AE}" pid="5" name="MSIP_Label_0c3ffc1c-ef00-4620-9c2f-7d9c1597774b_Name">
    <vt:lpwstr>Intern</vt:lpwstr>
  </property>
  <property fmtid="{D5CDD505-2E9C-101B-9397-08002B2CF9AE}" pid="6" name="MSIP_Label_0c3ffc1c-ef00-4620-9c2f-7d9c1597774b_SiteId">
    <vt:lpwstr>bdcbe535-f3cf-49f5-8a6a-fb6d98dc7837</vt:lpwstr>
  </property>
  <property fmtid="{D5CDD505-2E9C-101B-9397-08002B2CF9AE}" pid="7" name="MSIP_Label_0c3ffc1c-ef00-4620-9c2f-7d9c1597774b_ActionId">
    <vt:lpwstr>ed2b43ca-240d-4977-828a-0136c5023de0</vt:lpwstr>
  </property>
  <property fmtid="{D5CDD505-2E9C-101B-9397-08002B2CF9AE}" pid="8" name="MSIP_Label_0c3ffc1c-ef00-4620-9c2f-7d9c1597774b_ContentBits">
    <vt:lpwstr>2</vt:lpwstr>
  </property>
  <property fmtid="{D5CDD505-2E9C-101B-9397-08002B2CF9AE}" pid="9" name="MSIP_Label_0c3ffc1c-ef00-4620-9c2f-7d9c1597774b_Tag">
    <vt:lpwstr>10, 3, 0, 1</vt:lpwstr>
  </property>
  <property fmtid="{D5CDD505-2E9C-101B-9397-08002B2CF9AE}" pid="10" name="ContentTypeId">
    <vt:lpwstr>0x0101007C31A7AEE8B5D24C91D75EC8AB567F83</vt:lpwstr>
  </property>
</Properties>
</file>