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15119350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4101FD65-42ED-4267-849B-6D5802F30271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588"/>
    <a:srgbClr val="FFE48F"/>
    <a:srgbClr val="FF9396"/>
    <a:srgbClr val="40C88A"/>
    <a:srgbClr val="FF5050"/>
    <a:srgbClr val="FFF7DD"/>
    <a:srgbClr val="FFE7E8"/>
    <a:srgbClr val="FFAFB1"/>
    <a:srgbClr val="D5F3E5"/>
    <a:srgbClr val="91D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865C5F-8DBA-5F30-8BD8-1F56DDE7B5E7}" v="2" dt="2026-05-05T09:37:49.5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0" autoAdjust="0"/>
    <p:restoredTop sz="91332" autoAdjust="0"/>
  </p:normalViewPr>
  <p:slideViewPr>
    <p:cSldViewPr snapToGrid="0">
      <p:cViewPr varScale="1">
        <p:scale>
          <a:sx n="65" d="100"/>
          <a:sy n="65" d="100"/>
        </p:scale>
        <p:origin x="16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em, Eli Leirdal" userId="8f3aa319-9809-46bd-b905-c9d7284b822a" providerId="ADAL" clId="{4777B0E7-37B5-40B3-8955-72FEBD2B93FD}"/>
    <pc:docChg chg="undo custSel modSld">
      <pc:chgData name="Hoem, Eli Leirdal" userId="8f3aa319-9809-46bd-b905-c9d7284b822a" providerId="ADAL" clId="{4777B0E7-37B5-40B3-8955-72FEBD2B93FD}" dt="2026-05-05T09:25:43.093" v="6" actId="13926"/>
      <pc:docMkLst>
        <pc:docMk/>
      </pc:docMkLst>
      <pc:sldChg chg="modSp mod">
        <pc:chgData name="Hoem, Eli Leirdal" userId="8f3aa319-9809-46bd-b905-c9d7284b822a" providerId="ADAL" clId="{4777B0E7-37B5-40B3-8955-72FEBD2B93FD}" dt="2026-05-05T09:25:15.420" v="4" actId="20577"/>
        <pc:sldMkLst>
          <pc:docMk/>
          <pc:sldMk cId="2722169844" sldId="256"/>
        </pc:sldMkLst>
        <pc:spChg chg="mod">
          <ac:chgData name="Hoem, Eli Leirdal" userId="8f3aa319-9809-46bd-b905-c9d7284b822a" providerId="ADAL" clId="{4777B0E7-37B5-40B3-8955-72FEBD2B93FD}" dt="2026-05-05T09:25:15.420" v="4" actId="20577"/>
          <ac:spMkLst>
            <pc:docMk/>
            <pc:sldMk cId="2722169844" sldId="256"/>
            <ac:spMk id="46" creationId="{82E26900-2F7F-A7E8-B99E-EAE9ED99545B}"/>
          </ac:spMkLst>
        </pc:spChg>
      </pc:sldChg>
      <pc:sldChg chg="modSp mod">
        <pc:chgData name="Hoem, Eli Leirdal" userId="8f3aa319-9809-46bd-b905-c9d7284b822a" providerId="ADAL" clId="{4777B0E7-37B5-40B3-8955-72FEBD2B93FD}" dt="2026-05-05T09:25:43.093" v="6" actId="13926"/>
        <pc:sldMkLst>
          <pc:docMk/>
          <pc:sldMk cId="1973256491" sldId="258"/>
        </pc:sldMkLst>
        <pc:spChg chg="mod">
          <ac:chgData name="Hoem, Eli Leirdal" userId="8f3aa319-9809-46bd-b905-c9d7284b822a" providerId="ADAL" clId="{4777B0E7-37B5-40B3-8955-72FEBD2B93FD}" dt="2026-05-05T09:25:43.093" v="6" actId="13926"/>
          <ac:spMkLst>
            <pc:docMk/>
            <pc:sldMk cId="1973256491" sldId="258"/>
            <ac:spMk id="46" creationId="{196286C2-BF8E-B1A0-60F3-0CB685DCC99D}"/>
          </ac:spMkLst>
        </pc:spChg>
      </pc:sldChg>
    </pc:docChg>
  </pc:docChgLst>
  <pc:docChgLst>
    <pc:chgData name="Hoem, Eli Leirdal" userId="S::eild@ihelse.net::8f3aa319-9809-46bd-b905-c9d7284b822a" providerId="AD" clId="Web-{1E865C5F-8DBA-5F30-8BD8-1F56DDE7B5E7}"/>
    <pc:docChg chg="delSld modSection">
      <pc:chgData name="Hoem, Eli Leirdal" userId="S::eild@ihelse.net::8f3aa319-9809-46bd-b905-c9d7284b822a" providerId="AD" clId="Web-{1E865C5F-8DBA-5F30-8BD8-1F56DDE7B5E7}" dt="2026-05-05T09:37:49.535" v="1"/>
      <pc:docMkLst>
        <pc:docMk/>
      </pc:docMkLst>
      <pc:sldChg chg="del">
        <pc:chgData name="Hoem, Eli Leirdal" userId="S::eild@ihelse.net::8f3aa319-9809-46bd-b905-c9d7284b822a" providerId="AD" clId="Web-{1E865C5F-8DBA-5F30-8BD8-1F56DDE7B5E7}" dt="2026-05-05T09:37:28.597" v="0"/>
        <pc:sldMkLst>
          <pc:docMk/>
          <pc:sldMk cId="3919606435" sldId="257"/>
        </pc:sldMkLst>
      </pc:sldChg>
      <pc:sldChg chg="del">
        <pc:chgData name="Hoem, Eli Leirdal" userId="S::eild@ihelse.net::8f3aa319-9809-46bd-b905-c9d7284b822a" providerId="AD" clId="Web-{1E865C5F-8DBA-5F30-8BD8-1F56DDE7B5E7}" dt="2026-05-05T09:37:49.535" v="1"/>
        <pc:sldMkLst>
          <pc:docMk/>
          <pc:sldMk cId="1973256491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200"/>
            </a:lvl1pPr>
          </a:lstStyle>
          <a:p>
            <a:fld id="{246C4B83-57CE-4B04-99DE-070CBE7B1F3E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39838"/>
            <a:ext cx="47371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200"/>
            </a:lvl1pPr>
          </a:lstStyle>
          <a:p>
            <a:fld id="{C1E36D59-7F28-4ACE-89C1-A1ED7F88C6A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11006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23740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958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78811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75451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82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3113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1244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0878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0812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0150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37104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32044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188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pe 24">
            <a:extLst>
              <a:ext uri="{FF2B5EF4-FFF2-40B4-BE49-F238E27FC236}">
                <a16:creationId xmlns:a16="http://schemas.microsoft.com/office/drawing/2014/main" id="{19F48E00-9359-F853-A2F1-684BE34313B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504567" y="2764417"/>
            <a:ext cx="6603280" cy="6362510"/>
            <a:chOff x="1804121" y="2590991"/>
            <a:chExt cx="6603280" cy="6362510"/>
          </a:xfrm>
        </p:grpSpPr>
        <p:grpSp>
          <p:nvGrpSpPr>
            <p:cNvPr id="21" name="Gruppe 20">
              <a:extLst>
                <a:ext uri="{FF2B5EF4-FFF2-40B4-BE49-F238E27FC236}">
                  <a16:creationId xmlns:a16="http://schemas.microsoft.com/office/drawing/2014/main" id="{9E2F893F-F90F-22DB-AB44-6822103F3447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04121" y="2590991"/>
              <a:ext cx="6603280" cy="6362510"/>
              <a:chOff x="2147020" y="2197290"/>
              <a:chExt cx="8262355" cy="7465325"/>
            </a:xfrm>
          </p:grpSpPr>
          <p:sp>
            <p:nvSpPr>
              <p:cNvPr id="17" name="Frihåndsform: figur 16">
                <a:extLst>
                  <a:ext uri="{FF2B5EF4-FFF2-40B4-BE49-F238E27FC236}">
                    <a16:creationId xmlns:a16="http://schemas.microsoft.com/office/drawing/2014/main" id="{60DCD28D-FCFC-4938-2A74-88F96528247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929098" y="2197290"/>
                <a:ext cx="2698200" cy="2437917"/>
              </a:xfrm>
              <a:custGeom>
                <a:avLst/>
                <a:gdLst>
                  <a:gd name="connsiteX0" fmla="*/ 1349100 w 2698200"/>
                  <a:gd name="connsiteY0" fmla="*/ 0 h 2437917"/>
                  <a:gd name="connsiteX1" fmla="*/ 2698200 w 2698200"/>
                  <a:gd name="connsiteY1" fmla="*/ 2437917 h 2437917"/>
                  <a:gd name="connsiteX2" fmla="*/ 0 w 2698200"/>
                  <a:gd name="connsiteY2" fmla="*/ 2437917 h 2437917"/>
                  <a:gd name="connsiteX3" fmla="*/ 1349100 w 2698200"/>
                  <a:gd name="connsiteY3" fmla="*/ 0 h 24379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98200" h="2437917">
                    <a:moveTo>
                      <a:pt x="1349100" y="0"/>
                    </a:moveTo>
                    <a:lnTo>
                      <a:pt x="2698200" y="2437917"/>
                    </a:lnTo>
                    <a:lnTo>
                      <a:pt x="0" y="2437917"/>
                    </a:lnTo>
                    <a:lnTo>
                      <a:pt x="1349100" y="0"/>
                    </a:lnTo>
                    <a:close/>
                  </a:path>
                </a:pathLst>
              </a:custGeom>
              <a:solidFill>
                <a:srgbClr val="FF5050"/>
              </a:solidFill>
              <a:ln w="31750" cap="rnd">
                <a:noFill/>
                <a:round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nb-NO"/>
              </a:p>
            </p:txBody>
          </p:sp>
          <p:sp>
            <p:nvSpPr>
              <p:cNvPr id="14" name="Frihåndsform: figur 13">
                <a:extLst>
                  <a:ext uri="{FF2B5EF4-FFF2-40B4-BE49-F238E27FC236}">
                    <a16:creationId xmlns:a16="http://schemas.microsoft.com/office/drawing/2014/main" id="{A548A6F6-A8BA-35BC-C14F-4B96A882B34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34406" y="4712319"/>
                <a:ext cx="5487583" cy="2443193"/>
              </a:xfrm>
              <a:custGeom>
                <a:avLst/>
                <a:gdLst>
                  <a:gd name="connsiteX0" fmla="*/ 1352020 w 5487583"/>
                  <a:gd name="connsiteY0" fmla="*/ 0 h 2443193"/>
                  <a:gd name="connsiteX1" fmla="*/ 4135564 w 5487583"/>
                  <a:gd name="connsiteY1" fmla="*/ 0 h 2443193"/>
                  <a:gd name="connsiteX2" fmla="*/ 5487583 w 5487583"/>
                  <a:gd name="connsiteY2" fmla="*/ 2443193 h 2443193"/>
                  <a:gd name="connsiteX3" fmla="*/ 0 w 5487583"/>
                  <a:gd name="connsiteY3" fmla="*/ 2443193 h 2443193"/>
                  <a:gd name="connsiteX4" fmla="*/ 1352020 w 5487583"/>
                  <a:gd name="connsiteY4" fmla="*/ 0 h 2443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487583" h="2443193">
                    <a:moveTo>
                      <a:pt x="1352020" y="0"/>
                    </a:moveTo>
                    <a:lnTo>
                      <a:pt x="4135564" y="0"/>
                    </a:lnTo>
                    <a:lnTo>
                      <a:pt x="5487583" y="2443193"/>
                    </a:lnTo>
                    <a:lnTo>
                      <a:pt x="0" y="2443193"/>
                    </a:lnTo>
                    <a:lnTo>
                      <a:pt x="1352020" y="0"/>
                    </a:lnTo>
                    <a:close/>
                  </a:path>
                </a:pathLst>
              </a:custGeom>
              <a:solidFill>
                <a:srgbClr val="FFD653"/>
              </a:solidFill>
              <a:ln w="31750" cap="rnd">
                <a:noFill/>
                <a:round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nb-NO"/>
              </a:p>
            </p:txBody>
          </p:sp>
          <p:sp>
            <p:nvSpPr>
              <p:cNvPr id="11" name="Frihåndsform: figur 10">
                <a:extLst>
                  <a:ext uri="{FF2B5EF4-FFF2-40B4-BE49-F238E27FC236}">
                    <a16:creationId xmlns:a16="http://schemas.microsoft.com/office/drawing/2014/main" id="{0FFACDCF-DF1D-B7CE-EB32-75318342210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147020" y="7232624"/>
                <a:ext cx="8262355" cy="2429991"/>
              </a:xfrm>
              <a:custGeom>
                <a:avLst/>
                <a:gdLst>
                  <a:gd name="connsiteX0" fmla="*/ 1344714 w 8262355"/>
                  <a:gd name="connsiteY0" fmla="*/ 0 h 2429991"/>
                  <a:gd name="connsiteX1" fmla="*/ 6917642 w 8262355"/>
                  <a:gd name="connsiteY1" fmla="*/ 0 h 2429991"/>
                  <a:gd name="connsiteX2" fmla="*/ 8262355 w 8262355"/>
                  <a:gd name="connsiteY2" fmla="*/ 2429991 h 2429991"/>
                  <a:gd name="connsiteX3" fmla="*/ 0 w 8262355"/>
                  <a:gd name="connsiteY3" fmla="*/ 2429991 h 2429991"/>
                  <a:gd name="connsiteX4" fmla="*/ 1344714 w 8262355"/>
                  <a:gd name="connsiteY4" fmla="*/ 0 h 24299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262355" h="2429991">
                    <a:moveTo>
                      <a:pt x="1344714" y="0"/>
                    </a:moveTo>
                    <a:lnTo>
                      <a:pt x="6917642" y="0"/>
                    </a:lnTo>
                    <a:lnTo>
                      <a:pt x="8262355" y="2429991"/>
                    </a:lnTo>
                    <a:lnTo>
                      <a:pt x="0" y="2429991"/>
                    </a:lnTo>
                    <a:lnTo>
                      <a:pt x="1344714" y="0"/>
                    </a:lnTo>
                    <a:close/>
                  </a:path>
                </a:pathLst>
              </a:custGeom>
              <a:solidFill>
                <a:srgbClr val="40C88A"/>
              </a:solidFill>
              <a:ln w="31750" cap="rnd">
                <a:noFill/>
                <a:round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nb-NO"/>
              </a:p>
            </p:txBody>
          </p:sp>
        </p:grpSp>
        <p:sp>
          <p:nvSpPr>
            <p:cNvPr id="22" name="TekstSylinder 21">
              <a:extLst>
                <a:ext uri="{FF2B5EF4-FFF2-40B4-BE49-F238E27FC236}">
                  <a16:creationId xmlns:a16="http://schemas.microsoft.com/office/drawing/2014/main" id="{D4500579-7A52-6DAE-DDC6-6209B24BCB86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27560" y="3937000"/>
              <a:ext cx="21564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2800" b="1"/>
                <a:t>Reserve</a:t>
              </a:r>
            </a:p>
          </p:txBody>
        </p:sp>
        <p:sp>
          <p:nvSpPr>
            <p:cNvPr id="23" name="TekstSylinder 22">
              <a:extLst>
                <a:ext uri="{FF2B5EF4-FFF2-40B4-BE49-F238E27FC236}">
                  <a16:creationId xmlns:a16="http://schemas.microsoft.com/office/drawing/2014/main" id="{716204E8-FD99-24FF-6AC6-CC8314C641FF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27559" y="5298569"/>
              <a:ext cx="2156403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2800" b="1"/>
                <a:t>Spar</a:t>
              </a:r>
            </a:p>
            <a:p>
              <a:pPr algn="ctr"/>
              <a:r>
                <a:rPr lang="nb-NO" sz="2800"/>
                <a:t>(Watch)</a:t>
              </a:r>
            </a:p>
          </p:txBody>
        </p:sp>
        <p:sp>
          <p:nvSpPr>
            <p:cNvPr id="24" name="TekstSylinder 23">
              <a:extLst>
                <a:ext uri="{FF2B5EF4-FFF2-40B4-BE49-F238E27FC236}">
                  <a16:creationId xmlns:a16="http://schemas.microsoft.com/office/drawing/2014/main" id="{D0880A58-3BAC-30C1-904E-9992BC155F8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27560" y="7440936"/>
              <a:ext cx="2156403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2800" b="1"/>
                <a:t>Bruk</a:t>
              </a:r>
            </a:p>
            <a:p>
              <a:pPr algn="ctr"/>
              <a:r>
                <a:rPr lang="nb-NO" sz="2800"/>
                <a:t>(Access)</a:t>
              </a:r>
            </a:p>
          </p:txBody>
        </p:sp>
      </p:grpSp>
      <p:cxnSp>
        <p:nvCxnSpPr>
          <p:cNvPr id="27" name="Rett pilkobling 26">
            <a:extLst>
              <a:ext uri="{FF2B5EF4-FFF2-40B4-BE49-F238E27FC236}">
                <a16:creationId xmlns:a16="http://schemas.microsoft.com/office/drawing/2014/main" id="{7DBFF67F-C074-A96A-E5E7-19FD148285B9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1376846" y="2764417"/>
            <a:ext cx="0" cy="6362510"/>
          </a:xfrm>
          <a:prstGeom prst="straightConnector1">
            <a:avLst/>
          </a:prstGeom>
          <a:ln w="317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arrow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9" name="TekstSylinder 28">
            <a:extLst>
              <a:ext uri="{FF2B5EF4-FFF2-40B4-BE49-F238E27FC236}">
                <a16:creationId xmlns:a16="http://schemas.microsoft.com/office/drawing/2014/main" id="{A5EF4897-3940-0CB4-FFBE-5FB5482F95C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-1285531" y="5687438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800">
                <a:solidFill>
                  <a:schemeClr val="bg1">
                    <a:lumMod val="50000"/>
                  </a:schemeClr>
                </a:solidFill>
              </a:rPr>
              <a:t>Resistensrisiko</a:t>
            </a:r>
          </a:p>
        </p:txBody>
      </p:sp>
      <p:sp>
        <p:nvSpPr>
          <p:cNvPr id="30" name="TekstSylinder 29">
            <a:extLst>
              <a:ext uri="{FF2B5EF4-FFF2-40B4-BE49-F238E27FC236}">
                <a16:creationId xmlns:a16="http://schemas.microsoft.com/office/drawing/2014/main" id="{5F3DAA91-3294-3023-40F8-6CAB3925F2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0406" y="3421273"/>
            <a:ext cx="847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400">
                <a:solidFill>
                  <a:schemeClr val="bg1">
                    <a:lumMod val="50000"/>
                  </a:schemeClr>
                </a:solidFill>
              </a:rPr>
              <a:t>HØY</a:t>
            </a:r>
          </a:p>
        </p:txBody>
      </p:sp>
      <p:sp>
        <p:nvSpPr>
          <p:cNvPr id="31" name="TekstSylinder 30">
            <a:extLst>
              <a:ext uri="{FF2B5EF4-FFF2-40B4-BE49-F238E27FC236}">
                <a16:creationId xmlns:a16="http://schemas.microsoft.com/office/drawing/2014/main" id="{1DFA28F1-19AE-845C-0E9E-DF277FA050E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0406" y="8199137"/>
            <a:ext cx="847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400">
                <a:solidFill>
                  <a:schemeClr val="bg1">
                    <a:lumMod val="50000"/>
                  </a:schemeClr>
                </a:solidFill>
              </a:rPr>
              <a:t>LAV</a:t>
            </a:r>
          </a:p>
        </p:txBody>
      </p:sp>
      <p:grpSp>
        <p:nvGrpSpPr>
          <p:cNvPr id="44" name="Gruppe 43">
            <a:extLst>
              <a:ext uri="{FF2B5EF4-FFF2-40B4-BE49-F238E27FC236}">
                <a16:creationId xmlns:a16="http://schemas.microsoft.com/office/drawing/2014/main" id="{1BAC71B8-6AF6-B48F-1E71-10DEA300426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8513377" y="7137415"/>
            <a:ext cx="5904000" cy="1908000"/>
            <a:chOff x="8889999" y="6963989"/>
            <a:chExt cx="5110058" cy="1908000"/>
          </a:xfrm>
        </p:grpSpPr>
        <p:sp>
          <p:nvSpPr>
            <p:cNvPr id="33" name="Rektangel: avrundede hjørner 32">
              <a:extLst>
                <a:ext uri="{FF2B5EF4-FFF2-40B4-BE49-F238E27FC236}">
                  <a16:creationId xmlns:a16="http://schemas.microsoft.com/office/drawing/2014/main" id="{451B369B-D970-9D6A-89D2-1E2BE18BA87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889999" y="6963989"/>
              <a:ext cx="5110058" cy="1908000"/>
            </a:xfrm>
            <a:prstGeom prst="roundRect">
              <a:avLst>
                <a:gd name="adj" fmla="val 7469"/>
              </a:avLst>
            </a:prstGeom>
            <a:solidFill>
              <a:srgbClr val="91DFBC"/>
            </a:solidFill>
            <a:ln w="38100">
              <a:solidFill>
                <a:srgbClr val="40C88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37" name="TekstSylinder 36">
              <a:extLst>
                <a:ext uri="{FF2B5EF4-FFF2-40B4-BE49-F238E27FC236}">
                  <a16:creationId xmlns:a16="http://schemas.microsoft.com/office/drawing/2014/main" id="{6325B3D1-F53F-51AC-D7BE-6D4794B788A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051994" y="7359989"/>
              <a:ext cx="4943150" cy="11160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nb-NO" sz="2200" b="0" i="0" u="none" strike="noStrike">
                  <a:solidFill>
                    <a:srgbClr val="000000"/>
                  </a:solidFill>
                  <a:effectLst/>
                  <a:latin typeface="Aptos" panose="020B0004020202020204" pitchFamily="34" charset="0"/>
                </a:rPr>
                <a:t>Midler med mindre resistensdrivende potensiale. Første- eller andrevalg for vanlige infeksjonstilstander.</a:t>
              </a:r>
              <a:r>
                <a:rPr lang="nb-NO" sz="2200" b="0" i="0">
                  <a:solidFill>
                    <a:srgbClr val="000000"/>
                  </a:solidFill>
                  <a:effectLst/>
                  <a:latin typeface="Aptos" panose="020B0004020202020204" pitchFamily="34" charset="0"/>
                </a:rPr>
                <a:t>​</a:t>
              </a:r>
              <a:endParaRPr lang="nb-NO" sz="2200"/>
            </a:p>
          </p:txBody>
        </p:sp>
      </p:grpSp>
      <p:grpSp>
        <p:nvGrpSpPr>
          <p:cNvPr id="43" name="Gruppe 42">
            <a:extLst>
              <a:ext uri="{FF2B5EF4-FFF2-40B4-BE49-F238E27FC236}">
                <a16:creationId xmlns:a16="http://schemas.microsoft.com/office/drawing/2014/main" id="{C5DB7535-9504-D833-78A7-B8450841451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8513378" y="4988017"/>
            <a:ext cx="5904000" cy="1908000"/>
            <a:chOff x="8890000" y="4814591"/>
            <a:chExt cx="5110058" cy="1908000"/>
          </a:xfrm>
        </p:grpSpPr>
        <p:sp>
          <p:nvSpPr>
            <p:cNvPr id="34" name="Rektangel: avrundede hjørner 33">
              <a:extLst>
                <a:ext uri="{FF2B5EF4-FFF2-40B4-BE49-F238E27FC236}">
                  <a16:creationId xmlns:a16="http://schemas.microsoft.com/office/drawing/2014/main" id="{98418431-30AC-1111-B832-C5601959F30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890000" y="4814591"/>
              <a:ext cx="5110058" cy="1908000"/>
            </a:xfrm>
            <a:prstGeom prst="roundRect">
              <a:avLst>
                <a:gd name="adj" fmla="val 7469"/>
              </a:avLst>
            </a:prstGeom>
            <a:solidFill>
              <a:srgbClr val="FFE48F"/>
            </a:solidFill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39" name="TekstSylinder 38">
              <a:extLst>
                <a:ext uri="{FF2B5EF4-FFF2-40B4-BE49-F238E27FC236}">
                  <a16:creationId xmlns:a16="http://schemas.microsoft.com/office/drawing/2014/main" id="{65F6A780-9D70-71E7-823C-97787FF856B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051994" y="5021610"/>
              <a:ext cx="4943150" cy="1496773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r>
                <a:rPr lang="nb-NO" sz="2200" b="0" i="0" u="none" strike="noStrike">
                  <a:solidFill>
                    <a:srgbClr val="000000"/>
                  </a:solidFill>
                  <a:effectLst/>
                  <a:latin typeface="Aptos" panose="020B0004020202020204" pitchFamily="34" charset="0"/>
                </a:rPr>
                <a:t>Midler med større resistensdrivende potensiale, som bør være fokus i antibiotika-styringsprogrammer. Første- eller andrevalg for et begrenset antall infeksjonstilstander. </a:t>
              </a:r>
              <a:r>
                <a:rPr lang="nb-NO" sz="2200" b="0" i="0">
                  <a:solidFill>
                    <a:srgbClr val="000000"/>
                  </a:solidFill>
                  <a:effectLst/>
                  <a:latin typeface="Aptos" panose="020B0004020202020204" pitchFamily="34" charset="0"/>
                </a:rPr>
                <a:t>​</a:t>
              </a:r>
              <a:endParaRPr lang="nb-NO" sz="2200"/>
            </a:p>
          </p:txBody>
        </p:sp>
      </p:grpSp>
      <p:grpSp>
        <p:nvGrpSpPr>
          <p:cNvPr id="42" name="Gruppe 41">
            <a:extLst>
              <a:ext uri="{FF2B5EF4-FFF2-40B4-BE49-F238E27FC236}">
                <a16:creationId xmlns:a16="http://schemas.microsoft.com/office/drawing/2014/main" id="{766D5653-BA1B-4A1D-F47A-19EDBC836FA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8513378" y="2836766"/>
            <a:ext cx="5904000" cy="1908000"/>
            <a:chOff x="8890000" y="2663340"/>
            <a:chExt cx="5110058" cy="1908000"/>
          </a:xfrm>
        </p:grpSpPr>
        <p:sp>
          <p:nvSpPr>
            <p:cNvPr id="35" name="Rektangel: avrundede hjørner 34">
              <a:extLst>
                <a:ext uri="{FF2B5EF4-FFF2-40B4-BE49-F238E27FC236}">
                  <a16:creationId xmlns:a16="http://schemas.microsoft.com/office/drawing/2014/main" id="{33874ED2-CB5A-7878-FF48-DCDB156DDAE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890000" y="2663340"/>
              <a:ext cx="5110058" cy="1908000"/>
            </a:xfrm>
            <a:prstGeom prst="roundRect">
              <a:avLst>
                <a:gd name="adj" fmla="val 7469"/>
              </a:avLst>
            </a:prstGeom>
            <a:solidFill>
              <a:srgbClr val="FF8588"/>
            </a:solidFill>
            <a:ln w="38100">
              <a:solidFill>
                <a:srgbClr val="FF5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41" name="TekstSylinder 40">
              <a:extLst>
                <a:ext uri="{FF2B5EF4-FFF2-40B4-BE49-F238E27FC236}">
                  <a16:creationId xmlns:a16="http://schemas.microsoft.com/office/drawing/2014/main" id="{F7B9B957-2782-DC9A-68AD-C7471DF254B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051994" y="3226004"/>
              <a:ext cx="4943150" cy="792000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r>
                <a:rPr lang="nb-NO" sz="2200" b="0" i="0" u="none" strike="noStrike">
                  <a:solidFill>
                    <a:srgbClr val="000000"/>
                  </a:solidFill>
                  <a:effectLst/>
                  <a:latin typeface="Aptos" panose="020B0004020202020204" pitchFamily="34" charset="0"/>
                </a:rPr>
                <a:t>Midler som bør reserveres til behandling av infeksjoner med multiresistente mikrober. </a:t>
              </a:r>
              <a:r>
                <a:rPr lang="nb-NO" sz="2200" b="0" i="0">
                  <a:solidFill>
                    <a:srgbClr val="000000"/>
                  </a:solidFill>
                  <a:effectLst/>
                  <a:latin typeface="Aptos" panose="020B0004020202020204" pitchFamily="34" charset="0"/>
                </a:rPr>
                <a:t>​</a:t>
              </a:r>
              <a:endParaRPr lang="nb-NO" sz="2200"/>
            </a:p>
          </p:txBody>
        </p:sp>
      </p:grpSp>
      <p:sp>
        <p:nvSpPr>
          <p:cNvPr id="45" name="Rektangel 44">
            <a:extLst>
              <a:ext uri="{FF2B5EF4-FFF2-40B4-BE49-F238E27FC236}">
                <a16:creationId xmlns:a16="http://schemas.microsoft.com/office/drawing/2014/main" id="{6AFC543B-1D04-F4B6-F43F-AF4B2A818F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5119350" cy="20710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6" name="Tittel">
            <a:extLst>
              <a:ext uri="{FF2B5EF4-FFF2-40B4-BE49-F238E27FC236}">
                <a16:creationId xmlns:a16="http://schemas.microsoft.com/office/drawing/2014/main" id="{82E26900-2F7F-A7E8-B99E-EAE9ED99545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196" y="381000"/>
            <a:ext cx="1341593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nb-NO" sz="4000" dirty="0"/>
              <a:t>Kategorisering av antibiotika: Norsk </a:t>
            </a:r>
            <a:r>
              <a:rPr lang="nb-NO" sz="4000" b="1" dirty="0" err="1"/>
              <a:t>AWaRe</a:t>
            </a:r>
            <a:endParaRPr lang="nb-NO" sz="4000" b="1" dirty="0"/>
          </a:p>
          <a:p>
            <a:pPr algn="ctr"/>
            <a:r>
              <a:rPr lang="nb-NO" sz="3200" dirty="0"/>
              <a:t>Bruk (</a:t>
            </a:r>
            <a:r>
              <a:rPr lang="nb-NO" sz="3200" b="1" dirty="0"/>
              <a:t>A</a:t>
            </a:r>
            <a:r>
              <a:rPr lang="nb-NO" sz="3200" dirty="0"/>
              <a:t>ccess)     </a:t>
            </a:r>
            <a:r>
              <a:rPr lang="nb-NO" sz="3200" dirty="0">
                <a:sym typeface="Symbol" panose="05050102010706020507" pitchFamily="18" charset="2"/>
              </a:rPr>
              <a:t>|     Spar (</a:t>
            </a:r>
            <a:r>
              <a:rPr lang="nb-NO" sz="3200" b="1" dirty="0"/>
              <a:t>Wa</a:t>
            </a:r>
            <a:r>
              <a:rPr lang="nb-NO" sz="3200" dirty="0"/>
              <a:t>tch)     </a:t>
            </a:r>
            <a:r>
              <a:rPr lang="nb-NO" sz="3200" dirty="0">
                <a:sym typeface="Symbol" panose="05050102010706020507" pitchFamily="18" charset="2"/>
              </a:rPr>
              <a:t>|</a:t>
            </a:r>
            <a:r>
              <a:rPr lang="nb-NO" sz="3200" dirty="0"/>
              <a:t>     Reserve (</a:t>
            </a:r>
            <a:r>
              <a:rPr lang="nb-NO" sz="3200" b="1" dirty="0"/>
              <a:t>Re</a:t>
            </a:r>
            <a:r>
              <a:rPr lang="nb-NO" sz="3200" dirty="0"/>
              <a:t>serve)</a:t>
            </a:r>
          </a:p>
        </p:txBody>
      </p:sp>
      <p:sp>
        <p:nvSpPr>
          <p:cNvPr id="47" name="Bunntekst">
            <a:extLst>
              <a:ext uri="{FF2B5EF4-FFF2-40B4-BE49-F238E27FC236}">
                <a16:creationId xmlns:a16="http://schemas.microsoft.com/office/drawing/2014/main" id="{8BADE60F-657E-B350-75C3-5B5DE27782D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902" y="9455326"/>
            <a:ext cx="13868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>
                <a:solidFill>
                  <a:schemeClr val="bg1">
                    <a:lumMod val="50000"/>
                  </a:schemeClr>
                </a:solidFill>
                <a:latin typeface="Aptos Light" panose="020B0004020202020204" pitchFamily="34" charset="0"/>
              </a:rPr>
              <a:t>Modellen er utviklet av WHO i 2017 og oppdateres hvert 2. år. Denne versjonen er utarbeidet av NSAS, versjon 1 - 2026.</a:t>
            </a:r>
          </a:p>
        </p:txBody>
      </p:sp>
      <p:pic>
        <p:nvPicPr>
          <p:cNvPr id="2" name="Logo">
            <a:extLst>
              <a:ext uri="{FF2B5EF4-FFF2-40B4-BE49-F238E27FC236}">
                <a16:creationId xmlns:a16="http://schemas.microsoft.com/office/drawing/2014/main" id="{B6C794F6-E28D-AC8F-3517-E3F9115129E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543" y="10055416"/>
            <a:ext cx="2695238" cy="4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169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31A7AEE8B5D24C91D75EC8AB567F83" ma:contentTypeVersion="15" ma:contentTypeDescription="Opprett et nytt dokument." ma:contentTypeScope="" ma:versionID="1d8ee1ed4d15055589ba336e9c5901c3">
  <xsd:schema xmlns:xsd="http://www.w3.org/2001/XMLSchema" xmlns:xs="http://www.w3.org/2001/XMLSchema" xmlns:p="http://schemas.microsoft.com/office/2006/metadata/properties" xmlns:ns2="16c4fccd-ad23-45e4-b5f7-542f4ebe0ef2" xmlns:ns3="c3443be9-b74f-46dd-abdf-16706e8a254f" targetNamespace="http://schemas.microsoft.com/office/2006/metadata/properties" ma:root="true" ma:fieldsID="5125383abd2fc86c47ef62c876a42f23" ns2:_="" ns3:_="">
    <xsd:import namespace="16c4fccd-ad23-45e4-b5f7-542f4ebe0ef2"/>
    <xsd:import namespace="c3443be9-b74f-46dd-abdf-16706e8a25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4fccd-ad23-45e4-b5f7-542f4ebe0e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demerkelapper" ma:readOnly="false" ma:fieldId="{5cf76f15-5ced-4ddc-b409-7134ff3c332f}" ma:taxonomyMulti="true" ma:sspId="36a61b50-ac2f-48d5-8ac7-e75171fb65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43be9-b74f-46dd-abdf-16706e8a254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08d87da3-7125-4b85-ac33-363c28f3fa90}" ma:internalName="TaxCatchAll" ma:showField="CatchAllData" ma:web="c3443be9-b74f-46dd-abdf-16706e8a25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3443be9-b74f-46dd-abdf-16706e8a254f" xsi:nil="true"/>
    <lcf76f155ced4ddcb4097134ff3c332f xmlns="16c4fccd-ad23-45e4-b5f7-542f4ebe0ef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13ADABE-F481-4395-BA70-B6E70732D34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0A7700-9687-4E30-9FD0-94E5BC02CE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c4fccd-ad23-45e4-b5f7-542f4ebe0ef2"/>
    <ds:schemaRef ds:uri="c3443be9-b74f-46dd-abdf-16706e8a25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32B9B4-3CEA-4EEB-BFB3-5A47885B4505}">
  <ds:schemaRefs>
    <ds:schemaRef ds:uri="http://schemas.microsoft.com/office/2006/metadata/properties"/>
    <ds:schemaRef ds:uri="http://schemas.microsoft.com/office/infopath/2007/PartnerControls"/>
    <ds:schemaRef ds:uri="c3443be9-b74f-46dd-abdf-16706e8a254f"/>
    <ds:schemaRef ds:uri="16c4fccd-ad23-45e4-b5f7-542f4ebe0ef2"/>
  </ds:schemaRefs>
</ds:datastoreItem>
</file>

<file path=docMetadata/LabelInfo.xml><?xml version="1.0" encoding="utf-8"?>
<clbl:labelList xmlns:clbl="http://schemas.microsoft.com/office/2020/mipLabelMetadata">
  <clbl:label id="{d291ddcc-9a90-46b7-a727-d19b3ec4b730}" enabled="1" method="Privileged" siteId="{bdcbe535-f3cf-49f5-8a6a-fb6d98dc783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</TotalTime>
  <Words>318</Words>
  <Application>Microsoft Office PowerPoint</Application>
  <PresentationFormat>Custom</PresentationFormat>
  <Paragraphs>92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Office-tema</vt:lpstr>
      <vt:lpstr>PowerPoint Presentation</vt:lpstr>
    </vt:vector>
  </TitlesOfParts>
  <Company>Helse Vest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Ofte, May Lillian</dc:creator>
  <cp:lastModifiedBy>Hoem, Eli Leirdal</cp:lastModifiedBy>
  <cp:revision>4</cp:revision>
  <cp:lastPrinted>2026-05-05T07:57:26Z</cp:lastPrinted>
  <dcterms:created xsi:type="dcterms:W3CDTF">2026-03-20T13:43:15Z</dcterms:created>
  <dcterms:modified xsi:type="dcterms:W3CDTF">2026-05-05T09:37:54Z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c3ffc1c-ef00-4620-9c2f-7d9c1597774b_Enabled">
    <vt:lpwstr>true</vt:lpwstr>
  </property>
  <property fmtid="{D5CDD505-2E9C-101B-9397-08002B2CF9AE}" pid="3" name="MSIP_Label_0c3ffc1c-ef00-4620-9c2f-7d9c1597774b_SetDate">
    <vt:lpwstr>2026-03-23T12:48:17Z</vt:lpwstr>
  </property>
  <property fmtid="{D5CDD505-2E9C-101B-9397-08002B2CF9AE}" pid="4" name="MSIP_Label_0c3ffc1c-ef00-4620-9c2f-7d9c1597774b_Method">
    <vt:lpwstr>Standard</vt:lpwstr>
  </property>
  <property fmtid="{D5CDD505-2E9C-101B-9397-08002B2CF9AE}" pid="5" name="MSIP_Label_0c3ffc1c-ef00-4620-9c2f-7d9c1597774b_Name">
    <vt:lpwstr>Intern</vt:lpwstr>
  </property>
  <property fmtid="{D5CDD505-2E9C-101B-9397-08002B2CF9AE}" pid="6" name="MSIP_Label_0c3ffc1c-ef00-4620-9c2f-7d9c1597774b_SiteId">
    <vt:lpwstr>bdcbe535-f3cf-49f5-8a6a-fb6d98dc7837</vt:lpwstr>
  </property>
  <property fmtid="{D5CDD505-2E9C-101B-9397-08002B2CF9AE}" pid="7" name="MSIP_Label_0c3ffc1c-ef00-4620-9c2f-7d9c1597774b_ActionId">
    <vt:lpwstr>ed2b43ca-240d-4977-828a-0136c5023de0</vt:lpwstr>
  </property>
  <property fmtid="{D5CDD505-2E9C-101B-9397-08002B2CF9AE}" pid="8" name="MSIP_Label_0c3ffc1c-ef00-4620-9c2f-7d9c1597774b_ContentBits">
    <vt:lpwstr>2</vt:lpwstr>
  </property>
  <property fmtid="{D5CDD505-2E9C-101B-9397-08002B2CF9AE}" pid="9" name="MSIP_Label_0c3ffc1c-ef00-4620-9c2f-7d9c1597774b_Tag">
    <vt:lpwstr>10, 3, 0, 1</vt:lpwstr>
  </property>
  <property fmtid="{D5CDD505-2E9C-101B-9397-08002B2CF9AE}" pid="10" name="ContentTypeId">
    <vt:lpwstr>0x0101007C31A7AEE8B5D24C91D75EC8AB567F83</vt:lpwstr>
  </property>
  <property fmtid="{D5CDD505-2E9C-101B-9397-08002B2CF9AE}" pid="11" name="MediaServiceImageTags">
    <vt:lpwstr/>
  </property>
</Properties>
</file>